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0058400" cy="7772400"/>
  <p:notesSz cx="10058400" cy="7772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1">
                <a:solidFill>
                  <a:srgbClr val="7DB3D6"/>
                </a:solidFill>
                <a:latin typeface="Montserrat-BoldItalic"/>
                <a:cs typeface="Montserrat-BoldItal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Montserrat"/>
                <a:cs typeface="Montserra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-Light"/>
                <a:cs typeface="Montserrat-Light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1">
                <a:solidFill>
                  <a:srgbClr val="7DB3D6"/>
                </a:solidFill>
                <a:latin typeface="Montserrat-BoldItalic"/>
                <a:cs typeface="Montserrat-BoldItal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Montserrat"/>
                <a:cs typeface="Montserra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-Light"/>
                <a:cs typeface="Montserrat-Light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1">
                <a:solidFill>
                  <a:srgbClr val="7DB3D6"/>
                </a:solidFill>
                <a:latin typeface="Montserrat-BoldItalic"/>
                <a:cs typeface="Montserrat-BoldItal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-Light"/>
                <a:cs typeface="Montserrat-Light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1">
                <a:solidFill>
                  <a:srgbClr val="7DB3D6"/>
                </a:solidFill>
                <a:latin typeface="Montserrat-BoldItalic"/>
                <a:cs typeface="Montserrat-BoldItal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-Light"/>
                <a:cs typeface="Montserrat-Light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ontserrat-Light"/>
                <a:cs typeface="Montserrat-Light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6100" y="296657"/>
            <a:ext cx="5374640" cy="3429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1">
                <a:solidFill>
                  <a:srgbClr val="7DB3D6"/>
                </a:solidFill>
                <a:latin typeface="Montserrat-BoldItalic"/>
                <a:cs typeface="Montserrat-BoldItal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77335" y="2414185"/>
            <a:ext cx="5153659" cy="3910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Montserrat"/>
                <a:cs typeface="Montserra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1855723" y="7391684"/>
            <a:ext cx="2681604" cy="149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Montserrat-Light"/>
                <a:cs typeface="Montserrat-Light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58800" y="7296631"/>
            <a:ext cx="1203960" cy="2609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328796" y="7353298"/>
            <a:ext cx="219075" cy="180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33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8" Type="http://schemas.openxmlformats.org/officeDocument/2006/relationships/image" Target="../media/image48.png"/><Relationship Id="rId19" Type="http://schemas.openxmlformats.org/officeDocument/2006/relationships/image" Target="../media/image49.png"/><Relationship Id="rId20" Type="http://schemas.openxmlformats.org/officeDocument/2006/relationships/image" Target="../media/image50.png"/><Relationship Id="rId21" Type="http://schemas.openxmlformats.org/officeDocument/2006/relationships/image" Target="../media/image51.png"/><Relationship Id="rId22" Type="http://schemas.openxmlformats.org/officeDocument/2006/relationships/image" Target="../media/image52.png"/><Relationship Id="rId23" Type="http://schemas.openxmlformats.org/officeDocument/2006/relationships/image" Target="../media/image53.png"/><Relationship Id="rId24" Type="http://schemas.openxmlformats.org/officeDocument/2006/relationships/image" Target="../media/image15.png"/><Relationship Id="rId25" Type="http://schemas.openxmlformats.org/officeDocument/2006/relationships/image" Target="../media/image16.png"/><Relationship Id="rId26" Type="http://schemas.openxmlformats.org/officeDocument/2006/relationships/image" Target="../media/image17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6" Type="http://schemas.openxmlformats.org/officeDocument/2006/relationships/image" Target="../media/image66.jpg"/><Relationship Id="rId17" Type="http://schemas.openxmlformats.org/officeDocument/2006/relationships/image" Target="../media/image67.png"/><Relationship Id="rId18" Type="http://schemas.openxmlformats.org/officeDocument/2006/relationships/image" Target="../media/image68.png"/><Relationship Id="rId19" Type="http://schemas.openxmlformats.org/officeDocument/2006/relationships/image" Target="../media/image69.png"/><Relationship Id="rId20" Type="http://schemas.openxmlformats.org/officeDocument/2006/relationships/image" Target="../media/image70.png"/><Relationship Id="rId21" Type="http://schemas.openxmlformats.org/officeDocument/2006/relationships/image" Target="../media/image71.png"/><Relationship Id="rId22" Type="http://schemas.openxmlformats.org/officeDocument/2006/relationships/image" Target="../media/image72.png"/><Relationship Id="rId23" Type="http://schemas.openxmlformats.org/officeDocument/2006/relationships/image" Target="../media/image73.png"/><Relationship Id="rId24" Type="http://schemas.openxmlformats.org/officeDocument/2006/relationships/image" Target="../media/image74.png"/><Relationship Id="rId25" Type="http://schemas.openxmlformats.org/officeDocument/2006/relationships/image" Target="../media/image75.png"/><Relationship Id="rId26" Type="http://schemas.openxmlformats.org/officeDocument/2006/relationships/image" Target="../media/image76.png"/><Relationship Id="rId27" Type="http://schemas.openxmlformats.org/officeDocument/2006/relationships/image" Target="../media/image77.png"/><Relationship Id="rId28" Type="http://schemas.openxmlformats.org/officeDocument/2006/relationships/image" Target="../media/image78.png"/><Relationship Id="rId29" Type="http://schemas.openxmlformats.org/officeDocument/2006/relationships/image" Target="../media/image79.png"/><Relationship Id="rId30" Type="http://schemas.openxmlformats.org/officeDocument/2006/relationships/image" Target="../media/image80.png"/><Relationship Id="rId31" Type="http://schemas.openxmlformats.org/officeDocument/2006/relationships/image" Target="../media/image81.png"/><Relationship Id="rId32" Type="http://schemas.openxmlformats.org/officeDocument/2006/relationships/image" Target="../media/image15.png"/><Relationship Id="rId33" Type="http://schemas.openxmlformats.org/officeDocument/2006/relationships/image" Target="../media/image16.png"/><Relationship Id="rId34" Type="http://schemas.openxmlformats.org/officeDocument/2006/relationships/image" Target="../media/image17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82.jp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hyperlink" Target="mailto:jgibbs@nowcfo.com" TargetMode="External"/><Relationship Id="rId4" Type="http://schemas.openxmlformats.org/officeDocument/2006/relationships/hyperlink" Target="mailto:shawn.dinkelman@nowcfo.com" TargetMode="External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hyperlink" Target="mailto:bbraithwaite@nowcfo.com" TargetMode="External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86.png"/><Relationship Id="rId11" Type="http://schemas.openxmlformats.org/officeDocument/2006/relationships/hyperlink" Target="mailto:rchristensen@nowcfo.com" TargetMode="External"/><Relationship Id="rId12" Type="http://schemas.openxmlformats.org/officeDocument/2006/relationships/hyperlink" Target="mailto:christina.jackson@nowcfo.com" TargetMode="External"/><Relationship Id="rId13" Type="http://schemas.openxmlformats.org/officeDocument/2006/relationships/hyperlink" Target="mailto:jbennett@nowcfo.com" TargetMode="External"/><Relationship Id="rId14" Type="http://schemas.openxmlformats.org/officeDocument/2006/relationships/image" Target="../media/image87.png"/><Relationship Id="rId15" Type="http://schemas.openxmlformats.org/officeDocument/2006/relationships/image" Target="../media/image88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hyperlink" Target="mailto:tdelight@nowcfo.com" TargetMode="External"/><Relationship Id="rId4" Type="http://schemas.openxmlformats.org/officeDocument/2006/relationships/image" Target="../media/image90.png"/><Relationship Id="rId5" Type="http://schemas.openxmlformats.org/officeDocument/2006/relationships/hyperlink" Target="mailto:kpeterson@nowcfo.com" TargetMode="External"/><Relationship Id="rId6" Type="http://schemas.openxmlformats.org/officeDocument/2006/relationships/image" Target="../media/image91.jpg"/><Relationship Id="rId7" Type="http://schemas.openxmlformats.org/officeDocument/2006/relationships/hyperlink" Target="mailto:cdennard@nowcfo.com" TargetMode="External"/><Relationship Id="rId8" Type="http://schemas.openxmlformats.org/officeDocument/2006/relationships/image" Target="../media/image92.png"/><Relationship Id="rId9" Type="http://schemas.openxmlformats.org/officeDocument/2006/relationships/hyperlink" Target="mailto:bsablan@nowcfo.com" TargetMode="External"/><Relationship Id="rId10" Type="http://schemas.openxmlformats.org/officeDocument/2006/relationships/hyperlink" Target="mailto:mblock@nowcfo.com" TargetMode="External"/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3" Type="http://schemas.openxmlformats.org/officeDocument/2006/relationships/hyperlink" Target="mailto:epatrick@nowcfo.com" TargetMode="External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95.jpg"/><Relationship Id="rId17" Type="http://schemas.openxmlformats.org/officeDocument/2006/relationships/hyperlink" Target="mailto:mallison@nowcfo.com" TargetMode="External"/><Relationship Id="rId18" Type="http://schemas.openxmlformats.org/officeDocument/2006/relationships/hyperlink" Target="mailto:cbadger@nowcfo.com" TargetMode="External"/><Relationship Id="rId19" Type="http://schemas.openxmlformats.org/officeDocument/2006/relationships/image" Target="../media/image96.png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Relationship Id="rId3" Type="http://schemas.openxmlformats.org/officeDocument/2006/relationships/hyperlink" Target="mailto:bsummerill@nowcfo.com" TargetMode="External"/><Relationship Id="rId4" Type="http://schemas.openxmlformats.org/officeDocument/2006/relationships/image" Target="../media/image98.png"/><Relationship Id="rId5" Type="http://schemas.openxmlformats.org/officeDocument/2006/relationships/hyperlink" Target="mailto:ssundrani@nowcfo.com" TargetMode="External"/><Relationship Id="rId6" Type="http://schemas.openxmlformats.org/officeDocument/2006/relationships/image" Target="../media/image99.png"/><Relationship Id="rId7" Type="http://schemas.openxmlformats.org/officeDocument/2006/relationships/hyperlink" Target="mailto:david.dechant@nowcfo.com" TargetMode="External"/><Relationship Id="rId8" Type="http://schemas.openxmlformats.org/officeDocument/2006/relationships/hyperlink" Target="mailto:rdurkot@nowcfo.com" TargetMode="External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100.jpg"/><Relationship Id="rId12" Type="http://schemas.openxmlformats.org/officeDocument/2006/relationships/image" Target="../media/image101.png"/><Relationship Id="rId13" Type="http://schemas.openxmlformats.org/officeDocument/2006/relationships/hyperlink" Target="mailto:jcurtin@nowcfo.com" TargetMode="External"/><Relationship Id="rId14" Type="http://schemas.openxmlformats.org/officeDocument/2006/relationships/hyperlink" Target="mailto:kclouser@nowcfo.com" TargetMode="External"/><Relationship Id="rId15" Type="http://schemas.openxmlformats.org/officeDocument/2006/relationships/image" Target="../media/image102.png"/><Relationship Id="rId16" Type="http://schemas.openxmlformats.org/officeDocument/2006/relationships/image" Target="../media/image103.png"/><Relationship Id="rId17" Type="http://schemas.openxmlformats.org/officeDocument/2006/relationships/hyperlink" Target="mailto:mthorniley@nowcfo.com" TargetMode="External"/><Relationship Id="rId18" Type="http://schemas.openxmlformats.org/officeDocument/2006/relationships/image" Target="../media/image104.png"/><Relationship Id="rId19" Type="http://schemas.openxmlformats.org/officeDocument/2006/relationships/hyperlink" Target="mailto:afarrow@nowcfo.com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tkolander@nowcfo.com" TargetMode="External"/><Relationship Id="rId3" Type="http://schemas.openxmlformats.org/officeDocument/2006/relationships/image" Target="../media/image105.png"/><Relationship Id="rId4" Type="http://schemas.openxmlformats.org/officeDocument/2006/relationships/hyperlink" Target="mailto:chebert@nowcfo.com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06.png"/><Relationship Id="rId8" Type="http://schemas.openxmlformats.org/officeDocument/2006/relationships/hyperlink" Target="mailto:nsorensen@nowcfo.com" TargetMode="External"/><Relationship Id="rId9" Type="http://schemas.openxmlformats.org/officeDocument/2006/relationships/image" Target="../media/image107.png"/><Relationship Id="rId10" Type="http://schemas.openxmlformats.org/officeDocument/2006/relationships/image" Target="../media/image108.png"/><Relationship Id="rId11" Type="http://schemas.openxmlformats.org/officeDocument/2006/relationships/hyperlink" Target="mailto:sallmon@nowcfo.com" TargetMode="External"/><Relationship Id="rId12" Type="http://schemas.openxmlformats.org/officeDocument/2006/relationships/image" Target="../media/image109.png"/><Relationship Id="rId13" Type="http://schemas.openxmlformats.org/officeDocument/2006/relationships/hyperlink" Target="mailto:hrogers@nowcfo.com" TargetMode="External"/><Relationship Id="rId14" Type="http://schemas.openxmlformats.org/officeDocument/2006/relationships/image" Target="../media/image110.png"/><Relationship Id="rId15" Type="http://schemas.openxmlformats.org/officeDocument/2006/relationships/hyperlink" Target="mailto:samuel.howell@nowcfo.com" TargetMode="External"/><Relationship Id="rId16" Type="http://schemas.openxmlformats.org/officeDocument/2006/relationships/image" Target="../media/image111.png"/><Relationship Id="rId17" Type="http://schemas.openxmlformats.org/officeDocument/2006/relationships/hyperlink" Target="mailto:efrangedis@nowcfo.com" TargetMode="External"/><Relationship Id="rId18" Type="http://schemas.openxmlformats.org/officeDocument/2006/relationships/image" Target="../media/image112.png"/><Relationship Id="rId19" Type="http://schemas.openxmlformats.org/officeDocument/2006/relationships/hyperlink" Target="mailto:april.diemer@nowcfo.com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13.png"/><Relationship Id="rId5" Type="http://schemas.openxmlformats.org/officeDocument/2006/relationships/hyperlink" Target="mailto:tanesha.bundy@nowcfo.com" TargetMode="External"/><Relationship Id="rId6" Type="http://schemas.openxmlformats.org/officeDocument/2006/relationships/image" Target="../media/image114.png"/><Relationship Id="rId7" Type="http://schemas.openxmlformats.org/officeDocument/2006/relationships/hyperlink" Target="mailto:wlangworthy@nowcfo.com" TargetMode="External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jpg"/><Relationship Id="rId3" Type="http://schemas.openxmlformats.org/officeDocument/2006/relationships/image" Target="../media/image116.jpg"/><Relationship Id="rId4" Type="http://schemas.openxmlformats.org/officeDocument/2006/relationships/image" Target="../media/image117.jpg"/><Relationship Id="rId5" Type="http://schemas.openxmlformats.org/officeDocument/2006/relationships/image" Target="../media/image118.jpg"/><Relationship Id="rId6" Type="http://schemas.openxmlformats.org/officeDocument/2006/relationships/image" Target="../media/image119.jpg"/><Relationship Id="rId7" Type="http://schemas.openxmlformats.org/officeDocument/2006/relationships/image" Target="../media/image120.jpg"/><Relationship Id="rId8" Type="http://schemas.openxmlformats.org/officeDocument/2006/relationships/image" Target="../media/image121.jpg"/><Relationship Id="rId9" Type="http://schemas.openxmlformats.org/officeDocument/2006/relationships/image" Target="../media/image122.jpg"/><Relationship Id="rId10" Type="http://schemas.openxmlformats.org/officeDocument/2006/relationships/image" Target="../media/image123.jpg"/><Relationship Id="rId11" Type="http://schemas.openxmlformats.org/officeDocument/2006/relationships/image" Target="../media/image124.jpg"/><Relationship Id="rId12" Type="http://schemas.openxmlformats.org/officeDocument/2006/relationships/image" Target="../media/image125.jpg"/><Relationship Id="rId13" Type="http://schemas.openxmlformats.org/officeDocument/2006/relationships/image" Target="../media/image126.jpg"/><Relationship Id="rId14" Type="http://schemas.openxmlformats.org/officeDocument/2006/relationships/image" Target="../media/image127.jpg"/><Relationship Id="rId15" Type="http://schemas.openxmlformats.org/officeDocument/2006/relationships/image" Target="../media/image128.jpg"/><Relationship Id="rId16" Type="http://schemas.openxmlformats.org/officeDocument/2006/relationships/image" Target="../media/image129.jpg"/><Relationship Id="rId17" Type="http://schemas.openxmlformats.org/officeDocument/2006/relationships/image" Target="../media/image130.jpg"/><Relationship Id="rId18" Type="http://schemas.openxmlformats.org/officeDocument/2006/relationships/image" Target="../media/image131.jpg"/><Relationship Id="rId19" Type="http://schemas.openxmlformats.org/officeDocument/2006/relationships/image" Target="../media/image132.jpg"/><Relationship Id="rId20" Type="http://schemas.openxmlformats.org/officeDocument/2006/relationships/image" Target="../media/image133.jpg"/><Relationship Id="rId21" Type="http://schemas.openxmlformats.org/officeDocument/2006/relationships/image" Target="../media/image134.jpg"/><Relationship Id="rId22" Type="http://schemas.openxmlformats.org/officeDocument/2006/relationships/image" Target="../media/image135.jpg"/><Relationship Id="rId23" Type="http://schemas.openxmlformats.org/officeDocument/2006/relationships/image" Target="../media/image136.jpg"/><Relationship Id="rId24" Type="http://schemas.openxmlformats.org/officeDocument/2006/relationships/image" Target="../media/image137.jpg"/><Relationship Id="rId25" Type="http://schemas.openxmlformats.org/officeDocument/2006/relationships/image" Target="../media/image138.jpg"/><Relationship Id="rId26" Type="http://schemas.openxmlformats.org/officeDocument/2006/relationships/image" Target="../media/image139.jpg"/><Relationship Id="rId27" Type="http://schemas.openxmlformats.org/officeDocument/2006/relationships/image" Target="../media/image140.jpg"/><Relationship Id="rId28" Type="http://schemas.openxmlformats.org/officeDocument/2006/relationships/image" Target="../media/image141.jpg"/><Relationship Id="rId29" Type="http://schemas.openxmlformats.org/officeDocument/2006/relationships/image" Target="../media/image142.jpg"/><Relationship Id="rId30" Type="http://schemas.openxmlformats.org/officeDocument/2006/relationships/image" Target="../media/image143.jpg"/><Relationship Id="rId31" Type="http://schemas.openxmlformats.org/officeDocument/2006/relationships/image" Target="../media/image144.jpg"/><Relationship Id="rId32" Type="http://schemas.openxmlformats.org/officeDocument/2006/relationships/image" Target="../media/image145.jpg"/><Relationship Id="rId33" Type="http://schemas.openxmlformats.org/officeDocument/2006/relationships/image" Target="../media/image146.jpg"/><Relationship Id="rId34" Type="http://schemas.openxmlformats.org/officeDocument/2006/relationships/image" Target="../media/image147.jpg"/><Relationship Id="rId35" Type="http://schemas.openxmlformats.org/officeDocument/2006/relationships/image" Target="../media/image148.jpg"/><Relationship Id="rId36" Type="http://schemas.openxmlformats.org/officeDocument/2006/relationships/image" Target="../media/image149.jpg"/><Relationship Id="rId37" Type="http://schemas.openxmlformats.org/officeDocument/2006/relationships/image" Target="../media/image150.jpg"/><Relationship Id="rId38" Type="http://schemas.openxmlformats.org/officeDocument/2006/relationships/image" Target="../media/image151.jpg"/><Relationship Id="rId39" Type="http://schemas.openxmlformats.org/officeDocument/2006/relationships/image" Target="../media/image152.jpg"/><Relationship Id="rId40" Type="http://schemas.openxmlformats.org/officeDocument/2006/relationships/image" Target="../media/image153.jpg"/><Relationship Id="rId41" Type="http://schemas.openxmlformats.org/officeDocument/2006/relationships/image" Target="../media/image154.jpg"/><Relationship Id="rId42" Type="http://schemas.openxmlformats.org/officeDocument/2006/relationships/image" Target="../media/image155.jpg"/><Relationship Id="rId43" Type="http://schemas.openxmlformats.org/officeDocument/2006/relationships/image" Target="../media/image156.jpg"/><Relationship Id="rId44" Type="http://schemas.openxmlformats.org/officeDocument/2006/relationships/image" Target="../media/image157.jpg"/><Relationship Id="rId45" Type="http://schemas.openxmlformats.org/officeDocument/2006/relationships/image" Target="../media/image158.png"/><Relationship Id="rId46" Type="http://schemas.openxmlformats.org/officeDocument/2006/relationships/image" Target="../media/image159.jpg"/><Relationship Id="rId47" Type="http://schemas.openxmlformats.org/officeDocument/2006/relationships/image" Target="../media/image160.png"/><Relationship Id="rId48" Type="http://schemas.openxmlformats.org/officeDocument/2006/relationships/image" Target="../media/image161.jpg"/><Relationship Id="rId49" Type="http://schemas.openxmlformats.org/officeDocument/2006/relationships/image" Target="../media/image162.jpg"/><Relationship Id="rId50" Type="http://schemas.openxmlformats.org/officeDocument/2006/relationships/image" Target="../media/image163.jpg"/><Relationship Id="rId51" Type="http://schemas.openxmlformats.org/officeDocument/2006/relationships/image" Target="../media/image164.png"/><Relationship Id="rId52" Type="http://schemas.openxmlformats.org/officeDocument/2006/relationships/image" Target="../media/image165.jpg"/><Relationship Id="rId53" Type="http://schemas.openxmlformats.org/officeDocument/2006/relationships/image" Target="../media/image166.png"/><Relationship Id="rId54" Type="http://schemas.openxmlformats.org/officeDocument/2006/relationships/image" Target="../media/image167.jpg"/><Relationship Id="rId55" Type="http://schemas.openxmlformats.org/officeDocument/2006/relationships/image" Target="../media/image168.png"/><Relationship Id="rId56" Type="http://schemas.openxmlformats.org/officeDocument/2006/relationships/image" Target="../media/image169.jpg"/><Relationship Id="rId57" Type="http://schemas.openxmlformats.org/officeDocument/2006/relationships/image" Target="../media/image170.jpg"/><Relationship Id="rId58" Type="http://schemas.openxmlformats.org/officeDocument/2006/relationships/image" Target="../media/image171.jpg"/><Relationship Id="rId59" Type="http://schemas.openxmlformats.org/officeDocument/2006/relationships/image" Target="../media/image172.png"/><Relationship Id="rId60" Type="http://schemas.openxmlformats.org/officeDocument/2006/relationships/image" Target="../media/image173.png"/><Relationship Id="rId61" Type="http://schemas.openxmlformats.org/officeDocument/2006/relationships/image" Target="../media/image174.png"/><Relationship Id="rId62" Type="http://schemas.openxmlformats.org/officeDocument/2006/relationships/image" Target="../media/image175.png"/><Relationship Id="rId63" Type="http://schemas.openxmlformats.org/officeDocument/2006/relationships/image" Target="../media/image176.png"/><Relationship Id="rId64" Type="http://schemas.openxmlformats.org/officeDocument/2006/relationships/image" Target="../media/image177.png"/><Relationship Id="rId65" Type="http://schemas.openxmlformats.org/officeDocument/2006/relationships/image" Target="../media/image178.png"/><Relationship Id="rId66" Type="http://schemas.openxmlformats.org/officeDocument/2006/relationships/image" Target="../media/image179.png"/><Relationship Id="rId67" Type="http://schemas.openxmlformats.org/officeDocument/2006/relationships/image" Target="../media/image180.png"/><Relationship Id="rId68" Type="http://schemas.openxmlformats.org/officeDocument/2006/relationships/image" Target="../media/image181.png"/><Relationship Id="rId69" Type="http://schemas.openxmlformats.org/officeDocument/2006/relationships/image" Target="../media/image182.png"/><Relationship Id="rId70" Type="http://schemas.openxmlformats.org/officeDocument/2006/relationships/image" Target="../media/image183.png"/><Relationship Id="rId71" Type="http://schemas.openxmlformats.org/officeDocument/2006/relationships/image" Target="../media/image184.png"/><Relationship Id="rId72" Type="http://schemas.openxmlformats.org/officeDocument/2006/relationships/image" Target="../media/image185.png"/><Relationship Id="rId73" Type="http://schemas.openxmlformats.org/officeDocument/2006/relationships/image" Target="../media/image186.png"/><Relationship Id="rId74" Type="http://schemas.openxmlformats.org/officeDocument/2006/relationships/image" Target="../media/image187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400" cy="77724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467346"/>
              <a:ext cx="10058400" cy="7031355"/>
            </a:xfrm>
            <a:custGeom>
              <a:avLst/>
              <a:gdLst/>
              <a:ahLst/>
              <a:cxnLst/>
              <a:rect l="l" t="t" r="r" b="b"/>
              <a:pathLst>
                <a:path w="10058400" h="7031355">
                  <a:moveTo>
                    <a:pt x="2070811" y="712939"/>
                  </a:moveTo>
                  <a:lnTo>
                    <a:pt x="2066404" y="696899"/>
                  </a:lnTo>
                  <a:lnTo>
                    <a:pt x="2063292" y="683704"/>
                  </a:lnTo>
                  <a:lnTo>
                    <a:pt x="2048014" y="625563"/>
                  </a:lnTo>
                  <a:lnTo>
                    <a:pt x="2036064" y="577418"/>
                  </a:lnTo>
                  <a:lnTo>
                    <a:pt x="2024430" y="528167"/>
                  </a:lnTo>
                  <a:lnTo>
                    <a:pt x="2013064" y="477926"/>
                  </a:lnTo>
                  <a:lnTo>
                    <a:pt x="2001901" y="426834"/>
                  </a:lnTo>
                  <a:lnTo>
                    <a:pt x="1990902" y="375031"/>
                  </a:lnTo>
                  <a:lnTo>
                    <a:pt x="1947278" y="163245"/>
                  </a:lnTo>
                  <a:lnTo>
                    <a:pt x="1924913" y="56451"/>
                  </a:lnTo>
                  <a:lnTo>
                    <a:pt x="1913407" y="3289"/>
                  </a:lnTo>
                  <a:lnTo>
                    <a:pt x="1873923" y="40957"/>
                  </a:lnTo>
                  <a:lnTo>
                    <a:pt x="1828901" y="87591"/>
                  </a:lnTo>
                  <a:lnTo>
                    <a:pt x="1784756" y="135470"/>
                  </a:lnTo>
                  <a:lnTo>
                    <a:pt x="1747862" y="176860"/>
                  </a:lnTo>
                  <a:lnTo>
                    <a:pt x="1724660" y="204025"/>
                  </a:lnTo>
                  <a:lnTo>
                    <a:pt x="1742617" y="247345"/>
                  </a:lnTo>
                  <a:lnTo>
                    <a:pt x="1758442" y="288239"/>
                  </a:lnTo>
                  <a:lnTo>
                    <a:pt x="1773745" y="330034"/>
                  </a:lnTo>
                  <a:lnTo>
                    <a:pt x="1809280" y="429602"/>
                  </a:lnTo>
                  <a:lnTo>
                    <a:pt x="1858873" y="566356"/>
                  </a:lnTo>
                  <a:lnTo>
                    <a:pt x="1878787" y="625995"/>
                  </a:lnTo>
                  <a:lnTo>
                    <a:pt x="1892757" y="675563"/>
                  </a:lnTo>
                  <a:lnTo>
                    <a:pt x="1901037" y="717715"/>
                  </a:lnTo>
                  <a:lnTo>
                    <a:pt x="1903907" y="755116"/>
                  </a:lnTo>
                  <a:lnTo>
                    <a:pt x="1901621" y="790397"/>
                  </a:lnTo>
                  <a:lnTo>
                    <a:pt x="1894471" y="826211"/>
                  </a:lnTo>
                  <a:lnTo>
                    <a:pt x="1882698" y="865212"/>
                  </a:lnTo>
                  <a:lnTo>
                    <a:pt x="1866582" y="910043"/>
                  </a:lnTo>
                  <a:lnTo>
                    <a:pt x="1846389" y="963358"/>
                  </a:lnTo>
                  <a:lnTo>
                    <a:pt x="1880273" y="927862"/>
                  </a:lnTo>
                  <a:lnTo>
                    <a:pt x="1913661" y="891578"/>
                  </a:lnTo>
                  <a:lnTo>
                    <a:pt x="1946503" y="854913"/>
                  </a:lnTo>
                  <a:lnTo>
                    <a:pt x="2070811" y="712939"/>
                  </a:lnTo>
                  <a:close/>
                </a:path>
                <a:path w="10058400" h="7031355">
                  <a:moveTo>
                    <a:pt x="2689491" y="549643"/>
                  </a:moveTo>
                  <a:lnTo>
                    <a:pt x="2643594" y="536638"/>
                  </a:lnTo>
                  <a:lnTo>
                    <a:pt x="2595016" y="523811"/>
                  </a:lnTo>
                  <a:lnTo>
                    <a:pt x="2544927" y="511162"/>
                  </a:lnTo>
                  <a:lnTo>
                    <a:pt x="2444978" y="486333"/>
                  </a:lnTo>
                  <a:lnTo>
                    <a:pt x="2397468" y="474141"/>
                  </a:lnTo>
                  <a:lnTo>
                    <a:pt x="2353195" y="462089"/>
                  </a:lnTo>
                  <a:lnTo>
                    <a:pt x="2339695" y="476237"/>
                  </a:lnTo>
                  <a:lnTo>
                    <a:pt x="2321102" y="495007"/>
                  </a:lnTo>
                  <a:lnTo>
                    <a:pt x="2244712" y="574802"/>
                  </a:lnTo>
                  <a:lnTo>
                    <a:pt x="2145004" y="680466"/>
                  </a:lnTo>
                  <a:lnTo>
                    <a:pt x="1864728" y="980884"/>
                  </a:lnTo>
                  <a:lnTo>
                    <a:pt x="2125675" y="1046530"/>
                  </a:lnTo>
                  <a:lnTo>
                    <a:pt x="2153450" y="1009192"/>
                  </a:lnTo>
                  <a:lnTo>
                    <a:pt x="2180094" y="975347"/>
                  </a:lnTo>
                  <a:lnTo>
                    <a:pt x="2238464" y="903935"/>
                  </a:lnTo>
                  <a:lnTo>
                    <a:pt x="2274443" y="859282"/>
                  </a:lnTo>
                  <a:lnTo>
                    <a:pt x="2317800" y="803935"/>
                  </a:lnTo>
                  <a:lnTo>
                    <a:pt x="2354262" y="755548"/>
                  </a:lnTo>
                  <a:lnTo>
                    <a:pt x="2406205" y="683704"/>
                  </a:lnTo>
                  <a:lnTo>
                    <a:pt x="2425687" y="657999"/>
                  </a:lnTo>
                  <a:lnTo>
                    <a:pt x="2461641" y="621449"/>
                  </a:lnTo>
                  <a:lnTo>
                    <a:pt x="2506929" y="597179"/>
                  </a:lnTo>
                  <a:lnTo>
                    <a:pt x="2577541" y="576237"/>
                  </a:lnTo>
                  <a:lnTo>
                    <a:pt x="2627350" y="564210"/>
                  </a:lnTo>
                  <a:lnTo>
                    <a:pt x="2689491" y="549643"/>
                  </a:lnTo>
                  <a:close/>
                </a:path>
                <a:path w="10058400" h="7031355">
                  <a:moveTo>
                    <a:pt x="2694457" y="523113"/>
                  </a:moveTo>
                  <a:lnTo>
                    <a:pt x="2683129" y="470382"/>
                  </a:lnTo>
                  <a:lnTo>
                    <a:pt x="2668346" y="408889"/>
                  </a:lnTo>
                  <a:lnTo>
                    <a:pt x="2652547" y="347687"/>
                  </a:lnTo>
                  <a:lnTo>
                    <a:pt x="2638145" y="295871"/>
                  </a:lnTo>
                  <a:lnTo>
                    <a:pt x="2581135" y="256057"/>
                  </a:lnTo>
                  <a:lnTo>
                    <a:pt x="2537828" y="249123"/>
                  </a:lnTo>
                  <a:lnTo>
                    <a:pt x="2494000" y="241363"/>
                  </a:lnTo>
                  <a:lnTo>
                    <a:pt x="2322677" y="209499"/>
                  </a:lnTo>
                  <a:lnTo>
                    <a:pt x="2264448" y="199517"/>
                  </a:lnTo>
                  <a:lnTo>
                    <a:pt x="2217039" y="192189"/>
                  </a:lnTo>
                  <a:lnTo>
                    <a:pt x="2178786" y="186499"/>
                  </a:lnTo>
                  <a:lnTo>
                    <a:pt x="2147976" y="181457"/>
                  </a:lnTo>
                  <a:lnTo>
                    <a:pt x="2102053" y="169316"/>
                  </a:lnTo>
                  <a:lnTo>
                    <a:pt x="2065845" y="147751"/>
                  </a:lnTo>
                  <a:lnTo>
                    <a:pt x="2025916" y="108737"/>
                  </a:lnTo>
                  <a:lnTo>
                    <a:pt x="2000364" y="80187"/>
                  </a:lnTo>
                  <a:lnTo>
                    <a:pt x="1929676" y="0"/>
                  </a:lnTo>
                  <a:lnTo>
                    <a:pt x="1940306" y="46875"/>
                  </a:lnTo>
                  <a:lnTo>
                    <a:pt x="1952612" y="96583"/>
                  </a:lnTo>
                  <a:lnTo>
                    <a:pt x="1965985" y="147904"/>
                  </a:lnTo>
                  <a:lnTo>
                    <a:pt x="2006219" y="299339"/>
                  </a:lnTo>
                  <a:lnTo>
                    <a:pt x="2017598" y="344881"/>
                  </a:lnTo>
                  <a:lnTo>
                    <a:pt x="2034552" y="349465"/>
                  </a:lnTo>
                  <a:lnTo>
                    <a:pt x="2063648" y="357987"/>
                  </a:lnTo>
                  <a:lnTo>
                    <a:pt x="2156218" y="383082"/>
                  </a:lnTo>
                  <a:lnTo>
                    <a:pt x="2296668" y="420255"/>
                  </a:lnTo>
                  <a:lnTo>
                    <a:pt x="2694457" y="523113"/>
                  </a:lnTo>
                  <a:close/>
                </a:path>
                <a:path w="10058400" h="7031355">
                  <a:moveTo>
                    <a:pt x="3666693" y="172618"/>
                  </a:moveTo>
                  <a:lnTo>
                    <a:pt x="3482771" y="172504"/>
                  </a:lnTo>
                  <a:lnTo>
                    <a:pt x="3482441" y="661060"/>
                  </a:lnTo>
                  <a:lnTo>
                    <a:pt x="3082709" y="172224"/>
                  </a:lnTo>
                  <a:lnTo>
                    <a:pt x="2928670" y="172123"/>
                  </a:lnTo>
                  <a:lnTo>
                    <a:pt x="2928124" y="976833"/>
                  </a:lnTo>
                  <a:lnTo>
                    <a:pt x="3112058" y="976947"/>
                  </a:lnTo>
                  <a:lnTo>
                    <a:pt x="3112389" y="488378"/>
                  </a:lnTo>
                  <a:lnTo>
                    <a:pt x="3513251" y="977226"/>
                  </a:lnTo>
                  <a:lnTo>
                    <a:pt x="3666147" y="977328"/>
                  </a:lnTo>
                  <a:lnTo>
                    <a:pt x="3666693" y="172618"/>
                  </a:lnTo>
                  <a:close/>
                </a:path>
                <a:path w="10058400" h="7031355">
                  <a:moveTo>
                    <a:pt x="4589526" y="575602"/>
                  </a:moveTo>
                  <a:lnTo>
                    <a:pt x="4585970" y="517867"/>
                  </a:lnTo>
                  <a:lnTo>
                    <a:pt x="4575238" y="463067"/>
                  </a:lnTo>
                  <a:lnTo>
                    <a:pt x="4557306" y="411213"/>
                  </a:lnTo>
                  <a:lnTo>
                    <a:pt x="4532198" y="362305"/>
                  </a:lnTo>
                  <a:lnTo>
                    <a:pt x="4501096" y="317792"/>
                  </a:lnTo>
                  <a:lnTo>
                    <a:pt x="4464139" y="277622"/>
                  </a:lnTo>
                  <a:lnTo>
                    <a:pt x="4422140" y="242925"/>
                  </a:lnTo>
                  <a:lnTo>
                    <a:pt x="4400994" y="229717"/>
                  </a:lnTo>
                  <a:lnTo>
                    <a:pt x="4400994" y="575602"/>
                  </a:lnTo>
                  <a:lnTo>
                    <a:pt x="4398924" y="611822"/>
                  </a:lnTo>
                  <a:lnTo>
                    <a:pt x="4382490" y="678497"/>
                  </a:lnTo>
                  <a:lnTo>
                    <a:pt x="4350194" y="736485"/>
                  </a:lnTo>
                  <a:lnTo>
                    <a:pt x="4305046" y="782142"/>
                  </a:lnTo>
                  <a:lnTo>
                    <a:pt x="4248226" y="814438"/>
                  </a:lnTo>
                  <a:lnTo>
                    <a:pt x="4183837" y="830783"/>
                  </a:lnTo>
                  <a:lnTo>
                    <a:pt x="4149064" y="832802"/>
                  </a:lnTo>
                  <a:lnTo>
                    <a:pt x="4114292" y="830732"/>
                  </a:lnTo>
                  <a:lnTo>
                    <a:pt x="4049928" y="814311"/>
                  </a:lnTo>
                  <a:lnTo>
                    <a:pt x="3993146" y="781939"/>
                  </a:lnTo>
                  <a:lnTo>
                    <a:pt x="3948061" y="736206"/>
                  </a:lnTo>
                  <a:lnTo>
                    <a:pt x="3915841" y="678167"/>
                  </a:lnTo>
                  <a:lnTo>
                    <a:pt x="3899509" y="611492"/>
                  </a:lnTo>
                  <a:lnTo>
                    <a:pt x="3897490" y="575005"/>
                  </a:lnTo>
                  <a:lnTo>
                    <a:pt x="3899560" y="538772"/>
                  </a:lnTo>
                  <a:lnTo>
                    <a:pt x="3915981" y="472109"/>
                  </a:lnTo>
                  <a:lnTo>
                    <a:pt x="3948277" y="414108"/>
                  </a:lnTo>
                  <a:lnTo>
                    <a:pt x="3993426" y="368452"/>
                  </a:lnTo>
                  <a:lnTo>
                    <a:pt x="4050258" y="336156"/>
                  </a:lnTo>
                  <a:lnTo>
                    <a:pt x="4114647" y="319811"/>
                  </a:lnTo>
                  <a:lnTo>
                    <a:pt x="4149420" y="317792"/>
                  </a:lnTo>
                  <a:lnTo>
                    <a:pt x="4184180" y="319862"/>
                  </a:lnTo>
                  <a:lnTo>
                    <a:pt x="4248556" y="336296"/>
                  </a:lnTo>
                  <a:lnTo>
                    <a:pt x="4305325" y="368655"/>
                  </a:lnTo>
                  <a:lnTo>
                    <a:pt x="4350423" y="414375"/>
                  </a:lnTo>
                  <a:lnTo>
                    <a:pt x="4382643" y="472414"/>
                  </a:lnTo>
                  <a:lnTo>
                    <a:pt x="4398975" y="539115"/>
                  </a:lnTo>
                  <a:lnTo>
                    <a:pt x="4400994" y="575602"/>
                  </a:lnTo>
                  <a:lnTo>
                    <a:pt x="4400994" y="229717"/>
                  </a:lnTo>
                  <a:lnTo>
                    <a:pt x="4333799" y="193852"/>
                  </a:lnTo>
                  <a:lnTo>
                    <a:pt x="4290771" y="178701"/>
                  </a:lnTo>
                  <a:lnTo>
                    <a:pt x="4245711" y="167855"/>
                  </a:lnTo>
                  <a:lnTo>
                    <a:pt x="4198632" y="161340"/>
                  </a:lnTo>
                  <a:lnTo>
                    <a:pt x="4149521" y="159143"/>
                  </a:lnTo>
                  <a:lnTo>
                    <a:pt x="4100385" y="161277"/>
                  </a:lnTo>
                  <a:lnTo>
                    <a:pt x="4053230" y="167728"/>
                  </a:lnTo>
                  <a:lnTo>
                    <a:pt x="4008043" y="178511"/>
                  </a:lnTo>
                  <a:lnTo>
                    <a:pt x="3964825" y="193611"/>
                  </a:lnTo>
                  <a:lnTo>
                    <a:pt x="3923588" y="213029"/>
                  </a:lnTo>
                  <a:lnTo>
                    <a:pt x="3876002" y="242570"/>
                  </a:lnTo>
                  <a:lnTo>
                    <a:pt x="3833876" y="277202"/>
                  </a:lnTo>
                  <a:lnTo>
                    <a:pt x="3797211" y="316941"/>
                  </a:lnTo>
                  <a:lnTo>
                    <a:pt x="3765994" y="361784"/>
                  </a:lnTo>
                  <a:lnTo>
                    <a:pt x="3741077" y="410667"/>
                  </a:lnTo>
                  <a:lnTo>
                    <a:pt x="3723259" y="462495"/>
                  </a:lnTo>
                  <a:lnTo>
                    <a:pt x="3712553" y="517283"/>
                  </a:lnTo>
                  <a:lnTo>
                    <a:pt x="3708946" y="575005"/>
                  </a:lnTo>
                  <a:lnTo>
                    <a:pt x="3712464" y="632739"/>
                  </a:lnTo>
                  <a:lnTo>
                    <a:pt x="3723106" y="687527"/>
                  </a:lnTo>
                  <a:lnTo>
                    <a:pt x="3740848" y="739381"/>
                  </a:lnTo>
                  <a:lnTo>
                    <a:pt x="3765702" y="788289"/>
                  </a:lnTo>
                  <a:lnTo>
                    <a:pt x="3796868" y="833183"/>
                  </a:lnTo>
                  <a:lnTo>
                    <a:pt x="3833482" y="872972"/>
                  </a:lnTo>
                  <a:lnTo>
                    <a:pt x="3875557" y="907681"/>
                  </a:lnTo>
                  <a:lnTo>
                    <a:pt x="3923106" y="937272"/>
                  </a:lnTo>
                  <a:lnTo>
                    <a:pt x="3964317" y="956741"/>
                  </a:lnTo>
                  <a:lnTo>
                    <a:pt x="4007510" y="971905"/>
                  </a:lnTo>
                  <a:lnTo>
                    <a:pt x="4052671" y="982738"/>
                  </a:lnTo>
                  <a:lnTo>
                    <a:pt x="4099826" y="989241"/>
                  </a:lnTo>
                  <a:lnTo>
                    <a:pt x="4148963" y="991438"/>
                  </a:lnTo>
                  <a:lnTo>
                    <a:pt x="4198074" y="989304"/>
                  </a:lnTo>
                  <a:lnTo>
                    <a:pt x="4245153" y="982865"/>
                  </a:lnTo>
                  <a:lnTo>
                    <a:pt x="4290225" y="972096"/>
                  </a:lnTo>
                  <a:lnTo>
                    <a:pt x="4333278" y="956995"/>
                  </a:lnTo>
                  <a:lnTo>
                    <a:pt x="4374312" y="937564"/>
                  </a:lnTo>
                  <a:lnTo>
                    <a:pt x="4421683" y="908037"/>
                  </a:lnTo>
                  <a:lnTo>
                    <a:pt x="4463732" y="873391"/>
                  </a:lnTo>
                  <a:lnTo>
                    <a:pt x="4500473" y="833653"/>
                  </a:lnTo>
                  <a:lnTo>
                    <a:pt x="4531906" y="788797"/>
                  </a:lnTo>
                  <a:lnTo>
                    <a:pt x="4557090" y="739927"/>
                  </a:lnTo>
                  <a:lnTo>
                    <a:pt x="4575086" y="688098"/>
                  </a:lnTo>
                  <a:lnTo>
                    <a:pt x="4585894" y="633323"/>
                  </a:lnTo>
                  <a:lnTo>
                    <a:pt x="4589526" y="575602"/>
                  </a:lnTo>
                  <a:close/>
                </a:path>
                <a:path w="10058400" h="7031355">
                  <a:moveTo>
                    <a:pt x="5813691" y="174066"/>
                  </a:moveTo>
                  <a:lnTo>
                    <a:pt x="5635498" y="173951"/>
                  </a:lnTo>
                  <a:lnTo>
                    <a:pt x="5447741" y="744016"/>
                  </a:lnTo>
                  <a:lnTo>
                    <a:pt x="5264201" y="173697"/>
                  </a:lnTo>
                  <a:lnTo>
                    <a:pt x="5091760" y="173583"/>
                  </a:lnTo>
                  <a:lnTo>
                    <a:pt x="4901704" y="739051"/>
                  </a:lnTo>
                  <a:lnTo>
                    <a:pt x="4720450" y="173342"/>
                  </a:lnTo>
                  <a:lnTo>
                    <a:pt x="4527308" y="173202"/>
                  </a:lnTo>
                  <a:lnTo>
                    <a:pt x="4791176" y="978077"/>
                  </a:lnTo>
                  <a:lnTo>
                    <a:pt x="4990058" y="978230"/>
                  </a:lnTo>
                  <a:lnTo>
                    <a:pt x="5173205" y="433438"/>
                  </a:lnTo>
                  <a:lnTo>
                    <a:pt x="5349862" y="978458"/>
                  </a:lnTo>
                  <a:lnTo>
                    <a:pt x="5549900" y="978598"/>
                  </a:lnTo>
                  <a:lnTo>
                    <a:pt x="5813691" y="174066"/>
                  </a:lnTo>
                  <a:close/>
                </a:path>
                <a:path w="10058400" h="7031355">
                  <a:moveTo>
                    <a:pt x="6823494" y="303466"/>
                  </a:moveTo>
                  <a:lnTo>
                    <a:pt x="6793077" y="270967"/>
                  </a:lnTo>
                  <a:lnTo>
                    <a:pt x="6759295" y="242493"/>
                  </a:lnTo>
                  <a:lnTo>
                    <a:pt x="6722135" y="218046"/>
                  </a:lnTo>
                  <a:lnTo>
                    <a:pt x="6681597" y="197612"/>
                  </a:lnTo>
                  <a:lnTo>
                    <a:pt x="6638099" y="181495"/>
                  </a:lnTo>
                  <a:lnTo>
                    <a:pt x="6592075" y="169964"/>
                  </a:lnTo>
                  <a:lnTo>
                    <a:pt x="6543535" y="163029"/>
                  </a:lnTo>
                  <a:lnTo>
                    <a:pt x="6492507" y="160693"/>
                  </a:lnTo>
                  <a:lnTo>
                    <a:pt x="6443827" y="162801"/>
                  </a:lnTo>
                  <a:lnTo>
                    <a:pt x="6397117" y="169176"/>
                  </a:lnTo>
                  <a:lnTo>
                    <a:pt x="6352400" y="179844"/>
                  </a:lnTo>
                  <a:lnTo>
                    <a:pt x="6309652" y="194779"/>
                  </a:lnTo>
                  <a:lnTo>
                    <a:pt x="6268898" y="214007"/>
                  </a:lnTo>
                  <a:lnTo>
                    <a:pt x="6221793" y="243281"/>
                  </a:lnTo>
                  <a:lnTo>
                    <a:pt x="6180023" y="277736"/>
                  </a:lnTo>
                  <a:lnTo>
                    <a:pt x="6143574" y="317373"/>
                  </a:lnTo>
                  <a:lnTo>
                    <a:pt x="6112446" y="362191"/>
                  </a:lnTo>
                  <a:lnTo>
                    <a:pt x="6087503" y="411137"/>
                  </a:lnTo>
                  <a:lnTo>
                    <a:pt x="6069685" y="463181"/>
                  </a:lnTo>
                  <a:lnTo>
                    <a:pt x="6058979" y="518325"/>
                  </a:lnTo>
                  <a:lnTo>
                    <a:pt x="6055385" y="576554"/>
                  </a:lnTo>
                  <a:lnTo>
                    <a:pt x="6058903" y="634784"/>
                  </a:lnTo>
                  <a:lnTo>
                    <a:pt x="6069533" y="689940"/>
                  </a:lnTo>
                  <a:lnTo>
                    <a:pt x="6087288" y="742010"/>
                  </a:lnTo>
                  <a:lnTo>
                    <a:pt x="6112154" y="790994"/>
                  </a:lnTo>
                  <a:lnTo>
                    <a:pt x="6143218" y="835837"/>
                  </a:lnTo>
                  <a:lnTo>
                    <a:pt x="6179629" y="875525"/>
                  </a:lnTo>
                  <a:lnTo>
                    <a:pt x="6221349" y="910043"/>
                  </a:lnTo>
                  <a:lnTo>
                    <a:pt x="6268402" y="939393"/>
                  </a:lnTo>
                  <a:lnTo>
                    <a:pt x="6309093" y="958659"/>
                  </a:lnTo>
                  <a:lnTo>
                    <a:pt x="6351689" y="973645"/>
                  </a:lnTo>
                  <a:lnTo>
                    <a:pt x="6396164" y="984377"/>
                  </a:lnTo>
                  <a:lnTo>
                    <a:pt x="6442545" y="990815"/>
                  </a:lnTo>
                  <a:lnTo>
                    <a:pt x="6490805" y="992987"/>
                  </a:lnTo>
                  <a:lnTo>
                    <a:pt x="6541884" y="990727"/>
                  </a:lnTo>
                  <a:lnTo>
                    <a:pt x="6590525" y="983856"/>
                  </a:lnTo>
                  <a:lnTo>
                    <a:pt x="6636728" y="972400"/>
                  </a:lnTo>
                  <a:lnTo>
                    <a:pt x="6680505" y="956335"/>
                  </a:lnTo>
                  <a:lnTo>
                    <a:pt x="6721322" y="935888"/>
                  </a:lnTo>
                  <a:lnTo>
                    <a:pt x="6758699" y="911263"/>
                  </a:lnTo>
                  <a:lnTo>
                    <a:pt x="6792633" y="882472"/>
                  </a:lnTo>
                  <a:lnTo>
                    <a:pt x="6823126" y="849515"/>
                  </a:lnTo>
                  <a:lnTo>
                    <a:pt x="6703644" y="739076"/>
                  </a:lnTo>
                  <a:lnTo>
                    <a:pt x="6669392" y="773404"/>
                  </a:lnTo>
                  <a:lnTo>
                    <a:pt x="6632041" y="800100"/>
                  </a:lnTo>
                  <a:lnTo>
                    <a:pt x="6591567" y="819150"/>
                  </a:lnTo>
                  <a:lnTo>
                    <a:pt x="6547967" y="830580"/>
                  </a:lnTo>
                  <a:lnTo>
                    <a:pt x="6501244" y="834364"/>
                  </a:lnTo>
                  <a:lnTo>
                    <a:pt x="6464884" y="832281"/>
                  </a:lnTo>
                  <a:lnTo>
                    <a:pt x="6398234" y="815860"/>
                  </a:lnTo>
                  <a:lnTo>
                    <a:pt x="6340234" y="783475"/>
                  </a:lnTo>
                  <a:lnTo>
                    <a:pt x="6294564" y="737755"/>
                  </a:lnTo>
                  <a:lnTo>
                    <a:pt x="6262268" y="679716"/>
                  </a:lnTo>
                  <a:lnTo>
                    <a:pt x="6245936" y="613041"/>
                  </a:lnTo>
                  <a:lnTo>
                    <a:pt x="6243917" y="576681"/>
                  </a:lnTo>
                  <a:lnTo>
                    <a:pt x="6245987" y="540321"/>
                  </a:lnTo>
                  <a:lnTo>
                    <a:pt x="6262421" y="473659"/>
                  </a:lnTo>
                  <a:lnTo>
                    <a:pt x="6294793" y="415658"/>
                  </a:lnTo>
                  <a:lnTo>
                    <a:pt x="6340513" y="370001"/>
                  </a:lnTo>
                  <a:lnTo>
                    <a:pt x="6398552" y="337705"/>
                  </a:lnTo>
                  <a:lnTo>
                    <a:pt x="6465240" y="321373"/>
                  </a:lnTo>
                  <a:lnTo>
                    <a:pt x="6501600" y="319354"/>
                  </a:lnTo>
                  <a:lnTo>
                    <a:pt x="6548310" y="323151"/>
                  </a:lnTo>
                  <a:lnTo>
                    <a:pt x="6591897" y="334492"/>
                  </a:lnTo>
                  <a:lnTo>
                    <a:pt x="6632346" y="353364"/>
                  </a:lnTo>
                  <a:lnTo>
                    <a:pt x="6669672" y="379780"/>
                  </a:lnTo>
                  <a:lnTo>
                    <a:pt x="6703873" y="413740"/>
                  </a:lnTo>
                  <a:lnTo>
                    <a:pt x="6823494" y="303466"/>
                  </a:lnTo>
                  <a:close/>
                </a:path>
                <a:path w="10058400" h="7031355">
                  <a:moveTo>
                    <a:pt x="7426465" y="537667"/>
                  </a:moveTo>
                  <a:lnTo>
                    <a:pt x="7416305" y="537667"/>
                  </a:lnTo>
                  <a:lnTo>
                    <a:pt x="7416305" y="673049"/>
                  </a:lnTo>
                  <a:lnTo>
                    <a:pt x="6867766" y="673049"/>
                  </a:lnTo>
                  <a:lnTo>
                    <a:pt x="6867766" y="686257"/>
                  </a:lnTo>
                  <a:lnTo>
                    <a:pt x="6867614" y="686257"/>
                  </a:lnTo>
                  <a:lnTo>
                    <a:pt x="6867614" y="966419"/>
                  </a:lnTo>
                  <a:lnTo>
                    <a:pt x="6867614" y="979627"/>
                  </a:lnTo>
                  <a:lnTo>
                    <a:pt x="7053847" y="979627"/>
                  </a:lnTo>
                  <a:lnTo>
                    <a:pt x="7053847" y="966419"/>
                  </a:lnTo>
                  <a:lnTo>
                    <a:pt x="7053847" y="686257"/>
                  </a:lnTo>
                  <a:lnTo>
                    <a:pt x="7426465" y="686257"/>
                  </a:lnTo>
                  <a:lnTo>
                    <a:pt x="7426465" y="673049"/>
                  </a:lnTo>
                  <a:lnTo>
                    <a:pt x="7426465" y="537667"/>
                  </a:lnTo>
                  <a:close/>
                </a:path>
                <a:path w="10058400" h="7031355">
                  <a:moveTo>
                    <a:pt x="7476134" y="175717"/>
                  </a:moveTo>
                  <a:lnTo>
                    <a:pt x="7465974" y="175717"/>
                  </a:lnTo>
                  <a:lnTo>
                    <a:pt x="7465974" y="311099"/>
                  </a:lnTo>
                  <a:lnTo>
                    <a:pt x="6868007" y="311099"/>
                  </a:lnTo>
                  <a:lnTo>
                    <a:pt x="6868007" y="324307"/>
                  </a:lnTo>
                  <a:lnTo>
                    <a:pt x="7043966" y="324307"/>
                  </a:lnTo>
                  <a:lnTo>
                    <a:pt x="7043966" y="524459"/>
                  </a:lnTo>
                  <a:lnTo>
                    <a:pt x="7054126" y="524459"/>
                  </a:lnTo>
                  <a:lnTo>
                    <a:pt x="7054126" y="324307"/>
                  </a:lnTo>
                  <a:lnTo>
                    <a:pt x="7476134" y="324307"/>
                  </a:lnTo>
                  <a:lnTo>
                    <a:pt x="7476134" y="311099"/>
                  </a:lnTo>
                  <a:lnTo>
                    <a:pt x="7476134" y="175717"/>
                  </a:lnTo>
                  <a:close/>
                </a:path>
                <a:path w="10058400" h="7031355">
                  <a:moveTo>
                    <a:pt x="8354060" y="574522"/>
                  </a:moveTo>
                  <a:lnTo>
                    <a:pt x="8350504" y="516788"/>
                  </a:lnTo>
                  <a:lnTo>
                    <a:pt x="8339760" y="462000"/>
                  </a:lnTo>
                  <a:lnTo>
                    <a:pt x="8321840" y="410146"/>
                  </a:lnTo>
                  <a:lnTo>
                    <a:pt x="8296732" y="361238"/>
                  </a:lnTo>
                  <a:lnTo>
                    <a:pt x="8265604" y="316712"/>
                  </a:lnTo>
                  <a:lnTo>
                    <a:pt x="8265350" y="316344"/>
                  </a:lnTo>
                  <a:lnTo>
                    <a:pt x="8228660" y="276555"/>
                  </a:lnTo>
                  <a:lnTo>
                    <a:pt x="8186661" y="241858"/>
                  </a:lnTo>
                  <a:lnTo>
                    <a:pt x="8165516" y="228638"/>
                  </a:lnTo>
                  <a:lnTo>
                    <a:pt x="8165516" y="574522"/>
                  </a:lnTo>
                  <a:lnTo>
                    <a:pt x="8163458" y="610755"/>
                  </a:lnTo>
                  <a:lnTo>
                    <a:pt x="8147024" y="677418"/>
                  </a:lnTo>
                  <a:lnTo>
                    <a:pt x="8114728" y="735406"/>
                  </a:lnTo>
                  <a:lnTo>
                    <a:pt x="8069580" y="781075"/>
                  </a:lnTo>
                  <a:lnTo>
                    <a:pt x="8012760" y="813371"/>
                  </a:lnTo>
                  <a:lnTo>
                    <a:pt x="7948371" y="829716"/>
                  </a:lnTo>
                  <a:lnTo>
                    <a:pt x="7913598" y="831735"/>
                  </a:lnTo>
                  <a:lnTo>
                    <a:pt x="7878813" y="829665"/>
                  </a:lnTo>
                  <a:lnTo>
                    <a:pt x="7814450" y="813244"/>
                  </a:lnTo>
                  <a:lnTo>
                    <a:pt x="7757681" y="780872"/>
                  </a:lnTo>
                  <a:lnTo>
                    <a:pt x="7712596" y="735139"/>
                  </a:lnTo>
                  <a:lnTo>
                    <a:pt x="7680376" y="677100"/>
                  </a:lnTo>
                  <a:lnTo>
                    <a:pt x="7664031" y="610412"/>
                  </a:lnTo>
                  <a:lnTo>
                    <a:pt x="7662011" y="573938"/>
                  </a:lnTo>
                  <a:lnTo>
                    <a:pt x="7664082" y="537705"/>
                  </a:lnTo>
                  <a:lnTo>
                    <a:pt x="7680515" y="471043"/>
                  </a:lnTo>
                  <a:lnTo>
                    <a:pt x="7712811" y="413042"/>
                  </a:lnTo>
                  <a:lnTo>
                    <a:pt x="7757947" y="367372"/>
                  </a:lnTo>
                  <a:lnTo>
                    <a:pt x="7814767" y="335089"/>
                  </a:lnTo>
                  <a:lnTo>
                    <a:pt x="7879156" y="318744"/>
                  </a:lnTo>
                  <a:lnTo>
                    <a:pt x="7913941" y="316712"/>
                  </a:lnTo>
                  <a:lnTo>
                    <a:pt x="7948714" y="318795"/>
                  </a:lnTo>
                  <a:lnTo>
                    <a:pt x="8013078" y="335216"/>
                  </a:lnTo>
                  <a:lnTo>
                    <a:pt x="8069847" y="367588"/>
                  </a:lnTo>
                  <a:lnTo>
                    <a:pt x="8114944" y="413308"/>
                  </a:lnTo>
                  <a:lnTo>
                    <a:pt x="8147164" y="471360"/>
                  </a:lnTo>
                  <a:lnTo>
                    <a:pt x="8163509" y="538048"/>
                  </a:lnTo>
                  <a:lnTo>
                    <a:pt x="8165516" y="574522"/>
                  </a:lnTo>
                  <a:lnTo>
                    <a:pt x="8165516" y="228638"/>
                  </a:lnTo>
                  <a:lnTo>
                    <a:pt x="8098333" y="192786"/>
                  </a:lnTo>
                  <a:lnTo>
                    <a:pt x="8055292" y="177622"/>
                  </a:lnTo>
                  <a:lnTo>
                    <a:pt x="8010233" y="166789"/>
                  </a:lnTo>
                  <a:lnTo>
                    <a:pt x="7963154" y="160274"/>
                  </a:lnTo>
                  <a:lnTo>
                    <a:pt x="7914043" y="158076"/>
                  </a:lnTo>
                  <a:lnTo>
                    <a:pt x="7864907" y="160210"/>
                  </a:lnTo>
                  <a:lnTo>
                    <a:pt x="7817752" y="166662"/>
                  </a:lnTo>
                  <a:lnTo>
                    <a:pt x="7772565" y="177431"/>
                  </a:lnTo>
                  <a:lnTo>
                    <a:pt x="7729360" y="192532"/>
                  </a:lnTo>
                  <a:lnTo>
                    <a:pt x="7688123" y="211950"/>
                  </a:lnTo>
                  <a:lnTo>
                    <a:pt x="7640536" y="241490"/>
                  </a:lnTo>
                  <a:lnTo>
                    <a:pt x="7598410" y="276136"/>
                  </a:lnTo>
                  <a:lnTo>
                    <a:pt x="7561745" y="315874"/>
                  </a:lnTo>
                  <a:lnTo>
                    <a:pt x="7530541" y="360718"/>
                  </a:lnTo>
                  <a:lnTo>
                    <a:pt x="7505611" y="409600"/>
                  </a:lnTo>
                  <a:lnTo>
                    <a:pt x="7487780" y="461429"/>
                  </a:lnTo>
                  <a:lnTo>
                    <a:pt x="7477074" y="516204"/>
                  </a:lnTo>
                  <a:lnTo>
                    <a:pt x="7473480" y="573938"/>
                  </a:lnTo>
                  <a:lnTo>
                    <a:pt x="7476998" y="631672"/>
                  </a:lnTo>
                  <a:lnTo>
                    <a:pt x="7487628" y="686460"/>
                  </a:lnTo>
                  <a:lnTo>
                    <a:pt x="7505382" y="738301"/>
                  </a:lnTo>
                  <a:lnTo>
                    <a:pt x="7530249" y="787209"/>
                  </a:lnTo>
                  <a:lnTo>
                    <a:pt x="7561389" y="832104"/>
                  </a:lnTo>
                  <a:lnTo>
                    <a:pt x="7598003" y="871905"/>
                  </a:lnTo>
                  <a:lnTo>
                    <a:pt x="7640079" y="906602"/>
                  </a:lnTo>
                  <a:lnTo>
                    <a:pt x="7687640" y="936180"/>
                  </a:lnTo>
                  <a:lnTo>
                    <a:pt x="7728839" y="955662"/>
                  </a:lnTo>
                  <a:lnTo>
                    <a:pt x="7772032" y="970826"/>
                  </a:lnTo>
                  <a:lnTo>
                    <a:pt x="7817205" y="981659"/>
                  </a:lnTo>
                  <a:lnTo>
                    <a:pt x="7864361" y="988174"/>
                  </a:lnTo>
                  <a:lnTo>
                    <a:pt x="7913497" y="990371"/>
                  </a:lnTo>
                  <a:lnTo>
                    <a:pt x="7962595" y="988250"/>
                  </a:lnTo>
                  <a:lnTo>
                    <a:pt x="8009687" y="981798"/>
                  </a:lnTo>
                  <a:lnTo>
                    <a:pt x="8054759" y="971016"/>
                  </a:lnTo>
                  <a:lnTo>
                    <a:pt x="8097825" y="955929"/>
                  </a:lnTo>
                  <a:lnTo>
                    <a:pt x="8138858" y="936498"/>
                  </a:lnTo>
                  <a:lnTo>
                    <a:pt x="8186217" y="906970"/>
                  </a:lnTo>
                  <a:lnTo>
                    <a:pt x="8228266" y="872324"/>
                  </a:lnTo>
                  <a:lnTo>
                    <a:pt x="8265007" y="832586"/>
                  </a:lnTo>
                  <a:lnTo>
                    <a:pt x="8265592" y="831735"/>
                  </a:lnTo>
                  <a:lnTo>
                    <a:pt x="8296440" y="787730"/>
                  </a:lnTo>
                  <a:lnTo>
                    <a:pt x="8321611" y="738860"/>
                  </a:lnTo>
                  <a:lnTo>
                    <a:pt x="8339607" y="687031"/>
                  </a:lnTo>
                  <a:lnTo>
                    <a:pt x="8350428" y="632256"/>
                  </a:lnTo>
                  <a:lnTo>
                    <a:pt x="8354060" y="574522"/>
                  </a:lnTo>
                  <a:close/>
                </a:path>
                <a:path w="10058400" h="7031355">
                  <a:moveTo>
                    <a:pt x="10058400" y="5819152"/>
                  </a:moveTo>
                  <a:lnTo>
                    <a:pt x="0" y="5819152"/>
                  </a:lnTo>
                  <a:lnTo>
                    <a:pt x="0" y="7030733"/>
                  </a:lnTo>
                  <a:lnTo>
                    <a:pt x="10058400" y="7030733"/>
                  </a:lnTo>
                  <a:lnTo>
                    <a:pt x="10058400" y="58191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3188092" y="7005241"/>
            <a:ext cx="368236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6714" algn="l"/>
                <a:tab pos="1874520" algn="l"/>
              </a:tabLst>
            </a:pPr>
            <a:r>
              <a:rPr dirty="0" sz="2000" spc="-10">
                <a:solidFill>
                  <a:srgbClr val="3875A4"/>
                </a:solidFill>
                <a:latin typeface="Gilroy-Medium"/>
                <a:cs typeface="Gilroy-Medium"/>
              </a:rPr>
              <a:t>nowcfo.com</a:t>
            </a:r>
            <a:r>
              <a:rPr dirty="0" sz="2000">
                <a:solidFill>
                  <a:srgbClr val="3875A4"/>
                </a:solidFill>
                <a:latin typeface="Gilroy-Medium"/>
                <a:cs typeface="Gilroy-Medium"/>
              </a:rPr>
              <a:t>	</a:t>
            </a:r>
            <a:r>
              <a:rPr dirty="0" sz="2000" spc="-50">
                <a:solidFill>
                  <a:srgbClr val="3875A4"/>
                </a:solidFill>
                <a:latin typeface="Gilroy-Medium"/>
                <a:cs typeface="Gilroy-Medium"/>
              </a:rPr>
              <a:t>|</a:t>
            </a:r>
            <a:r>
              <a:rPr dirty="0" sz="2000">
                <a:solidFill>
                  <a:srgbClr val="3875A4"/>
                </a:solidFill>
                <a:latin typeface="Gilroy-Medium"/>
                <a:cs typeface="Gilroy-Medium"/>
              </a:rPr>
              <a:t>	</a:t>
            </a:r>
            <a:r>
              <a:rPr dirty="0" sz="2000" spc="114">
                <a:solidFill>
                  <a:srgbClr val="3875A4"/>
                </a:solidFill>
                <a:latin typeface="Gilroy-Medium"/>
                <a:cs typeface="Gilroy-Medium"/>
              </a:rPr>
              <a:t>844-</a:t>
            </a:r>
            <a:r>
              <a:rPr dirty="0" sz="2000" spc="95">
                <a:solidFill>
                  <a:srgbClr val="3875A4"/>
                </a:solidFill>
                <a:latin typeface="Gilroy-Medium"/>
                <a:cs typeface="Gilroy-Medium"/>
              </a:rPr>
              <a:t>858-</a:t>
            </a:r>
            <a:r>
              <a:rPr dirty="0" sz="2000" spc="35">
                <a:solidFill>
                  <a:srgbClr val="3875A4"/>
                </a:solidFill>
                <a:latin typeface="Gilroy-Medium"/>
                <a:cs typeface="Gilroy-Medium"/>
              </a:rPr>
              <a:t>6236</a:t>
            </a:r>
            <a:endParaRPr sz="2000">
              <a:latin typeface="Gilroy-Medium"/>
              <a:cs typeface="Gilroy-Medium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887055" y="6326659"/>
            <a:ext cx="4284345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185">
                <a:solidFill>
                  <a:srgbClr val="3875A4"/>
                </a:solidFill>
                <a:latin typeface="Gilroy-Black"/>
                <a:cs typeface="Gilroy-Black"/>
              </a:rPr>
              <a:t>FIRM</a:t>
            </a:r>
            <a:r>
              <a:rPr dirty="0" sz="5000" spc="455">
                <a:solidFill>
                  <a:srgbClr val="3875A4"/>
                </a:solidFill>
                <a:latin typeface="Gilroy-Black"/>
                <a:cs typeface="Gilroy-Black"/>
              </a:rPr>
              <a:t> </a:t>
            </a:r>
            <a:r>
              <a:rPr dirty="0" sz="5000" spc="185">
                <a:solidFill>
                  <a:srgbClr val="3875A4"/>
                </a:solidFill>
                <a:latin typeface="Gilroy-Black"/>
                <a:cs typeface="Gilroy-Black"/>
              </a:rPr>
              <a:t>RESUME</a:t>
            </a:r>
            <a:endParaRPr sz="5000">
              <a:latin typeface="Gilroy-Black"/>
              <a:cs typeface="Gilroy-Black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714502" y="454131"/>
            <a:ext cx="6629400" cy="1047115"/>
            <a:chOff x="1714502" y="454131"/>
            <a:chExt cx="6629400" cy="1047115"/>
          </a:xfrm>
        </p:grpSpPr>
        <p:sp>
          <p:nvSpPr>
            <p:cNvPr id="8" name="object 8" descr=""/>
            <p:cNvSpPr/>
            <p:nvPr/>
          </p:nvSpPr>
          <p:spPr>
            <a:xfrm>
              <a:off x="2917964" y="613282"/>
              <a:ext cx="4548505" cy="834390"/>
            </a:xfrm>
            <a:custGeom>
              <a:avLst/>
              <a:gdLst/>
              <a:ahLst/>
              <a:cxnLst/>
              <a:rect l="l" t="t" r="r" b="b"/>
              <a:pathLst>
                <a:path w="4548505" h="834390">
                  <a:moveTo>
                    <a:pt x="738568" y="13474"/>
                  </a:moveTo>
                  <a:lnTo>
                    <a:pt x="554647" y="13360"/>
                  </a:lnTo>
                  <a:lnTo>
                    <a:pt x="554316" y="501916"/>
                  </a:lnTo>
                  <a:lnTo>
                    <a:pt x="154584" y="13081"/>
                  </a:lnTo>
                  <a:lnTo>
                    <a:pt x="546" y="12979"/>
                  </a:lnTo>
                  <a:lnTo>
                    <a:pt x="0" y="817689"/>
                  </a:lnTo>
                  <a:lnTo>
                    <a:pt x="183934" y="817803"/>
                  </a:lnTo>
                  <a:lnTo>
                    <a:pt x="184264" y="329234"/>
                  </a:lnTo>
                  <a:lnTo>
                    <a:pt x="585127" y="818083"/>
                  </a:lnTo>
                  <a:lnTo>
                    <a:pt x="738022" y="818184"/>
                  </a:lnTo>
                  <a:lnTo>
                    <a:pt x="738568" y="13474"/>
                  </a:lnTo>
                  <a:close/>
                </a:path>
                <a:path w="4548505" h="834390">
                  <a:moveTo>
                    <a:pt x="1661401" y="416458"/>
                  </a:moveTo>
                  <a:lnTo>
                    <a:pt x="1657845" y="358724"/>
                  </a:lnTo>
                  <a:lnTo>
                    <a:pt x="1647113" y="303923"/>
                  </a:lnTo>
                  <a:lnTo>
                    <a:pt x="1629181" y="252069"/>
                  </a:lnTo>
                  <a:lnTo>
                    <a:pt x="1604073" y="203161"/>
                  </a:lnTo>
                  <a:lnTo>
                    <a:pt x="1572971" y="158648"/>
                  </a:lnTo>
                  <a:lnTo>
                    <a:pt x="1536014" y="118478"/>
                  </a:lnTo>
                  <a:lnTo>
                    <a:pt x="1494015" y="83781"/>
                  </a:lnTo>
                  <a:lnTo>
                    <a:pt x="1472869" y="70573"/>
                  </a:lnTo>
                  <a:lnTo>
                    <a:pt x="1472869" y="416458"/>
                  </a:lnTo>
                  <a:lnTo>
                    <a:pt x="1470799" y="452678"/>
                  </a:lnTo>
                  <a:lnTo>
                    <a:pt x="1454365" y="519353"/>
                  </a:lnTo>
                  <a:lnTo>
                    <a:pt x="1422069" y="577342"/>
                  </a:lnTo>
                  <a:lnTo>
                    <a:pt x="1376921" y="622998"/>
                  </a:lnTo>
                  <a:lnTo>
                    <a:pt x="1320101" y="655294"/>
                  </a:lnTo>
                  <a:lnTo>
                    <a:pt x="1255712" y="671639"/>
                  </a:lnTo>
                  <a:lnTo>
                    <a:pt x="1220939" y="673658"/>
                  </a:lnTo>
                  <a:lnTo>
                    <a:pt x="1186167" y="671588"/>
                  </a:lnTo>
                  <a:lnTo>
                    <a:pt x="1121803" y="655167"/>
                  </a:lnTo>
                  <a:lnTo>
                    <a:pt x="1065022" y="622795"/>
                  </a:lnTo>
                  <a:lnTo>
                    <a:pt x="1019937" y="577062"/>
                  </a:lnTo>
                  <a:lnTo>
                    <a:pt x="987717" y="519023"/>
                  </a:lnTo>
                  <a:lnTo>
                    <a:pt x="971384" y="452348"/>
                  </a:lnTo>
                  <a:lnTo>
                    <a:pt x="969365" y="415861"/>
                  </a:lnTo>
                  <a:lnTo>
                    <a:pt x="971435" y="379628"/>
                  </a:lnTo>
                  <a:lnTo>
                    <a:pt x="987856" y="312966"/>
                  </a:lnTo>
                  <a:lnTo>
                    <a:pt x="1020152" y="254965"/>
                  </a:lnTo>
                  <a:lnTo>
                    <a:pt x="1065301" y="209308"/>
                  </a:lnTo>
                  <a:lnTo>
                    <a:pt x="1122133" y="177012"/>
                  </a:lnTo>
                  <a:lnTo>
                    <a:pt x="1186522" y="160667"/>
                  </a:lnTo>
                  <a:lnTo>
                    <a:pt x="1221295" y="158648"/>
                  </a:lnTo>
                  <a:lnTo>
                    <a:pt x="1256055" y="160718"/>
                  </a:lnTo>
                  <a:lnTo>
                    <a:pt x="1320431" y="177152"/>
                  </a:lnTo>
                  <a:lnTo>
                    <a:pt x="1377200" y="209511"/>
                  </a:lnTo>
                  <a:lnTo>
                    <a:pt x="1422298" y="255231"/>
                  </a:lnTo>
                  <a:lnTo>
                    <a:pt x="1454518" y="313270"/>
                  </a:lnTo>
                  <a:lnTo>
                    <a:pt x="1470850" y="379971"/>
                  </a:lnTo>
                  <a:lnTo>
                    <a:pt x="1472869" y="416458"/>
                  </a:lnTo>
                  <a:lnTo>
                    <a:pt x="1472869" y="70573"/>
                  </a:lnTo>
                  <a:lnTo>
                    <a:pt x="1405674" y="34709"/>
                  </a:lnTo>
                  <a:lnTo>
                    <a:pt x="1362646" y="19558"/>
                  </a:lnTo>
                  <a:lnTo>
                    <a:pt x="1317586" y="8712"/>
                  </a:lnTo>
                  <a:lnTo>
                    <a:pt x="1270508" y="2197"/>
                  </a:lnTo>
                  <a:lnTo>
                    <a:pt x="1221397" y="0"/>
                  </a:lnTo>
                  <a:lnTo>
                    <a:pt x="1172260" y="2133"/>
                  </a:lnTo>
                  <a:lnTo>
                    <a:pt x="1125105" y="8585"/>
                  </a:lnTo>
                  <a:lnTo>
                    <a:pt x="1079919" y="19367"/>
                  </a:lnTo>
                  <a:lnTo>
                    <a:pt x="1036701" y="34467"/>
                  </a:lnTo>
                  <a:lnTo>
                    <a:pt x="995464" y="53886"/>
                  </a:lnTo>
                  <a:lnTo>
                    <a:pt x="947877" y="83426"/>
                  </a:lnTo>
                  <a:lnTo>
                    <a:pt x="905751" y="118059"/>
                  </a:lnTo>
                  <a:lnTo>
                    <a:pt x="869086" y="157797"/>
                  </a:lnTo>
                  <a:lnTo>
                    <a:pt x="837869" y="202641"/>
                  </a:lnTo>
                  <a:lnTo>
                    <a:pt x="812952" y="251523"/>
                  </a:lnTo>
                  <a:lnTo>
                    <a:pt x="795134" y="303352"/>
                  </a:lnTo>
                  <a:lnTo>
                    <a:pt x="784428" y="358140"/>
                  </a:lnTo>
                  <a:lnTo>
                    <a:pt x="780821" y="415861"/>
                  </a:lnTo>
                  <a:lnTo>
                    <a:pt x="784339" y="473595"/>
                  </a:lnTo>
                  <a:lnTo>
                    <a:pt x="794981" y="528383"/>
                  </a:lnTo>
                  <a:lnTo>
                    <a:pt x="812723" y="580237"/>
                  </a:lnTo>
                  <a:lnTo>
                    <a:pt x="837577" y="629145"/>
                  </a:lnTo>
                  <a:lnTo>
                    <a:pt x="868743" y="674039"/>
                  </a:lnTo>
                  <a:lnTo>
                    <a:pt x="905357" y="713828"/>
                  </a:lnTo>
                  <a:lnTo>
                    <a:pt x="947432" y="748538"/>
                  </a:lnTo>
                  <a:lnTo>
                    <a:pt x="994981" y="778129"/>
                  </a:lnTo>
                  <a:lnTo>
                    <a:pt x="1036193" y="797598"/>
                  </a:lnTo>
                  <a:lnTo>
                    <a:pt x="1079385" y="812761"/>
                  </a:lnTo>
                  <a:lnTo>
                    <a:pt x="1124546" y="823595"/>
                  </a:lnTo>
                  <a:lnTo>
                    <a:pt x="1171702" y="830097"/>
                  </a:lnTo>
                  <a:lnTo>
                    <a:pt x="1220838" y="832294"/>
                  </a:lnTo>
                  <a:lnTo>
                    <a:pt x="1269949" y="830160"/>
                  </a:lnTo>
                  <a:lnTo>
                    <a:pt x="1317028" y="823722"/>
                  </a:lnTo>
                  <a:lnTo>
                    <a:pt x="1362100" y="812952"/>
                  </a:lnTo>
                  <a:lnTo>
                    <a:pt x="1405153" y="797852"/>
                  </a:lnTo>
                  <a:lnTo>
                    <a:pt x="1446187" y="778421"/>
                  </a:lnTo>
                  <a:lnTo>
                    <a:pt x="1493558" y="748893"/>
                  </a:lnTo>
                  <a:lnTo>
                    <a:pt x="1535607" y="714248"/>
                  </a:lnTo>
                  <a:lnTo>
                    <a:pt x="1572348" y="674509"/>
                  </a:lnTo>
                  <a:lnTo>
                    <a:pt x="1603781" y="629653"/>
                  </a:lnTo>
                  <a:lnTo>
                    <a:pt x="1628965" y="580783"/>
                  </a:lnTo>
                  <a:lnTo>
                    <a:pt x="1646961" y="528955"/>
                  </a:lnTo>
                  <a:lnTo>
                    <a:pt x="1657769" y="474179"/>
                  </a:lnTo>
                  <a:lnTo>
                    <a:pt x="1661401" y="416458"/>
                  </a:lnTo>
                  <a:close/>
                </a:path>
                <a:path w="4548505" h="834390">
                  <a:moveTo>
                    <a:pt x="2885567" y="14922"/>
                  </a:moveTo>
                  <a:lnTo>
                    <a:pt x="2707373" y="14808"/>
                  </a:lnTo>
                  <a:lnTo>
                    <a:pt x="2519616" y="584873"/>
                  </a:lnTo>
                  <a:lnTo>
                    <a:pt x="2336076" y="14554"/>
                  </a:lnTo>
                  <a:lnTo>
                    <a:pt x="2163635" y="14439"/>
                  </a:lnTo>
                  <a:lnTo>
                    <a:pt x="1973580" y="579907"/>
                  </a:lnTo>
                  <a:lnTo>
                    <a:pt x="1792325" y="14198"/>
                  </a:lnTo>
                  <a:lnTo>
                    <a:pt x="1599184" y="14058"/>
                  </a:lnTo>
                  <a:lnTo>
                    <a:pt x="1863051" y="818934"/>
                  </a:lnTo>
                  <a:lnTo>
                    <a:pt x="2061933" y="819086"/>
                  </a:lnTo>
                  <a:lnTo>
                    <a:pt x="2245080" y="274294"/>
                  </a:lnTo>
                  <a:lnTo>
                    <a:pt x="2421737" y="819315"/>
                  </a:lnTo>
                  <a:lnTo>
                    <a:pt x="2621775" y="819454"/>
                  </a:lnTo>
                  <a:lnTo>
                    <a:pt x="2885567" y="14922"/>
                  </a:lnTo>
                  <a:close/>
                </a:path>
                <a:path w="4548505" h="834390">
                  <a:moveTo>
                    <a:pt x="3895369" y="144322"/>
                  </a:moveTo>
                  <a:lnTo>
                    <a:pt x="3864953" y="111823"/>
                  </a:lnTo>
                  <a:lnTo>
                    <a:pt x="3831171" y="83350"/>
                  </a:lnTo>
                  <a:lnTo>
                    <a:pt x="3794010" y="58902"/>
                  </a:lnTo>
                  <a:lnTo>
                    <a:pt x="3753472" y="38468"/>
                  </a:lnTo>
                  <a:lnTo>
                    <a:pt x="3709974" y="22339"/>
                  </a:lnTo>
                  <a:lnTo>
                    <a:pt x="3663950" y="10820"/>
                  </a:lnTo>
                  <a:lnTo>
                    <a:pt x="3615410" y="3886"/>
                  </a:lnTo>
                  <a:lnTo>
                    <a:pt x="3564382" y="1549"/>
                  </a:lnTo>
                  <a:lnTo>
                    <a:pt x="3515703" y="3657"/>
                  </a:lnTo>
                  <a:lnTo>
                    <a:pt x="3468992" y="10033"/>
                  </a:lnTo>
                  <a:lnTo>
                    <a:pt x="3424275" y="20701"/>
                  </a:lnTo>
                  <a:lnTo>
                    <a:pt x="3381527" y="35636"/>
                  </a:lnTo>
                  <a:lnTo>
                    <a:pt x="3340773" y="54864"/>
                  </a:lnTo>
                  <a:lnTo>
                    <a:pt x="3293668" y="84137"/>
                  </a:lnTo>
                  <a:lnTo>
                    <a:pt x="3251898" y="118592"/>
                  </a:lnTo>
                  <a:lnTo>
                    <a:pt x="3215449" y="158229"/>
                  </a:lnTo>
                  <a:lnTo>
                    <a:pt x="3184321" y="203047"/>
                  </a:lnTo>
                  <a:lnTo>
                    <a:pt x="3159379" y="251993"/>
                  </a:lnTo>
                  <a:lnTo>
                    <a:pt x="3141561" y="304038"/>
                  </a:lnTo>
                  <a:lnTo>
                    <a:pt x="3130854" y="359168"/>
                  </a:lnTo>
                  <a:lnTo>
                    <a:pt x="3127260" y="417410"/>
                  </a:lnTo>
                  <a:lnTo>
                    <a:pt x="3130778" y="475640"/>
                  </a:lnTo>
                  <a:lnTo>
                    <a:pt x="3141408" y="530796"/>
                  </a:lnTo>
                  <a:lnTo>
                    <a:pt x="3159163" y="582866"/>
                  </a:lnTo>
                  <a:lnTo>
                    <a:pt x="3184029" y="631850"/>
                  </a:lnTo>
                  <a:lnTo>
                    <a:pt x="3215094" y="676694"/>
                  </a:lnTo>
                  <a:lnTo>
                    <a:pt x="3251504" y="716368"/>
                  </a:lnTo>
                  <a:lnTo>
                    <a:pt x="3293224" y="750900"/>
                  </a:lnTo>
                  <a:lnTo>
                    <a:pt x="3340277" y="780249"/>
                  </a:lnTo>
                  <a:lnTo>
                    <a:pt x="3380968" y="799515"/>
                  </a:lnTo>
                  <a:lnTo>
                    <a:pt x="3423564" y="814501"/>
                  </a:lnTo>
                  <a:lnTo>
                    <a:pt x="3468039" y="825220"/>
                  </a:lnTo>
                  <a:lnTo>
                    <a:pt x="3514420" y="831672"/>
                  </a:lnTo>
                  <a:lnTo>
                    <a:pt x="3562680" y="833843"/>
                  </a:lnTo>
                  <a:lnTo>
                    <a:pt x="3613759" y="831570"/>
                  </a:lnTo>
                  <a:lnTo>
                    <a:pt x="3662400" y="824712"/>
                  </a:lnTo>
                  <a:lnTo>
                    <a:pt x="3708603" y="813244"/>
                  </a:lnTo>
                  <a:lnTo>
                    <a:pt x="3752380" y="797191"/>
                  </a:lnTo>
                  <a:lnTo>
                    <a:pt x="3793198" y="776744"/>
                  </a:lnTo>
                  <a:lnTo>
                    <a:pt x="3830574" y="752119"/>
                  </a:lnTo>
                  <a:lnTo>
                    <a:pt x="3864508" y="723328"/>
                  </a:lnTo>
                  <a:lnTo>
                    <a:pt x="3895001" y="690372"/>
                  </a:lnTo>
                  <a:lnTo>
                    <a:pt x="3775519" y="579932"/>
                  </a:lnTo>
                  <a:lnTo>
                    <a:pt x="3741267" y="614260"/>
                  </a:lnTo>
                  <a:lnTo>
                    <a:pt x="3703917" y="640956"/>
                  </a:lnTo>
                  <a:lnTo>
                    <a:pt x="3663442" y="660006"/>
                  </a:lnTo>
                  <a:lnTo>
                    <a:pt x="3619843" y="671423"/>
                  </a:lnTo>
                  <a:lnTo>
                    <a:pt x="3573119" y="675220"/>
                  </a:lnTo>
                  <a:lnTo>
                    <a:pt x="3536759" y="673138"/>
                  </a:lnTo>
                  <a:lnTo>
                    <a:pt x="3470110" y="656704"/>
                  </a:lnTo>
                  <a:lnTo>
                    <a:pt x="3412109" y="624332"/>
                  </a:lnTo>
                  <a:lnTo>
                    <a:pt x="3366439" y="578612"/>
                  </a:lnTo>
                  <a:lnTo>
                    <a:pt x="3334143" y="520573"/>
                  </a:lnTo>
                  <a:lnTo>
                    <a:pt x="3317811" y="453898"/>
                  </a:lnTo>
                  <a:lnTo>
                    <a:pt x="3315792" y="417537"/>
                  </a:lnTo>
                  <a:lnTo>
                    <a:pt x="3317862" y="381177"/>
                  </a:lnTo>
                  <a:lnTo>
                    <a:pt x="3334296" y="314515"/>
                  </a:lnTo>
                  <a:lnTo>
                    <a:pt x="3366668" y="256514"/>
                  </a:lnTo>
                  <a:lnTo>
                    <a:pt x="3412388" y="210845"/>
                  </a:lnTo>
                  <a:lnTo>
                    <a:pt x="3470427" y="178562"/>
                  </a:lnTo>
                  <a:lnTo>
                    <a:pt x="3537115" y="162229"/>
                  </a:lnTo>
                  <a:lnTo>
                    <a:pt x="3573475" y="160210"/>
                  </a:lnTo>
                  <a:lnTo>
                    <a:pt x="3620185" y="164007"/>
                  </a:lnTo>
                  <a:lnTo>
                    <a:pt x="3663772" y="175348"/>
                  </a:lnTo>
                  <a:lnTo>
                    <a:pt x="3704221" y="194221"/>
                  </a:lnTo>
                  <a:lnTo>
                    <a:pt x="3741547" y="220637"/>
                  </a:lnTo>
                  <a:lnTo>
                    <a:pt x="3775748" y="254596"/>
                  </a:lnTo>
                  <a:lnTo>
                    <a:pt x="3895369" y="144322"/>
                  </a:lnTo>
                  <a:close/>
                </a:path>
                <a:path w="4548505" h="834390">
                  <a:moveTo>
                    <a:pt x="4548009" y="16573"/>
                  </a:moveTo>
                  <a:lnTo>
                    <a:pt x="4453039" y="16573"/>
                  </a:lnTo>
                  <a:lnTo>
                    <a:pt x="4453039" y="15303"/>
                  </a:lnTo>
                  <a:lnTo>
                    <a:pt x="3939933" y="15303"/>
                  </a:lnTo>
                  <a:lnTo>
                    <a:pt x="3939933" y="16573"/>
                  </a:lnTo>
                  <a:lnTo>
                    <a:pt x="3939883" y="165163"/>
                  </a:lnTo>
                  <a:lnTo>
                    <a:pt x="3939756" y="165163"/>
                  </a:lnTo>
                  <a:lnTo>
                    <a:pt x="3939756" y="377253"/>
                  </a:lnTo>
                  <a:lnTo>
                    <a:pt x="3939692" y="378523"/>
                  </a:lnTo>
                  <a:lnTo>
                    <a:pt x="3939641" y="527113"/>
                  </a:lnTo>
                  <a:lnTo>
                    <a:pt x="3939489" y="527113"/>
                  </a:lnTo>
                  <a:lnTo>
                    <a:pt x="3939489" y="820483"/>
                  </a:lnTo>
                  <a:lnTo>
                    <a:pt x="4125722" y="820483"/>
                  </a:lnTo>
                  <a:lnTo>
                    <a:pt x="4125722" y="527113"/>
                  </a:lnTo>
                  <a:lnTo>
                    <a:pt x="4498340" y="527113"/>
                  </a:lnTo>
                  <a:lnTo>
                    <a:pt x="4498340" y="378523"/>
                  </a:lnTo>
                  <a:lnTo>
                    <a:pt x="4200410" y="378523"/>
                  </a:lnTo>
                  <a:lnTo>
                    <a:pt x="4200410" y="377253"/>
                  </a:lnTo>
                  <a:lnTo>
                    <a:pt x="4126001" y="377253"/>
                  </a:lnTo>
                  <a:lnTo>
                    <a:pt x="4126001" y="165163"/>
                  </a:lnTo>
                  <a:lnTo>
                    <a:pt x="4548009" y="165163"/>
                  </a:lnTo>
                  <a:lnTo>
                    <a:pt x="4548009" y="16573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854569" y="916217"/>
              <a:ext cx="824865" cy="584835"/>
            </a:xfrm>
            <a:custGeom>
              <a:avLst/>
              <a:gdLst/>
              <a:ahLst/>
              <a:cxnLst/>
              <a:rect l="l" t="t" r="r" b="b"/>
              <a:pathLst>
                <a:path w="824864" h="584835">
                  <a:moveTo>
                    <a:pt x="488467" y="0"/>
                  </a:moveTo>
                  <a:lnTo>
                    <a:pt x="474966" y="14147"/>
                  </a:lnTo>
                  <a:lnTo>
                    <a:pt x="456384" y="32925"/>
                  </a:lnTo>
                  <a:lnTo>
                    <a:pt x="379986" y="112718"/>
                  </a:lnTo>
                  <a:lnTo>
                    <a:pt x="280279" y="218376"/>
                  </a:lnTo>
                  <a:lnTo>
                    <a:pt x="0" y="518795"/>
                  </a:lnTo>
                  <a:lnTo>
                    <a:pt x="260946" y="584441"/>
                  </a:lnTo>
                  <a:lnTo>
                    <a:pt x="288725" y="547108"/>
                  </a:lnTo>
                  <a:lnTo>
                    <a:pt x="315365" y="513262"/>
                  </a:lnTo>
                  <a:lnTo>
                    <a:pt x="373736" y="441853"/>
                  </a:lnTo>
                  <a:lnTo>
                    <a:pt x="409720" y="397197"/>
                  </a:lnTo>
                  <a:lnTo>
                    <a:pt x="453072" y="341845"/>
                  </a:lnTo>
                  <a:lnTo>
                    <a:pt x="489541" y="293457"/>
                  </a:lnTo>
                  <a:lnTo>
                    <a:pt x="541486" y="221616"/>
                  </a:lnTo>
                  <a:lnTo>
                    <a:pt x="560962" y="195919"/>
                  </a:lnTo>
                  <a:lnTo>
                    <a:pt x="596917" y="159359"/>
                  </a:lnTo>
                  <a:lnTo>
                    <a:pt x="642205" y="135097"/>
                  </a:lnTo>
                  <a:lnTo>
                    <a:pt x="712822" y="114154"/>
                  </a:lnTo>
                  <a:lnTo>
                    <a:pt x="762627" y="102122"/>
                  </a:lnTo>
                  <a:lnTo>
                    <a:pt x="824763" y="87553"/>
                  </a:lnTo>
                  <a:lnTo>
                    <a:pt x="778872" y="74551"/>
                  </a:lnTo>
                  <a:lnTo>
                    <a:pt x="730293" y="61729"/>
                  </a:lnTo>
                  <a:lnTo>
                    <a:pt x="680209" y="49079"/>
                  </a:lnTo>
                  <a:lnTo>
                    <a:pt x="580254" y="24253"/>
                  </a:lnTo>
                  <a:lnTo>
                    <a:pt x="532748" y="12059"/>
                  </a:lnTo>
                  <a:lnTo>
                    <a:pt x="488467" y="0"/>
                  </a:lnTo>
                  <a:close/>
                </a:path>
              </a:pathLst>
            </a:custGeom>
            <a:solidFill>
              <a:srgbClr val="0043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919524" y="454131"/>
              <a:ext cx="765175" cy="523240"/>
            </a:xfrm>
            <a:custGeom>
              <a:avLst/>
              <a:gdLst/>
              <a:ahLst/>
              <a:cxnLst/>
              <a:rect l="l" t="t" r="r" b="b"/>
              <a:pathLst>
                <a:path w="765175" h="523240">
                  <a:moveTo>
                    <a:pt x="0" y="0"/>
                  </a:moveTo>
                  <a:lnTo>
                    <a:pt x="10630" y="46869"/>
                  </a:lnTo>
                  <a:lnTo>
                    <a:pt x="22939" y="96581"/>
                  </a:lnTo>
                  <a:lnTo>
                    <a:pt x="36304" y="147910"/>
                  </a:lnTo>
                  <a:lnTo>
                    <a:pt x="76535" y="299341"/>
                  </a:lnTo>
                  <a:lnTo>
                    <a:pt x="87922" y="344881"/>
                  </a:lnTo>
                  <a:lnTo>
                    <a:pt x="104874" y="349466"/>
                  </a:lnTo>
                  <a:lnTo>
                    <a:pt x="133972" y="357987"/>
                  </a:lnTo>
                  <a:lnTo>
                    <a:pt x="226545" y="383082"/>
                  </a:lnTo>
                  <a:lnTo>
                    <a:pt x="366990" y="420255"/>
                  </a:lnTo>
                  <a:lnTo>
                    <a:pt x="764781" y="523113"/>
                  </a:lnTo>
                  <a:lnTo>
                    <a:pt x="753451" y="470386"/>
                  </a:lnTo>
                  <a:lnTo>
                    <a:pt x="738668" y="408887"/>
                  </a:lnTo>
                  <a:lnTo>
                    <a:pt x="722863" y="347689"/>
                  </a:lnTo>
                  <a:lnTo>
                    <a:pt x="708464" y="295868"/>
                  </a:lnTo>
                  <a:lnTo>
                    <a:pt x="651454" y="256054"/>
                  </a:lnTo>
                  <a:lnTo>
                    <a:pt x="608149" y="249128"/>
                  </a:lnTo>
                  <a:lnTo>
                    <a:pt x="564321" y="241365"/>
                  </a:lnTo>
                  <a:lnTo>
                    <a:pt x="393001" y="209499"/>
                  </a:lnTo>
                  <a:lnTo>
                    <a:pt x="334773" y="199519"/>
                  </a:lnTo>
                  <a:lnTo>
                    <a:pt x="287366" y="192187"/>
                  </a:lnTo>
                  <a:lnTo>
                    <a:pt x="249101" y="186502"/>
                  </a:lnTo>
                  <a:lnTo>
                    <a:pt x="218301" y="181463"/>
                  </a:lnTo>
                  <a:lnTo>
                    <a:pt x="172378" y="169320"/>
                  </a:lnTo>
                  <a:lnTo>
                    <a:pt x="136166" y="147747"/>
                  </a:lnTo>
                  <a:lnTo>
                    <a:pt x="96238" y="108735"/>
                  </a:lnTo>
                  <a:lnTo>
                    <a:pt x="70683" y="801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6C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714502" y="457428"/>
              <a:ext cx="346710" cy="960119"/>
            </a:xfrm>
            <a:custGeom>
              <a:avLst/>
              <a:gdLst/>
              <a:ahLst/>
              <a:cxnLst/>
              <a:rect l="l" t="t" r="r" b="b"/>
              <a:pathLst>
                <a:path w="346710" h="960119">
                  <a:moveTo>
                    <a:pt x="188747" y="0"/>
                  </a:moveTo>
                  <a:lnTo>
                    <a:pt x="149265" y="37667"/>
                  </a:lnTo>
                  <a:lnTo>
                    <a:pt x="104247" y="84300"/>
                  </a:lnTo>
                  <a:lnTo>
                    <a:pt x="60094" y="132172"/>
                  </a:lnTo>
                  <a:lnTo>
                    <a:pt x="23211" y="173560"/>
                  </a:lnTo>
                  <a:lnTo>
                    <a:pt x="0" y="200736"/>
                  </a:lnTo>
                  <a:lnTo>
                    <a:pt x="17959" y="244046"/>
                  </a:lnTo>
                  <a:lnTo>
                    <a:pt x="33785" y="284939"/>
                  </a:lnTo>
                  <a:lnTo>
                    <a:pt x="49095" y="326734"/>
                  </a:lnTo>
                  <a:lnTo>
                    <a:pt x="84624" y="426309"/>
                  </a:lnTo>
                  <a:lnTo>
                    <a:pt x="134212" y="563066"/>
                  </a:lnTo>
                  <a:lnTo>
                    <a:pt x="154129" y="622695"/>
                  </a:lnTo>
                  <a:lnTo>
                    <a:pt x="168096" y="672263"/>
                  </a:lnTo>
                  <a:lnTo>
                    <a:pt x="176380" y="714421"/>
                  </a:lnTo>
                  <a:lnTo>
                    <a:pt x="179249" y="751816"/>
                  </a:lnTo>
                  <a:lnTo>
                    <a:pt x="176970" y="787097"/>
                  </a:lnTo>
                  <a:lnTo>
                    <a:pt x="169811" y="822915"/>
                  </a:lnTo>
                  <a:lnTo>
                    <a:pt x="158040" y="861916"/>
                  </a:lnTo>
                  <a:lnTo>
                    <a:pt x="141923" y="906751"/>
                  </a:lnTo>
                  <a:lnTo>
                    <a:pt x="121729" y="960069"/>
                  </a:lnTo>
                  <a:lnTo>
                    <a:pt x="155614" y="924563"/>
                  </a:lnTo>
                  <a:lnTo>
                    <a:pt x="189010" y="888276"/>
                  </a:lnTo>
                  <a:lnTo>
                    <a:pt x="221845" y="851622"/>
                  </a:lnTo>
                  <a:lnTo>
                    <a:pt x="346151" y="709650"/>
                  </a:lnTo>
                  <a:lnTo>
                    <a:pt x="341742" y="693605"/>
                  </a:lnTo>
                  <a:lnTo>
                    <a:pt x="338630" y="680407"/>
                  </a:lnTo>
                  <a:lnTo>
                    <a:pt x="323356" y="622264"/>
                  </a:lnTo>
                  <a:lnTo>
                    <a:pt x="311403" y="574121"/>
                  </a:lnTo>
                  <a:lnTo>
                    <a:pt x="299771" y="524866"/>
                  </a:lnTo>
                  <a:lnTo>
                    <a:pt x="288405" y="474630"/>
                  </a:lnTo>
                  <a:lnTo>
                    <a:pt x="277247" y="423543"/>
                  </a:lnTo>
                  <a:lnTo>
                    <a:pt x="266241" y="371737"/>
                  </a:lnTo>
                  <a:lnTo>
                    <a:pt x="222619" y="159953"/>
                  </a:lnTo>
                  <a:lnTo>
                    <a:pt x="200260" y="53161"/>
                  </a:lnTo>
                  <a:lnTo>
                    <a:pt x="188747" y="0"/>
                  </a:lnTo>
                  <a:close/>
                </a:path>
              </a:pathLst>
            </a:custGeom>
            <a:solidFill>
              <a:srgbClr val="70AE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7463326" y="612211"/>
              <a:ext cx="880744" cy="832485"/>
            </a:xfrm>
            <a:custGeom>
              <a:avLst/>
              <a:gdLst/>
              <a:ahLst/>
              <a:cxnLst/>
              <a:rect l="l" t="t" r="r" b="b"/>
              <a:pathLst>
                <a:path w="880745" h="832485">
                  <a:moveTo>
                    <a:pt x="440562" y="0"/>
                  </a:moveTo>
                  <a:lnTo>
                    <a:pt x="391427" y="2125"/>
                  </a:lnTo>
                  <a:lnTo>
                    <a:pt x="344268" y="8577"/>
                  </a:lnTo>
                  <a:lnTo>
                    <a:pt x="299086" y="19354"/>
                  </a:lnTo>
                  <a:lnTo>
                    <a:pt x="255877" y="34453"/>
                  </a:lnTo>
                  <a:lnTo>
                    <a:pt x="214642" y="53873"/>
                  </a:lnTo>
                  <a:lnTo>
                    <a:pt x="167053" y="83413"/>
                  </a:lnTo>
                  <a:lnTo>
                    <a:pt x="124926" y="118051"/>
                  </a:lnTo>
                  <a:lnTo>
                    <a:pt x="88262" y="157791"/>
                  </a:lnTo>
                  <a:lnTo>
                    <a:pt x="57061" y="202641"/>
                  </a:lnTo>
                  <a:lnTo>
                    <a:pt x="32127" y="251515"/>
                  </a:lnTo>
                  <a:lnTo>
                    <a:pt x="14304" y="303345"/>
                  </a:lnTo>
                  <a:lnTo>
                    <a:pt x="3595" y="358128"/>
                  </a:lnTo>
                  <a:lnTo>
                    <a:pt x="0" y="415861"/>
                  </a:lnTo>
                  <a:lnTo>
                    <a:pt x="3519" y="473589"/>
                  </a:lnTo>
                  <a:lnTo>
                    <a:pt x="14154" y="528378"/>
                  </a:lnTo>
                  <a:lnTo>
                    <a:pt x="31903" y="580226"/>
                  </a:lnTo>
                  <a:lnTo>
                    <a:pt x="56768" y="629132"/>
                  </a:lnTo>
                  <a:lnTo>
                    <a:pt x="87913" y="674028"/>
                  </a:lnTo>
                  <a:lnTo>
                    <a:pt x="124525" y="713824"/>
                  </a:lnTo>
                  <a:lnTo>
                    <a:pt x="166605" y="748517"/>
                  </a:lnTo>
                  <a:lnTo>
                    <a:pt x="214160" y="778103"/>
                  </a:lnTo>
                  <a:lnTo>
                    <a:pt x="255362" y="797588"/>
                  </a:lnTo>
                  <a:lnTo>
                    <a:pt x="298550" y="812747"/>
                  </a:lnTo>
                  <a:lnTo>
                    <a:pt x="343721" y="823583"/>
                  </a:lnTo>
                  <a:lnTo>
                    <a:pt x="390877" y="830098"/>
                  </a:lnTo>
                  <a:lnTo>
                    <a:pt x="440016" y="832294"/>
                  </a:lnTo>
                  <a:lnTo>
                    <a:pt x="489119" y="830165"/>
                  </a:lnTo>
                  <a:lnTo>
                    <a:pt x="536209" y="823714"/>
                  </a:lnTo>
                  <a:lnTo>
                    <a:pt x="581283" y="812942"/>
                  </a:lnTo>
                  <a:lnTo>
                    <a:pt x="624340" y="797844"/>
                  </a:lnTo>
                  <a:lnTo>
                    <a:pt x="665378" y="778421"/>
                  </a:lnTo>
                  <a:lnTo>
                    <a:pt x="712737" y="748889"/>
                  </a:lnTo>
                  <a:lnTo>
                    <a:pt x="754784" y="714248"/>
                  </a:lnTo>
                  <a:lnTo>
                    <a:pt x="791524" y="674500"/>
                  </a:lnTo>
                  <a:lnTo>
                    <a:pt x="792114" y="673658"/>
                  </a:lnTo>
                  <a:lnTo>
                    <a:pt x="440118" y="673658"/>
                  </a:lnTo>
                  <a:lnTo>
                    <a:pt x="405340" y="671589"/>
                  </a:lnTo>
                  <a:lnTo>
                    <a:pt x="340975" y="655160"/>
                  </a:lnTo>
                  <a:lnTo>
                    <a:pt x="284198" y="622787"/>
                  </a:lnTo>
                  <a:lnTo>
                    <a:pt x="239114" y="577062"/>
                  </a:lnTo>
                  <a:lnTo>
                    <a:pt x="206892" y="519020"/>
                  </a:lnTo>
                  <a:lnTo>
                    <a:pt x="190552" y="452335"/>
                  </a:lnTo>
                  <a:lnTo>
                    <a:pt x="188538" y="415861"/>
                  </a:lnTo>
                  <a:lnTo>
                    <a:pt x="190605" y="379624"/>
                  </a:lnTo>
                  <a:lnTo>
                    <a:pt x="207032" y="312959"/>
                  </a:lnTo>
                  <a:lnTo>
                    <a:pt x="239329" y="254962"/>
                  </a:lnTo>
                  <a:lnTo>
                    <a:pt x="284474" y="209299"/>
                  </a:lnTo>
                  <a:lnTo>
                    <a:pt x="341291" y="177009"/>
                  </a:lnTo>
                  <a:lnTo>
                    <a:pt x="405680" y="160664"/>
                  </a:lnTo>
                  <a:lnTo>
                    <a:pt x="440461" y="158635"/>
                  </a:lnTo>
                  <a:lnTo>
                    <a:pt x="792128" y="158635"/>
                  </a:lnTo>
                  <a:lnTo>
                    <a:pt x="791873" y="158269"/>
                  </a:lnTo>
                  <a:lnTo>
                    <a:pt x="755186" y="118478"/>
                  </a:lnTo>
                  <a:lnTo>
                    <a:pt x="713184" y="83782"/>
                  </a:lnTo>
                  <a:lnTo>
                    <a:pt x="665860" y="54178"/>
                  </a:lnTo>
                  <a:lnTo>
                    <a:pt x="624850" y="34703"/>
                  </a:lnTo>
                  <a:lnTo>
                    <a:pt x="581814" y="19546"/>
                  </a:lnTo>
                  <a:lnTo>
                    <a:pt x="536753" y="8708"/>
                  </a:lnTo>
                  <a:lnTo>
                    <a:pt x="489669" y="2192"/>
                  </a:lnTo>
                  <a:lnTo>
                    <a:pt x="440562" y="0"/>
                  </a:lnTo>
                  <a:close/>
                </a:path>
                <a:path w="880745" h="832485">
                  <a:moveTo>
                    <a:pt x="792128" y="158635"/>
                  </a:moveTo>
                  <a:lnTo>
                    <a:pt x="440461" y="158635"/>
                  </a:lnTo>
                  <a:lnTo>
                    <a:pt x="475230" y="160709"/>
                  </a:lnTo>
                  <a:lnTo>
                    <a:pt x="508273" y="166876"/>
                  </a:lnTo>
                  <a:lnTo>
                    <a:pt x="569188" y="191490"/>
                  </a:lnTo>
                  <a:lnTo>
                    <a:pt x="620466" y="230754"/>
                  </a:lnTo>
                  <a:lnTo>
                    <a:pt x="659371" y="282943"/>
                  </a:lnTo>
                  <a:lnTo>
                    <a:pt x="683906" y="345616"/>
                  </a:lnTo>
                  <a:lnTo>
                    <a:pt x="692022" y="415861"/>
                  </a:lnTo>
                  <a:lnTo>
                    <a:pt x="692041" y="416445"/>
                  </a:lnTo>
                  <a:lnTo>
                    <a:pt x="689973" y="452675"/>
                  </a:lnTo>
                  <a:lnTo>
                    <a:pt x="673542" y="519336"/>
                  </a:lnTo>
                  <a:lnTo>
                    <a:pt x="641246" y="577330"/>
                  </a:lnTo>
                  <a:lnTo>
                    <a:pt x="596096" y="622995"/>
                  </a:lnTo>
                  <a:lnTo>
                    <a:pt x="539273" y="655292"/>
                  </a:lnTo>
                  <a:lnTo>
                    <a:pt x="474884" y="671635"/>
                  </a:lnTo>
                  <a:lnTo>
                    <a:pt x="440118" y="673658"/>
                  </a:lnTo>
                  <a:lnTo>
                    <a:pt x="792114" y="673658"/>
                  </a:lnTo>
                  <a:lnTo>
                    <a:pt x="822959" y="629653"/>
                  </a:lnTo>
                  <a:lnTo>
                    <a:pt x="848134" y="580778"/>
                  </a:lnTo>
                  <a:lnTo>
                    <a:pt x="866128" y="528950"/>
                  </a:lnTo>
                  <a:lnTo>
                    <a:pt x="876943" y="474171"/>
                  </a:lnTo>
                  <a:lnTo>
                    <a:pt x="880579" y="416445"/>
                  </a:lnTo>
                  <a:lnTo>
                    <a:pt x="877024" y="358715"/>
                  </a:lnTo>
                  <a:lnTo>
                    <a:pt x="866284" y="303922"/>
                  </a:lnTo>
                  <a:lnTo>
                    <a:pt x="848359" y="252069"/>
                  </a:lnTo>
                  <a:lnTo>
                    <a:pt x="823252" y="203161"/>
                  </a:lnTo>
                  <a:lnTo>
                    <a:pt x="792128" y="15863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10"/>
              <a:t>PLACEMENTS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92100" y="2811583"/>
            <a:ext cx="9471660" cy="80899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algn="ctr" marL="575310">
              <a:lnSpc>
                <a:spcPct val="100000"/>
              </a:lnSpc>
              <a:spcBef>
                <a:spcPts val="770"/>
              </a:spcBef>
            </a:pPr>
            <a:r>
              <a:rPr dirty="0" sz="2850" spc="-50" b="1">
                <a:solidFill>
                  <a:srgbClr val="2C4D7C"/>
                </a:solidFill>
                <a:latin typeface="Montserrat"/>
                <a:cs typeface="Montserrat"/>
              </a:rPr>
              <a:t>We</a:t>
            </a:r>
            <a:r>
              <a:rPr dirty="0" sz="2850" spc="-14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b="1">
                <a:solidFill>
                  <a:srgbClr val="2C4D7C"/>
                </a:solidFill>
                <a:latin typeface="Montserrat"/>
                <a:cs typeface="Montserrat"/>
              </a:rPr>
              <a:t>Look</a:t>
            </a:r>
            <a:r>
              <a:rPr dirty="0" sz="2850" spc="-140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spc="-20" b="1">
                <a:solidFill>
                  <a:srgbClr val="2C4D7C"/>
                </a:solidFill>
                <a:latin typeface="Montserrat"/>
                <a:cs typeface="Montserrat"/>
              </a:rPr>
              <a:t>Beyond</a:t>
            </a:r>
            <a:r>
              <a:rPr dirty="0" sz="2850" spc="-14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b="1">
                <a:solidFill>
                  <a:srgbClr val="2C4D7C"/>
                </a:solidFill>
                <a:latin typeface="Montserrat"/>
                <a:cs typeface="Montserrat"/>
              </a:rPr>
              <a:t>the</a:t>
            </a:r>
            <a:r>
              <a:rPr dirty="0" sz="2850" spc="-140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spc="-10" b="1">
                <a:solidFill>
                  <a:srgbClr val="2C4D7C"/>
                </a:solidFill>
                <a:latin typeface="Montserrat"/>
                <a:cs typeface="Montserrat"/>
              </a:rPr>
              <a:t>Resume</a:t>
            </a:r>
            <a:endParaRPr sz="285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450" spc="-10" b="1">
                <a:solidFill>
                  <a:srgbClr val="7DB3D6"/>
                </a:solidFill>
                <a:latin typeface="Montserrat"/>
                <a:cs typeface="Montserrat"/>
              </a:rPr>
              <a:t>NOW</a:t>
            </a:r>
            <a:r>
              <a:rPr dirty="0" sz="1450" spc="-75" b="1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dirty="0" sz="1450" spc="-10" b="1">
                <a:solidFill>
                  <a:srgbClr val="7DB3D6"/>
                </a:solidFill>
                <a:latin typeface="Montserrat"/>
                <a:cs typeface="Montserrat"/>
              </a:rPr>
              <a:t>CFO</a:t>
            </a:r>
            <a:r>
              <a:rPr dirty="0" sz="1450" spc="-65" b="1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dirty="0" sz="1450" b="1">
                <a:solidFill>
                  <a:srgbClr val="7DB3D6"/>
                </a:solidFill>
                <a:latin typeface="Montserrat"/>
                <a:cs typeface="Montserrat"/>
              </a:rPr>
              <a:t>has</a:t>
            </a:r>
            <a:r>
              <a:rPr dirty="0" sz="1450" spc="-65" b="1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dirty="0" sz="1450" spc="-20" b="1">
                <a:solidFill>
                  <a:srgbClr val="7DB3D6"/>
                </a:solidFill>
                <a:latin typeface="Montserrat"/>
                <a:cs typeface="Montserrat"/>
              </a:rPr>
              <a:t>years</a:t>
            </a:r>
            <a:r>
              <a:rPr dirty="0" sz="1450" spc="-60" b="1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dirty="0" sz="1450" b="1">
                <a:solidFill>
                  <a:srgbClr val="7DB3D6"/>
                </a:solidFill>
                <a:latin typeface="Montserrat"/>
                <a:cs typeface="Montserrat"/>
              </a:rPr>
              <a:t>of</a:t>
            </a:r>
            <a:r>
              <a:rPr dirty="0" sz="1450" spc="-65" b="1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dirty="0" sz="1450" spc="-25" b="1">
                <a:solidFill>
                  <a:srgbClr val="7DB3D6"/>
                </a:solidFill>
                <a:latin typeface="Montserrat"/>
                <a:cs typeface="Montserrat"/>
              </a:rPr>
              <a:t>experience</a:t>
            </a:r>
            <a:r>
              <a:rPr dirty="0" sz="1450" spc="-65" b="1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dirty="0" sz="1450" spc="-20" b="1">
                <a:solidFill>
                  <a:srgbClr val="7DB3D6"/>
                </a:solidFill>
                <a:latin typeface="Montserrat"/>
                <a:cs typeface="Montserrat"/>
              </a:rPr>
              <a:t>placing</a:t>
            </a:r>
            <a:r>
              <a:rPr dirty="0" sz="1450" spc="-60" b="1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dirty="0" sz="1450" spc="-25" b="1">
                <a:solidFill>
                  <a:srgbClr val="7DB3D6"/>
                </a:solidFill>
                <a:latin typeface="Montserrat"/>
                <a:cs typeface="Montserrat"/>
              </a:rPr>
              <a:t>employees</a:t>
            </a:r>
            <a:r>
              <a:rPr dirty="0" sz="1450" spc="-65" b="1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dirty="0" sz="1450" b="1">
                <a:solidFill>
                  <a:srgbClr val="7DB3D6"/>
                </a:solidFill>
                <a:latin typeface="Montserrat"/>
                <a:cs typeface="Montserrat"/>
              </a:rPr>
              <a:t>for</a:t>
            </a:r>
            <a:r>
              <a:rPr dirty="0" sz="1450" spc="-65" b="1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dirty="0" sz="1450" b="1">
                <a:solidFill>
                  <a:srgbClr val="7DB3D6"/>
                </a:solidFill>
                <a:latin typeface="Montserrat"/>
                <a:cs typeface="Montserrat"/>
              </a:rPr>
              <a:t>top</a:t>
            </a:r>
            <a:r>
              <a:rPr dirty="0" sz="1450" spc="-60" b="1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dirty="0" sz="1450" spc="-25" b="1">
                <a:solidFill>
                  <a:srgbClr val="7DB3D6"/>
                </a:solidFill>
                <a:latin typeface="Montserrat"/>
                <a:cs typeface="Montserrat"/>
              </a:rPr>
              <a:t>companies</a:t>
            </a:r>
            <a:r>
              <a:rPr dirty="0" sz="1450" spc="-65" b="1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dirty="0" sz="1450" spc="-10" b="1">
                <a:solidFill>
                  <a:srgbClr val="7DB3D6"/>
                </a:solidFill>
                <a:latin typeface="Montserrat"/>
                <a:cs typeface="Montserrat"/>
              </a:rPr>
              <a:t>using</a:t>
            </a:r>
            <a:r>
              <a:rPr dirty="0" sz="1450" spc="-65" b="1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dirty="0" sz="1450" spc="-20" b="1">
                <a:solidFill>
                  <a:srgbClr val="7DB3D6"/>
                </a:solidFill>
                <a:latin typeface="Montserrat"/>
                <a:cs typeface="Montserrat"/>
              </a:rPr>
              <a:t>advanced</a:t>
            </a:r>
            <a:r>
              <a:rPr dirty="0" sz="1450" spc="-60" b="1">
                <a:solidFill>
                  <a:srgbClr val="7DB3D6"/>
                </a:solidFill>
                <a:latin typeface="Montserrat"/>
                <a:cs typeface="Montserrat"/>
              </a:rPr>
              <a:t> </a:t>
            </a:r>
            <a:r>
              <a:rPr dirty="0" sz="1450" spc="-10" b="1">
                <a:solidFill>
                  <a:srgbClr val="7DB3D6"/>
                </a:solidFill>
                <a:latin typeface="Montserrat"/>
                <a:cs typeface="Montserrat"/>
              </a:rPr>
              <a:t>techniques</a:t>
            </a:r>
            <a:endParaRPr sz="1450">
              <a:latin typeface="Montserrat"/>
              <a:cs typeface="Montserra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85876" y="3958333"/>
            <a:ext cx="3966210" cy="2489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4465" marR="262890" indent="-152400">
              <a:lnSpc>
                <a:spcPct val="100000"/>
              </a:lnSpc>
              <a:spcBef>
                <a:spcPts val="100"/>
              </a:spcBef>
              <a:buChar char="•"/>
              <a:tabLst>
                <a:tab pos="165100" algn="l"/>
              </a:tabLst>
            </a:pPr>
            <a:r>
              <a:rPr dirty="0" sz="1500" spc="-65">
                <a:solidFill>
                  <a:srgbClr val="231F20"/>
                </a:solidFill>
                <a:latin typeface="Montserrat"/>
                <a:cs typeface="Montserrat"/>
              </a:rPr>
              <a:t>We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5">
                <a:solidFill>
                  <a:srgbClr val="231F20"/>
                </a:solidFill>
                <a:latin typeface="Montserrat"/>
                <a:cs typeface="Montserrat"/>
              </a:rPr>
              <a:t>vet</a:t>
            </a:r>
            <a:r>
              <a:rPr dirty="0" sz="15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top</a:t>
            </a:r>
            <a:r>
              <a:rPr dirty="0" sz="15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candidates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across</a:t>
            </a:r>
            <a:r>
              <a:rPr dirty="0" sz="15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dirty="0" sz="15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10">
                <a:solidFill>
                  <a:srgbClr val="231F20"/>
                </a:solidFill>
                <a:latin typeface="Montserrat"/>
                <a:cs typeface="Montserrat"/>
              </a:rPr>
              <a:t>range </a:t>
            </a:r>
            <a:r>
              <a:rPr dirty="0" sz="150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dirty="0" sz="1500" spc="-6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industries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with</a:t>
            </a:r>
            <a:r>
              <a:rPr dirty="0" sz="15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skills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associated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45">
                <a:solidFill>
                  <a:srgbClr val="231F20"/>
                </a:solidFill>
                <a:latin typeface="Montserrat"/>
                <a:cs typeface="Montserrat"/>
              </a:rPr>
              <a:t>with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accounting,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10">
                <a:solidFill>
                  <a:srgbClr val="231F20"/>
                </a:solidFill>
                <a:latin typeface="Montserrat"/>
                <a:cs typeface="Montserrat"/>
              </a:rPr>
              <a:t>finance,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5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5">
                <a:solidFill>
                  <a:srgbClr val="231F20"/>
                </a:solidFill>
                <a:latin typeface="Montserrat"/>
                <a:cs typeface="Montserrat"/>
              </a:rPr>
              <a:t>back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10">
                <a:solidFill>
                  <a:srgbClr val="231F20"/>
                </a:solidFill>
                <a:latin typeface="Montserrat"/>
                <a:cs typeface="Montserrat"/>
              </a:rPr>
              <a:t>office positions.</a:t>
            </a:r>
            <a:endParaRPr sz="15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800"/>
              </a:spcBef>
              <a:buChar char="•"/>
              <a:tabLst>
                <a:tab pos="165100" algn="l"/>
              </a:tabLst>
            </a:pP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NOW</a:t>
            </a:r>
            <a:r>
              <a:rPr dirty="0" sz="1500" spc="-7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CFO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>
                <a:solidFill>
                  <a:srgbClr val="231F20"/>
                </a:solidFill>
                <a:latin typeface="Montserrat"/>
                <a:cs typeface="Montserrat"/>
              </a:rPr>
              <a:t>is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not</a:t>
            </a:r>
            <a:r>
              <a:rPr dirty="0" sz="1500" spc="-6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>
                <a:solidFill>
                  <a:srgbClr val="231F20"/>
                </a:solidFill>
                <a:latin typeface="Montserrat"/>
                <a:cs typeface="Montserrat"/>
              </a:rPr>
              <a:t>an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employment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agency.</a:t>
            </a:r>
            <a:endParaRPr sz="1500">
              <a:latin typeface="Montserrat"/>
              <a:cs typeface="Montserrat"/>
            </a:endParaRPr>
          </a:p>
          <a:p>
            <a:pPr marL="164465" marR="211454" indent="-152400">
              <a:lnSpc>
                <a:spcPct val="100000"/>
              </a:lnSpc>
              <a:spcBef>
                <a:spcPts val="1200"/>
              </a:spcBef>
              <a:buChar char="•"/>
              <a:tabLst>
                <a:tab pos="165100" algn="l"/>
              </a:tabLst>
            </a:pP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Discount</a:t>
            </a:r>
            <a:r>
              <a:rPr dirty="0" sz="15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savings</a:t>
            </a:r>
            <a:r>
              <a:rPr dirty="0" sz="15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between</a:t>
            </a:r>
            <a:r>
              <a:rPr dirty="0" sz="15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90">
                <a:solidFill>
                  <a:srgbClr val="231F20"/>
                </a:solidFill>
                <a:latin typeface="Montserrat"/>
                <a:cs typeface="Montserrat"/>
              </a:rPr>
              <a:t>7-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10%</a:t>
            </a:r>
            <a:r>
              <a:rPr dirty="0" sz="1500" spc="-40">
                <a:solidFill>
                  <a:srgbClr val="231F20"/>
                </a:solidFill>
                <a:latin typeface="Montserrat"/>
                <a:cs typeface="Montserrat"/>
              </a:rPr>
              <a:t> under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market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10">
                <a:solidFill>
                  <a:srgbClr val="231F20"/>
                </a:solidFill>
                <a:latin typeface="Montserrat"/>
                <a:cs typeface="Montserrat"/>
              </a:rPr>
              <a:t>costs.</a:t>
            </a:r>
            <a:endParaRPr sz="1500">
              <a:latin typeface="Montserrat"/>
              <a:cs typeface="Montserrat"/>
            </a:endParaRPr>
          </a:p>
          <a:p>
            <a:pPr marL="164465" marR="127635" indent="-152400">
              <a:lnSpc>
                <a:spcPct val="100000"/>
              </a:lnSpc>
              <a:spcBef>
                <a:spcPts val="1200"/>
              </a:spcBef>
              <a:buChar char="•"/>
              <a:tabLst>
                <a:tab pos="165100" algn="l"/>
              </a:tabLst>
            </a:pP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Streamlined 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30-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day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process 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to </a:t>
            </a:r>
            <a:r>
              <a:rPr dirty="0" sz="1500">
                <a:solidFill>
                  <a:srgbClr val="231F20"/>
                </a:solidFill>
                <a:latin typeface="Montserrat"/>
                <a:cs typeface="Montserrat"/>
              </a:rPr>
              <a:t>find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45">
                <a:solidFill>
                  <a:srgbClr val="231F20"/>
                </a:solidFill>
                <a:latin typeface="Montserrat"/>
                <a:cs typeface="Montserrat"/>
              </a:rPr>
              <a:t>your </a:t>
            </a:r>
            <a:r>
              <a:rPr dirty="0" sz="1500" spc="-10">
                <a:solidFill>
                  <a:srgbClr val="231F20"/>
                </a:solidFill>
                <a:latin typeface="Montserrat"/>
                <a:cs typeface="Montserrat"/>
              </a:rPr>
              <a:t>candidate.</a:t>
            </a:r>
            <a:endParaRPr sz="1500">
              <a:latin typeface="Montserrat"/>
              <a:cs typeface="Montserra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267958" y="3958333"/>
            <a:ext cx="3963670" cy="271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5100" marR="26034" indent="-152400">
              <a:lnSpc>
                <a:spcPct val="100000"/>
              </a:lnSpc>
              <a:spcBef>
                <a:spcPts val="100"/>
              </a:spcBef>
              <a:buChar char="•"/>
              <a:tabLst>
                <a:tab pos="165100" algn="l"/>
              </a:tabLst>
            </a:pPr>
            <a:r>
              <a:rPr dirty="0" sz="1500" spc="-65">
                <a:solidFill>
                  <a:srgbClr val="231F20"/>
                </a:solidFill>
                <a:latin typeface="Montserrat"/>
                <a:cs typeface="Montserrat"/>
              </a:rPr>
              <a:t>We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>
                <a:solidFill>
                  <a:srgbClr val="231F20"/>
                </a:solidFill>
                <a:latin typeface="Montserrat"/>
                <a:cs typeface="Montserrat"/>
              </a:rPr>
              <a:t>do</a:t>
            </a:r>
            <a:r>
              <a:rPr dirty="0" sz="1500" spc="-6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5">
                <a:solidFill>
                  <a:srgbClr val="231F20"/>
                </a:solidFill>
                <a:latin typeface="Montserrat"/>
                <a:cs typeface="Montserrat"/>
              </a:rPr>
              <a:t>dirty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40">
                <a:solidFill>
                  <a:srgbClr val="231F20"/>
                </a:solidFill>
                <a:latin typeface="Montserrat"/>
                <a:cs typeface="Montserrat"/>
              </a:rPr>
              <a:t>work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narrow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>
                <a:solidFill>
                  <a:srgbClr val="231F20"/>
                </a:solidFill>
                <a:latin typeface="Montserrat"/>
                <a:cs typeface="Montserrat"/>
              </a:rPr>
              <a:t>it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45">
                <a:solidFill>
                  <a:srgbClr val="231F20"/>
                </a:solidFill>
                <a:latin typeface="Montserrat"/>
                <a:cs typeface="Montserrat"/>
              </a:rPr>
              <a:t>down 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dirty="0" sz="15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5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top</a:t>
            </a:r>
            <a:r>
              <a:rPr dirty="0" sz="15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10">
                <a:solidFill>
                  <a:srgbClr val="231F20"/>
                </a:solidFill>
                <a:latin typeface="Montserrat"/>
                <a:cs typeface="Montserrat"/>
              </a:rPr>
              <a:t>talent.</a:t>
            </a:r>
            <a:endParaRPr sz="1500">
              <a:latin typeface="Montserrat"/>
              <a:cs typeface="Montserrat"/>
            </a:endParaRPr>
          </a:p>
          <a:p>
            <a:pPr marL="165100" marR="326390" indent="-152400">
              <a:lnSpc>
                <a:spcPct val="100000"/>
              </a:lnSpc>
              <a:spcBef>
                <a:spcPts val="1200"/>
              </a:spcBef>
              <a:buChar char="•"/>
              <a:tabLst>
                <a:tab pos="165100" algn="l"/>
              </a:tabLst>
            </a:pPr>
            <a:r>
              <a:rPr dirty="0" sz="1500" spc="-45">
                <a:solidFill>
                  <a:srgbClr val="231F20"/>
                </a:solidFill>
                <a:latin typeface="Montserrat"/>
                <a:cs typeface="Montserrat"/>
              </a:rPr>
              <a:t>Your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new</a:t>
            </a:r>
            <a:r>
              <a:rPr dirty="0" sz="1500" spc="-7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5">
                <a:solidFill>
                  <a:srgbClr val="231F20"/>
                </a:solidFill>
                <a:latin typeface="Montserrat"/>
                <a:cs typeface="Montserrat"/>
              </a:rPr>
              <a:t>hire</a:t>
            </a:r>
            <a:r>
              <a:rPr dirty="0" sz="1500" spc="-6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will</a:t>
            </a:r>
            <a:r>
              <a:rPr dirty="0" sz="1500" spc="-7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>
                <a:solidFill>
                  <a:srgbClr val="231F20"/>
                </a:solidFill>
                <a:latin typeface="Montserrat"/>
                <a:cs typeface="Montserrat"/>
              </a:rPr>
              <a:t>be</a:t>
            </a:r>
            <a:r>
              <a:rPr dirty="0" sz="1500" spc="-6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prepared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dirty="0" sz="1500" spc="-6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step 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into</a:t>
            </a:r>
            <a:r>
              <a:rPr dirty="0" sz="15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5">
                <a:solidFill>
                  <a:srgbClr val="231F20"/>
                </a:solidFill>
                <a:latin typeface="Montserrat"/>
                <a:cs typeface="Montserrat"/>
              </a:rPr>
              <a:t>their</a:t>
            </a:r>
            <a:r>
              <a:rPr dirty="0" sz="15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10">
                <a:solidFill>
                  <a:srgbClr val="231F20"/>
                </a:solidFill>
                <a:latin typeface="Montserrat"/>
                <a:cs typeface="Montserrat"/>
              </a:rPr>
              <a:t>position.</a:t>
            </a:r>
            <a:endParaRPr sz="1500">
              <a:latin typeface="Montserrat"/>
              <a:cs typeface="Montserrat"/>
            </a:endParaRPr>
          </a:p>
          <a:p>
            <a:pPr marL="165100" marR="394970" indent="-152400">
              <a:lnSpc>
                <a:spcPct val="100000"/>
              </a:lnSpc>
              <a:spcBef>
                <a:spcPts val="1200"/>
              </a:spcBef>
              <a:buChar char="•"/>
              <a:tabLst>
                <a:tab pos="165100" algn="l"/>
              </a:tabLst>
            </a:pPr>
            <a:r>
              <a:rPr dirty="0" sz="1500" spc="-40">
                <a:solidFill>
                  <a:srgbClr val="231F20"/>
                </a:solidFill>
                <a:latin typeface="Montserrat"/>
                <a:cs typeface="Montserrat"/>
              </a:rPr>
              <a:t>Collaborate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with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 dedicated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staffing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development</a:t>
            </a:r>
            <a:r>
              <a:rPr dirty="0" sz="15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representative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a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recruitment</a:t>
            </a:r>
            <a:r>
              <a:rPr dirty="0" sz="1500" spc="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10">
                <a:solidFill>
                  <a:srgbClr val="231F20"/>
                </a:solidFill>
                <a:latin typeface="Montserrat"/>
                <a:cs typeface="Montserrat"/>
              </a:rPr>
              <a:t>specialist.</a:t>
            </a:r>
            <a:endParaRPr sz="1500">
              <a:latin typeface="Montserrat"/>
              <a:cs typeface="Montserrat"/>
            </a:endParaRPr>
          </a:p>
          <a:p>
            <a:pPr marL="165100" marR="5080" indent="-152400">
              <a:lnSpc>
                <a:spcPct val="100000"/>
              </a:lnSpc>
              <a:spcBef>
                <a:spcPts val="800"/>
              </a:spcBef>
              <a:buChar char="•"/>
              <a:tabLst>
                <a:tab pos="165100" algn="l"/>
              </a:tabLst>
            </a:pPr>
            <a:r>
              <a:rPr dirty="0" sz="1500" spc="-65">
                <a:solidFill>
                  <a:srgbClr val="231F20"/>
                </a:solidFill>
                <a:latin typeface="Montserrat"/>
                <a:cs typeface="Montserrat"/>
              </a:rPr>
              <a:t>We</a:t>
            </a:r>
            <a:r>
              <a:rPr dirty="0" sz="15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will</a:t>
            </a:r>
            <a:r>
              <a:rPr dirty="0" sz="15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>
                <a:solidFill>
                  <a:srgbClr val="231F20"/>
                </a:solidFill>
                <a:latin typeface="Montserrat"/>
                <a:cs typeface="Montserrat"/>
              </a:rPr>
              <a:t>find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5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5">
                <a:solidFill>
                  <a:srgbClr val="231F20"/>
                </a:solidFill>
                <a:latin typeface="Montserrat"/>
                <a:cs typeface="Montserrat"/>
              </a:rPr>
              <a:t>right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person</a:t>
            </a:r>
            <a:r>
              <a:rPr dirty="0" sz="15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for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5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5">
                <a:solidFill>
                  <a:srgbClr val="231F20"/>
                </a:solidFill>
                <a:latin typeface="Montserrat"/>
                <a:cs typeface="Montserrat"/>
              </a:rPr>
              <a:t>job </a:t>
            </a:r>
            <a:r>
              <a:rPr dirty="0" sz="1500">
                <a:solidFill>
                  <a:srgbClr val="231F20"/>
                </a:solidFill>
                <a:latin typeface="Montserrat"/>
                <a:cs typeface="Montserrat"/>
              </a:rPr>
              <a:t>at</a:t>
            </a:r>
            <a:r>
              <a:rPr dirty="0" sz="1500" spc="-6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5">
                <a:solidFill>
                  <a:srgbClr val="231F20"/>
                </a:solidFill>
                <a:latin typeface="Montserrat"/>
                <a:cs typeface="Montserrat"/>
              </a:rPr>
              <a:t>fair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price</a:t>
            </a:r>
            <a:r>
              <a:rPr dirty="0" sz="15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25">
                <a:solidFill>
                  <a:srgbClr val="231F20"/>
                </a:solidFill>
                <a:latin typeface="Montserrat"/>
                <a:cs typeface="Montserrat"/>
              </a:rPr>
              <a:t>while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delivering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35">
                <a:solidFill>
                  <a:srgbClr val="231F20"/>
                </a:solidFill>
                <a:latin typeface="Montserrat"/>
                <a:cs typeface="Montserrat"/>
              </a:rPr>
              <a:t>high-</a:t>
            </a:r>
            <a:r>
              <a:rPr dirty="0" sz="1500" spc="-50">
                <a:solidFill>
                  <a:srgbClr val="231F20"/>
                </a:solidFill>
                <a:latin typeface="Montserrat"/>
                <a:cs typeface="Montserrat"/>
              </a:rPr>
              <a:t>touch, </a:t>
            </a:r>
            <a:r>
              <a:rPr dirty="0" sz="1500" spc="-40">
                <a:solidFill>
                  <a:srgbClr val="231F20"/>
                </a:solidFill>
                <a:latin typeface="Montserrat"/>
                <a:cs typeface="Montserrat"/>
              </a:rPr>
              <a:t>high-</a:t>
            </a:r>
            <a:r>
              <a:rPr dirty="0" sz="1500" spc="-30">
                <a:solidFill>
                  <a:srgbClr val="231F20"/>
                </a:solidFill>
                <a:latin typeface="Montserrat"/>
                <a:cs typeface="Montserrat"/>
              </a:rPr>
              <a:t>value</a:t>
            </a:r>
            <a:r>
              <a:rPr dirty="0" sz="15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500" spc="-10">
                <a:solidFill>
                  <a:srgbClr val="231F20"/>
                </a:solidFill>
                <a:latin typeface="Montserrat"/>
                <a:cs typeface="Montserrat"/>
              </a:rPr>
              <a:t>service.</a:t>
            </a:r>
            <a:endParaRPr sz="1500">
              <a:latin typeface="Montserrat"/>
              <a:cs typeface="Montserrat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0" y="846074"/>
            <a:ext cx="10058400" cy="1828800"/>
            <a:chOff x="0" y="846074"/>
            <a:chExt cx="10058400" cy="1828800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46074"/>
              <a:ext cx="10058400" cy="182880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46074"/>
              <a:ext cx="10058400" cy="1828800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19" name="object 1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21" name="object 2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22" name="object 2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24" name="object 2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20"/>
              <a:t>MERGERS</a:t>
            </a:r>
            <a:r>
              <a:rPr dirty="0" spc="280"/>
              <a:t> </a:t>
            </a:r>
            <a:r>
              <a:rPr dirty="0"/>
              <a:t>&amp;</a:t>
            </a:r>
            <a:r>
              <a:rPr dirty="0" spc="280"/>
              <a:t> </a:t>
            </a:r>
            <a:r>
              <a:rPr dirty="0" spc="125"/>
              <a:t>ACQUISITIONS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905582" y="2765204"/>
            <a:ext cx="2805430" cy="3418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5100" indent="-152400">
              <a:lnSpc>
                <a:spcPct val="100000"/>
              </a:lnSpc>
              <a:spcBef>
                <a:spcPts val="100"/>
              </a:spcBef>
              <a:buChar char="•"/>
              <a:tabLst>
                <a:tab pos="165100" algn="l"/>
              </a:tabLst>
            </a:pP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Due</a:t>
            </a:r>
            <a:r>
              <a:rPr dirty="0" sz="16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diligence</a:t>
            </a:r>
            <a:r>
              <a:rPr dirty="0" sz="16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experts</a:t>
            </a:r>
            <a:endParaRPr sz="1600">
              <a:latin typeface="Montserrat"/>
              <a:cs typeface="Montserrat"/>
            </a:endParaRPr>
          </a:p>
          <a:p>
            <a:pPr marL="165100" marR="1061720" indent="-152400">
              <a:lnSpc>
                <a:spcPct val="125000"/>
              </a:lnSpc>
              <a:spcBef>
                <a:spcPts val="800"/>
              </a:spcBef>
              <a:buChar char="•"/>
              <a:tabLst>
                <a:tab pos="165100" algn="l"/>
              </a:tabLst>
            </a:pPr>
            <a:r>
              <a:rPr dirty="0" sz="1600" spc="-25">
                <a:solidFill>
                  <a:srgbClr val="231F20"/>
                </a:solidFill>
                <a:latin typeface="Montserrat"/>
                <a:cs typeface="Montserrat"/>
              </a:rPr>
              <a:t>Verify</a:t>
            </a:r>
            <a:r>
              <a:rPr dirty="0" sz="1600" spc="-6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source </a:t>
            </a:r>
            <a:r>
              <a:rPr dirty="0" sz="1600" spc="-25">
                <a:solidFill>
                  <a:srgbClr val="231F20"/>
                </a:solidFill>
                <a:latin typeface="Montserrat"/>
                <a:cs typeface="Montserrat"/>
              </a:rPr>
              <a:t>documentation</a:t>
            </a:r>
            <a:endParaRPr sz="1600">
              <a:latin typeface="Montserrat"/>
              <a:cs typeface="Montserrat"/>
            </a:endParaRPr>
          </a:p>
          <a:p>
            <a:pPr marL="165100" marR="20955" indent="-152400">
              <a:lnSpc>
                <a:spcPct val="125000"/>
              </a:lnSpc>
              <a:spcBef>
                <a:spcPts val="800"/>
              </a:spcBef>
              <a:buChar char="•"/>
              <a:tabLst>
                <a:tab pos="165100" algn="l"/>
              </a:tabLst>
            </a:pPr>
            <a:r>
              <a:rPr dirty="0" sz="1600" spc="-25">
                <a:solidFill>
                  <a:srgbClr val="231F20"/>
                </a:solidFill>
                <a:latin typeface="Montserrat"/>
                <a:cs typeface="Montserrat"/>
              </a:rPr>
              <a:t>Accurate</a:t>
            </a: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report</a:t>
            </a: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5">
                <a:solidFill>
                  <a:srgbClr val="231F20"/>
                </a:solidFill>
                <a:latin typeface="Montserrat"/>
                <a:cs typeface="Montserrat"/>
              </a:rPr>
              <a:t>target’s </a:t>
            </a: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financial</a:t>
            </a:r>
            <a:r>
              <a:rPr dirty="0" sz="1600" spc="-7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condition</a:t>
            </a:r>
            <a:endParaRPr sz="1600">
              <a:latin typeface="Montserrat"/>
              <a:cs typeface="Montserrat"/>
            </a:endParaRPr>
          </a:p>
          <a:p>
            <a:pPr marL="165100" marR="391795" indent="-152400">
              <a:lnSpc>
                <a:spcPct val="125000"/>
              </a:lnSpc>
              <a:spcBef>
                <a:spcPts val="800"/>
              </a:spcBef>
              <a:buChar char="•"/>
              <a:tabLst>
                <a:tab pos="165100" algn="l"/>
              </a:tabLst>
            </a:pP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Understand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 financial </a:t>
            </a: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position</a:t>
            </a:r>
            <a:r>
              <a:rPr dirty="0" sz="16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6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5">
                <a:solidFill>
                  <a:srgbClr val="231F20"/>
                </a:solidFill>
                <a:latin typeface="Montserrat"/>
                <a:cs typeface="Montserrat"/>
              </a:rPr>
              <a:t>minimize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your</a:t>
            </a:r>
            <a:r>
              <a:rPr dirty="0" sz="1600" spc="-7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risk</a:t>
            </a:r>
            <a:endParaRPr sz="1600">
              <a:latin typeface="Montserrat"/>
              <a:cs typeface="Montserrat"/>
            </a:endParaRPr>
          </a:p>
          <a:p>
            <a:pPr marL="165100" marR="5080" indent="-152400">
              <a:lnSpc>
                <a:spcPct val="125000"/>
              </a:lnSpc>
              <a:spcBef>
                <a:spcPts val="800"/>
              </a:spcBef>
              <a:buChar char="•"/>
              <a:tabLst>
                <a:tab pos="165100" algn="l"/>
              </a:tabLst>
            </a:pPr>
            <a:r>
              <a:rPr dirty="0" sz="1600" spc="-25">
                <a:solidFill>
                  <a:srgbClr val="231F20"/>
                </a:solidFill>
                <a:latin typeface="Montserrat"/>
                <a:cs typeface="Montserrat"/>
              </a:rPr>
              <a:t>Integrate</a:t>
            </a:r>
            <a:r>
              <a:rPr dirty="0" sz="16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accounting</a:t>
            </a:r>
            <a:r>
              <a:rPr dirty="0" sz="16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5">
                <a:solidFill>
                  <a:srgbClr val="231F20"/>
                </a:solidFill>
                <a:latin typeface="Montserrat"/>
                <a:cs typeface="Montserrat"/>
              </a:rPr>
              <a:t>after </a:t>
            </a: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600" spc="-7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acquisition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05582" y="1843989"/>
            <a:ext cx="1134110" cy="4622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2850" spc="-25" b="1">
                <a:solidFill>
                  <a:srgbClr val="2C4D7C"/>
                </a:solidFill>
                <a:latin typeface="Montserrat"/>
                <a:cs typeface="Montserrat"/>
              </a:rPr>
              <a:t>Buyer</a:t>
            </a:r>
            <a:endParaRPr sz="2850">
              <a:latin typeface="Montserrat"/>
              <a:cs typeface="Montserra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6057208" y="2704244"/>
            <a:ext cx="3150235" cy="276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5100" marR="824230" indent="-152400">
              <a:lnSpc>
                <a:spcPct val="125000"/>
              </a:lnSpc>
              <a:spcBef>
                <a:spcPts val="100"/>
              </a:spcBef>
              <a:buChar char="•"/>
              <a:tabLst>
                <a:tab pos="165100" algn="l"/>
              </a:tabLst>
            </a:pP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Build</a:t>
            </a: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an</a:t>
            </a: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efficient</a:t>
            </a:r>
            <a:r>
              <a:rPr dirty="0" sz="16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5">
                <a:solidFill>
                  <a:srgbClr val="231F20"/>
                </a:solidFill>
                <a:latin typeface="Montserrat"/>
                <a:cs typeface="Montserrat"/>
              </a:rPr>
              <a:t>and accurate</a:t>
            </a:r>
            <a:r>
              <a:rPr dirty="0" sz="1600" spc="-6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data</a:t>
            </a:r>
            <a:r>
              <a:rPr dirty="0" sz="16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room</a:t>
            </a:r>
            <a:endParaRPr sz="1600">
              <a:latin typeface="Montserrat"/>
              <a:cs typeface="Montserrat"/>
            </a:endParaRPr>
          </a:p>
          <a:p>
            <a:pPr marL="165100" marR="148590" indent="-152400">
              <a:lnSpc>
                <a:spcPct val="125000"/>
              </a:lnSpc>
              <a:spcBef>
                <a:spcPts val="800"/>
              </a:spcBef>
              <a:buChar char="•"/>
              <a:tabLst>
                <a:tab pos="165100" algn="l"/>
              </a:tabLst>
            </a:pPr>
            <a:r>
              <a:rPr dirty="0" sz="1600" spc="-75">
                <a:solidFill>
                  <a:srgbClr val="231F20"/>
                </a:solidFill>
                <a:latin typeface="Montserrat"/>
                <a:cs typeface="Montserrat"/>
              </a:rPr>
              <a:t>Accurate</a:t>
            </a:r>
            <a:r>
              <a:rPr dirty="0" sz="16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45">
                <a:solidFill>
                  <a:srgbClr val="231F20"/>
                </a:solidFill>
                <a:latin typeface="Montserrat"/>
                <a:cs typeface="Montserrat"/>
              </a:rPr>
              <a:t>financial</a:t>
            </a: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75">
                <a:solidFill>
                  <a:srgbClr val="231F20"/>
                </a:solidFill>
                <a:latin typeface="Montserrat"/>
                <a:cs typeface="Montserrat"/>
              </a:rPr>
              <a:t>statements </a:t>
            </a:r>
            <a:r>
              <a:rPr dirty="0" sz="1600" spc="-5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600" spc="-7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65">
                <a:solidFill>
                  <a:srgbClr val="231F20"/>
                </a:solidFill>
                <a:latin typeface="Montserrat"/>
                <a:cs typeface="Montserrat"/>
              </a:rPr>
              <a:t>supporting</a:t>
            </a:r>
            <a:r>
              <a:rPr dirty="0" sz="1600" spc="-7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source documents</a:t>
            </a:r>
            <a:endParaRPr sz="16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280"/>
              </a:spcBef>
              <a:buChar char="•"/>
              <a:tabLst>
                <a:tab pos="165100" algn="l"/>
              </a:tabLst>
            </a:pP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Unbiased</a:t>
            </a:r>
            <a:r>
              <a:rPr dirty="0" sz="16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sounding</a:t>
            </a:r>
            <a:r>
              <a:rPr dirty="0" sz="16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board</a:t>
            </a:r>
            <a:endParaRPr sz="1600">
              <a:latin typeface="Montserrat"/>
              <a:cs typeface="Montserrat"/>
            </a:endParaRPr>
          </a:p>
          <a:p>
            <a:pPr marL="165100" marR="5080" indent="-152400">
              <a:lnSpc>
                <a:spcPct val="125000"/>
              </a:lnSpc>
              <a:spcBef>
                <a:spcPts val="800"/>
              </a:spcBef>
              <a:buChar char="•"/>
              <a:tabLst>
                <a:tab pos="165100" algn="l"/>
              </a:tabLst>
            </a:pP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Intermediary</a:t>
            </a:r>
            <a:r>
              <a:rPr dirty="0" sz="16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between</a:t>
            </a:r>
            <a:r>
              <a:rPr dirty="0" sz="16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50">
                <a:solidFill>
                  <a:srgbClr val="231F20"/>
                </a:solidFill>
                <a:latin typeface="Montserrat"/>
                <a:cs typeface="Montserrat"/>
              </a:rPr>
              <a:t>you,</a:t>
            </a:r>
            <a:r>
              <a:rPr dirty="0" sz="16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Montserrat"/>
                <a:cs typeface="Montserrat"/>
              </a:rPr>
              <a:t>the </a:t>
            </a:r>
            <a:r>
              <a:rPr dirty="0" sz="1600" spc="-60">
                <a:solidFill>
                  <a:srgbClr val="231F20"/>
                </a:solidFill>
                <a:latin typeface="Montserrat"/>
                <a:cs typeface="Montserrat"/>
              </a:rPr>
              <a:t>attorneys</a:t>
            </a:r>
            <a:r>
              <a:rPr dirty="0" sz="1600" spc="-7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4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6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accountants</a:t>
            </a:r>
            <a:endParaRPr sz="1600">
              <a:latin typeface="Montserrat"/>
              <a:cs typeface="Montserrat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6057210" y="1843989"/>
            <a:ext cx="1070610" cy="4622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2850" spc="-20" b="1">
                <a:solidFill>
                  <a:srgbClr val="7DB3D6"/>
                </a:solidFill>
                <a:latin typeface="Montserrat"/>
                <a:cs typeface="Montserrat"/>
              </a:rPr>
              <a:t>Seller</a:t>
            </a:r>
            <a:endParaRPr sz="2850">
              <a:latin typeface="Montserrat"/>
              <a:cs typeface="Montserrat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4089406" y="2583548"/>
            <a:ext cx="1671320" cy="3022600"/>
            <a:chOff x="4089406" y="2583548"/>
            <a:chExt cx="1671320" cy="3022600"/>
          </a:xfrm>
        </p:grpSpPr>
        <p:sp>
          <p:nvSpPr>
            <p:cNvPr id="11" name="object 11" descr=""/>
            <p:cNvSpPr/>
            <p:nvPr/>
          </p:nvSpPr>
          <p:spPr>
            <a:xfrm>
              <a:off x="4569040" y="2583548"/>
              <a:ext cx="353695" cy="73025"/>
            </a:xfrm>
            <a:custGeom>
              <a:avLst/>
              <a:gdLst/>
              <a:ahLst/>
              <a:cxnLst/>
              <a:rect l="l" t="t" r="r" b="b"/>
              <a:pathLst>
                <a:path w="353695" h="73025">
                  <a:moveTo>
                    <a:pt x="0" y="72732"/>
                  </a:moveTo>
                  <a:lnTo>
                    <a:pt x="353199" y="72732"/>
                  </a:lnTo>
                  <a:lnTo>
                    <a:pt x="353199" y="0"/>
                  </a:lnTo>
                  <a:lnTo>
                    <a:pt x="0" y="0"/>
                  </a:lnTo>
                  <a:lnTo>
                    <a:pt x="0" y="72732"/>
                  </a:lnTo>
                  <a:close/>
                </a:path>
              </a:pathLst>
            </a:custGeom>
            <a:solidFill>
              <a:srgbClr val="8AA2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400228" y="2656279"/>
              <a:ext cx="1044575" cy="142875"/>
            </a:xfrm>
            <a:custGeom>
              <a:avLst/>
              <a:gdLst/>
              <a:ahLst/>
              <a:cxnLst/>
              <a:rect l="l" t="t" r="r" b="b"/>
              <a:pathLst>
                <a:path w="1044575" h="142875">
                  <a:moveTo>
                    <a:pt x="1044003" y="0"/>
                  </a:moveTo>
                  <a:lnTo>
                    <a:pt x="875207" y="0"/>
                  </a:lnTo>
                  <a:lnTo>
                    <a:pt x="0" y="0"/>
                  </a:lnTo>
                  <a:lnTo>
                    <a:pt x="0" y="142455"/>
                  </a:lnTo>
                  <a:lnTo>
                    <a:pt x="1044003" y="142455"/>
                  </a:lnTo>
                  <a:lnTo>
                    <a:pt x="1044003" y="0"/>
                  </a:lnTo>
                  <a:close/>
                </a:path>
              </a:pathLst>
            </a:custGeom>
            <a:solidFill>
              <a:srgbClr val="9BB1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922240" y="2583548"/>
              <a:ext cx="353695" cy="73025"/>
            </a:xfrm>
            <a:custGeom>
              <a:avLst/>
              <a:gdLst/>
              <a:ahLst/>
              <a:cxnLst/>
              <a:rect l="l" t="t" r="r" b="b"/>
              <a:pathLst>
                <a:path w="353695" h="73025">
                  <a:moveTo>
                    <a:pt x="353199" y="0"/>
                  </a:moveTo>
                  <a:lnTo>
                    <a:pt x="0" y="0"/>
                  </a:lnTo>
                  <a:lnTo>
                    <a:pt x="0" y="72732"/>
                  </a:lnTo>
                  <a:lnTo>
                    <a:pt x="353199" y="72732"/>
                  </a:lnTo>
                  <a:lnTo>
                    <a:pt x="353199" y="0"/>
                  </a:lnTo>
                  <a:close/>
                </a:path>
              </a:pathLst>
            </a:custGeom>
            <a:solidFill>
              <a:srgbClr val="2C4C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922242" y="2656279"/>
              <a:ext cx="522605" cy="142875"/>
            </a:xfrm>
            <a:custGeom>
              <a:avLst/>
              <a:gdLst/>
              <a:ahLst/>
              <a:cxnLst/>
              <a:rect l="l" t="t" r="r" b="b"/>
              <a:pathLst>
                <a:path w="522604" h="142875">
                  <a:moveTo>
                    <a:pt x="521995" y="0"/>
                  </a:moveTo>
                  <a:lnTo>
                    <a:pt x="0" y="0"/>
                  </a:lnTo>
                  <a:lnTo>
                    <a:pt x="0" y="142455"/>
                  </a:lnTo>
                  <a:lnTo>
                    <a:pt x="521995" y="142455"/>
                  </a:lnTo>
                  <a:lnTo>
                    <a:pt x="521995" y="0"/>
                  </a:lnTo>
                  <a:close/>
                </a:path>
              </a:pathLst>
            </a:custGeom>
            <a:solidFill>
              <a:srgbClr val="3875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946231" y="2797809"/>
              <a:ext cx="651510" cy="2684780"/>
            </a:xfrm>
            <a:custGeom>
              <a:avLst/>
              <a:gdLst/>
              <a:ahLst/>
              <a:cxnLst/>
              <a:rect l="l" t="t" r="r" b="b"/>
              <a:pathLst>
                <a:path w="651510" h="2684779">
                  <a:moveTo>
                    <a:pt x="651268" y="0"/>
                  </a:moveTo>
                  <a:lnTo>
                    <a:pt x="0" y="0"/>
                  </a:lnTo>
                  <a:lnTo>
                    <a:pt x="0" y="123190"/>
                  </a:lnTo>
                  <a:lnTo>
                    <a:pt x="1841" y="123190"/>
                  </a:lnTo>
                  <a:lnTo>
                    <a:pt x="1841" y="359410"/>
                  </a:lnTo>
                  <a:lnTo>
                    <a:pt x="0" y="359410"/>
                  </a:lnTo>
                  <a:lnTo>
                    <a:pt x="0" y="523240"/>
                  </a:lnTo>
                  <a:lnTo>
                    <a:pt x="1841" y="523240"/>
                  </a:lnTo>
                  <a:lnTo>
                    <a:pt x="1841" y="759460"/>
                  </a:lnTo>
                  <a:lnTo>
                    <a:pt x="0" y="759460"/>
                  </a:lnTo>
                  <a:lnTo>
                    <a:pt x="0" y="923290"/>
                  </a:lnTo>
                  <a:lnTo>
                    <a:pt x="1841" y="923290"/>
                  </a:lnTo>
                  <a:lnTo>
                    <a:pt x="1841" y="1159510"/>
                  </a:lnTo>
                  <a:lnTo>
                    <a:pt x="0" y="1159510"/>
                  </a:lnTo>
                  <a:lnTo>
                    <a:pt x="0" y="1352550"/>
                  </a:lnTo>
                  <a:lnTo>
                    <a:pt x="1841" y="1352550"/>
                  </a:lnTo>
                  <a:lnTo>
                    <a:pt x="1841" y="1588770"/>
                  </a:lnTo>
                  <a:lnTo>
                    <a:pt x="0" y="1588770"/>
                  </a:lnTo>
                  <a:lnTo>
                    <a:pt x="0" y="1793240"/>
                  </a:lnTo>
                  <a:lnTo>
                    <a:pt x="1841" y="1793240"/>
                  </a:lnTo>
                  <a:lnTo>
                    <a:pt x="1841" y="2029460"/>
                  </a:lnTo>
                  <a:lnTo>
                    <a:pt x="0" y="2029460"/>
                  </a:lnTo>
                  <a:lnTo>
                    <a:pt x="0" y="2177834"/>
                  </a:lnTo>
                  <a:lnTo>
                    <a:pt x="0" y="2251710"/>
                  </a:lnTo>
                  <a:lnTo>
                    <a:pt x="148920" y="2251710"/>
                  </a:lnTo>
                  <a:lnTo>
                    <a:pt x="148920" y="2487930"/>
                  </a:lnTo>
                  <a:lnTo>
                    <a:pt x="148920" y="2684780"/>
                  </a:lnTo>
                  <a:lnTo>
                    <a:pt x="651268" y="2684780"/>
                  </a:lnTo>
                  <a:lnTo>
                    <a:pt x="651268" y="2487930"/>
                  </a:lnTo>
                  <a:lnTo>
                    <a:pt x="336105" y="2487930"/>
                  </a:lnTo>
                  <a:lnTo>
                    <a:pt x="336105" y="2251710"/>
                  </a:lnTo>
                  <a:lnTo>
                    <a:pt x="595236" y="2251710"/>
                  </a:lnTo>
                  <a:lnTo>
                    <a:pt x="595236" y="2487574"/>
                  </a:lnTo>
                  <a:lnTo>
                    <a:pt x="651268" y="2487574"/>
                  </a:lnTo>
                  <a:lnTo>
                    <a:pt x="651268" y="923442"/>
                  </a:lnTo>
                  <a:lnTo>
                    <a:pt x="595236" y="923442"/>
                  </a:lnTo>
                  <a:lnTo>
                    <a:pt x="595236" y="2029460"/>
                  </a:lnTo>
                  <a:lnTo>
                    <a:pt x="59067" y="2029460"/>
                  </a:lnTo>
                  <a:lnTo>
                    <a:pt x="59067" y="1793240"/>
                  </a:lnTo>
                  <a:lnTo>
                    <a:pt x="595236" y="1793240"/>
                  </a:lnTo>
                  <a:lnTo>
                    <a:pt x="595236" y="1588770"/>
                  </a:lnTo>
                  <a:lnTo>
                    <a:pt x="59067" y="1588770"/>
                  </a:lnTo>
                  <a:lnTo>
                    <a:pt x="59067" y="1352550"/>
                  </a:lnTo>
                  <a:lnTo>
                    <a:pt x="595236" y="1352550"/>
                  </a:lnTo>
                  <a:lnTo>
                    <a:pt x="595236" y="1159510"/>
                  </a:lnTo>
                  <a:lnTo>
                    <a:pt x="59067" y="1159510"/>
                  </a:lnTo>
                  <a:lnTo>
                    <a:pt x="59067" y="923290"/>
                  </a:lnTo>
                  <a:lnTo>
                    <a:pt x="651268" y="923290"/>
                  </a:lnTo>
                  <a:lnTo>
                    <a:pt x="651268" y="759625"/>
                  </a:lnTo>
                  <a:lnTo>
                    <a:pt x="651268" y="759460"/>
                  </a:lnTo>
                  <a:lnTo>
                    <a:pt x="651268" y="523341"/>
                  </a:lnTo>
                  <a:lnTo>
                    <a:pt x="595236" y="523341"/>
                  </a:lnTo>
                  <a:lnTo>
                    <a:pt x="595236" y="759460"/>
                  </a:lnTo>
                  <a:lnTo>
                    <a:pt x="59067" y="759460"/>
                  </a:lnTo>
                  <a:lnTo>
                    <a:pt x="59067" y="523240"/>
                  </a:lnTo>
                  <a:lnTo>
                    <a:pt x="651268" y="523240"/>
                  </a:lnTo>
                  <a:lnTo>
                    <a:pt x="651268" y="359537"/>
                  </a:lnTo>
                  <a:lnTo>
                    <a:pt x="651268" y="359410"/>
                  </a:lnTo>
                  <a:lnTo>
                    <a:pt x="651268" y="123240"/>
                  </a:lnTo>
                  <a:lnTo>
                    <a:pt x="591705" y="123240"/>
                  </a:lnTo>
                  <a:lnTo>
                    <a:pt x="591705" y="359410"/>
                  </a:lnTo>
                  <a:lnTo>
                    <a:pt x="55537" y="359410"/>
                  </a:lnTo>
                  <a:lnTo>
                    <a:pt x="55537" y="123190"/>
                  </a:lnTo>
                  <a:lnTo>
                    <a:pt x="651268" y="123190"/>
                  </a:lnTo>
                  <a:lnTo>
                    <a:pt x="651268" y="0"/>
                  </a:lnTo>
                  <a:close/>
                </a:path>
              </a:pathLst>
            </a:custGeom>
            <a:solidFill>
              <a:srgbClr val="7DB3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091584" y="5482069"/>
              <a:ext cx="1666875" cy="121920"/>
            </a:xfrm>
            <a:custGeom>
              <a:avLst/>
              <a:gdLst/>
              <a:ahLst/>
              <a:cxnLst/>
              <a:rect l="l" t="t" r="r" b="b"/>
              <a:pathLst>
                <a:path w="1666875" h="121920">
                  <a:moveTo>
                    <a:pt x="1666595" y="0"/>
                  </a:moveTo>
                  <a:lnTo>
                    <a:pt x="1003566" y="0"/>
                  </a:lnTo>
                  <a:lnTo>
                    <a:pt x="1003566" y="1790"/>
                  </a:lnTo>
                  <a:lnTo>
                    <a:pt x="699935" y="1790"/>
                  </a:lnTo>
                  <a:lnTo>
                    <a:pt x="699935" y="0"/>
                  </a:lnTo>
                  <a:lnTo>
                    <a:pt x="0" y="0"/>
                  </a:lnTo>
                  <a:lnTo>
                    <a:pt x="0" y="1790"/>
                  </a:lnTo>
                  <a:lnTo>
                    <a:pt x="0" y="121615"/>
                  </a:lnTo>
                  <a:lnTo>
                    <a:pt x="1666595" y="121615"/>
                  </a:lnTo>
                  <a:lnTo>
                    <a:pt x="1666595" y="1790"/>
                  </a:lnTo>
                  <a:lnTo>
                    <a:pt x="1666595" y="0"/>
                  </a:lnTo>
                  <a:close/>
                </a:path>
              </a:pathLst>
            </a:custGeom>
            <a:solidFill>
              <a:srgbClr val="686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091584" y="5482056"/>
              <a:ext cx="1666875" cy="121920"/>
            </a:xfrm>
            <a:custGeom>
              <a:avLst/>
              <a:gdLst/>
              <a:ahLst/>
              <a:cxnLst/>
              <a:rect l="l" t="t" r="r" b="b"/>
              <a:pathLst>
                <a:path w="1666875" h="121920">
                  <a:moveTo>
                    <a:pt x="0" y="121627"/>
                  </a:moveTo>
                  <a:lnTo>
                    <a:pt x="1666595" y="121627"/>
                  </a:lnTo>
                  <a:lnTo>
                    <a:pt x="1666595" y="0"/>
                  </a:lnTo>
                  <a:lnTo>
                    <a:pt x="0" y="0"/>
                  </a:lnTo>
                  <a:lnTo>
                    <a:pt x="0" y="121627"/>
                  </a:lnTo>
                  <a:close/>
                </a:path>
              </a:pathLst>
            </a:custGeom>
            <a:ln w="4356">
              <a:solidFill>
                <a:srgbClr val="42424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296803" y="2799079"/>
              <a:ext cx="651510" cy="2684780"/>
            </a:xfrm>
            <a:custGeom>
              <a:avLst/>
              <a:gdLst/>
              <a:ahLst/>
              <a:cxnLst/>
              <a:rect l="l" t="t" r="r" b="b"/>
              <a:pathLst>
                <a:path w="651510" h="2684779">
                  <a:moveTo>
                    <a:pt x="651268" y="0"/>
                  </a:moveTo>
                  <a:lnTo>
                    <a:pt x="0" y="0"/>
                  </a:lnTo>
                  <a:lnTo>
                    <a:pt x="0" y="123190"/>
                  </a:lnTo>
                  <a:lnTo>
                    <a:pt x="0" y="359410"/>
                  </a:lnTo>
                  <a:lnTo>
                    <a:pt x="0" y="2684780"/>
                  </a:lnTo>
                  <a:lnTo>
                    <a:pt x="494715" y="2684780"/>
                  </a:lnTo>
                  <a:lnTo>
                    <a:pt x="494715" y="2487930"/>
                  </a:lnTo>
                  <a:lnTo>
                    <a:pt x="59067" y="2487930"/>
                  </a:lnTo>
                  <a:lnTo>
                    <a:pt x="59067" y="2251710"/>
                  </a:lnTo>
                  <a:lnTo>
                    <a:pt x="318198" y="2251710"/>
                  </a:lnTo>
                  <a:lnTo>
                    <a:pt x="318198" y="2487434"/>
                  </a:lnTo>
                  <a:lnTo>
                    <a:pt x="494715" y="2487434"/>
                  </a:lnTo>
                  <a:lnTo>
                    <a:pt x="494715" y="2251710"/>
                  </a:lnTo>
                  <a:lnTo>
                    <a:pt x="651268" y="2251710"/>
                  </a:lnTo>
                  <a:lnTo>
                    <a:pt x="651268" y="2176564"/>
                  </a:lnTo>
                  <a:lnTo>
                    <a:pt x="651268" y="2029460"/>
                  </a:lnTo>
                  <a:lnTo>
                    <a:pt x="59067" y="2029460"/>
                  </a:lnTo>
                  <a:lnTo>
                    <a:pt x="59067" y="1793240"/>
                  </a:lnTo>
                  <a:lnTo>
                    <a:pt x="595236" y="1793240"/>
                  </a:lnTo>
                  <a:lnTo>
                    <a:pt x="595236" y="2029358"/>
                  </a:lnTo>
                  <a:lnTo>
                    <a:pt x="651268" y="2029358"/>
                  </a:lnTo>
                  <a:lnTo>
                    <a:pt x="651268" y="1793240"/>
                  </a:lnTo>
                  <a:lnTo>
                    <a:pt x="651268" y="1793087"/>
                  </a:lnTo>
                  <a:lnTo>
                    <a:pt x="651268" y="1588770"/>
                  </a:lnTo>
                  <a:lnTo>
                    <a:pt x="59067" y="1588770"/>
                  </a:lnTo>
                  <a:lnTo>
                    <a:pt x="59067" y="1352550"/>
                  </a:lnTo>
                  <a:lnTo>
                    <a:pt x="595236" y="1352550"/>
                  </a:lnTo>
                  <a:lnTo>
                    <a:pt x="595236" y="1588668"/>
                  </a:lnTo>
                  <a:lnTo>
                    <a:pt x="651268" y="1588668"/>
                  </a:lnTo>
                  <a:lnTo>
                    <a:pt x="651268" y="923302"/>
                  </a:lnTo>
                  <a:lnTo>
                    <a:pt x="595236" y="923302"/>
                  </a:lnTo>
                  <a:lnTo>
                    <a:pt x="595236" y="1159510"/>
                  </a:lnTo>
                  <a:lnTo>
                    <a:pt x="59067" y="1159510"/>
                  </a:lnTo>
                  <a:lnTo>
                    <a:pt x="59067" y="923290"/>
                  </a:lnTo>
                  <a:lnTo>
                    <a:pt x="651268" y="923290"/>
                  </a:lnTo>
                  <a:lnTo>
                    <a:pt x="651268" y="759485"/>
                  </a:lnTo>
                  <a:lnTo>
                    <a:pt x="651268" y="523240"/>
                  </a:lnTo>
                  <a:lnTo>
                    <a:pt x="651268" y="359410"/>
                  </a:lnTo>
                  <a:lnTo>
                    <a:pt x="595236" y="359410"/>
                  </a:lnTo>
                  <a:lnTo>
                    <a:pt x="595236" y="523240"/>
                  </a:lnTo>
                  <a:lnTo>
                    <a:pt x="595236" y="759460"/>
                  </a:lnTo>
                  <a:lnTo>
                    <a:pt x="59067" y="759460"/>
                  </a:lnTo>
                  <a:lnTo>
                    <a:pt x="59067" y="523240"/>
                  </a:lnTo>
                  <a:lnTo>
                    <a:pt x="595236" y="523240"/>
                  </a:lnTo>
                  <a:lnTo>
                    <a:pt x="595236" y="359410"/>
                  </a:lnTo>
                  <a:lnTo>
                    <a:pt x="55537" y="359410"/>
                  </a:lnTo>
                  <a:lnTo>
                    <a:pt x="55537" y="123190"/>
                  </a:lnTo>
                  <a:lnTo>
                    <a:pt x="591705" y="123190"/>
                  </a:lnTo>
                  <a:lnTo>
                    <a:pt x="591705" y="359397"/>
                  </a:lnTo>
                  <a:lnTo>
                    <a:pt x="651268" y="359397"/>
                  </a:lnTo>
                  <a:lnTo>
                    <a:pt x="651268" y="123190"/>
                  </a:lnTo>
                  <a:lnTo>
                    <a:pt x="651268" y="0"/>
                  </a:lnTo>
                  <a:close/>
                </a:path>
              </a:pathLst>
            </a:custGeom>
            <a:solidFill>
              <a:srgbClr val="011E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791519" y="4975644"/>
              <a:ext cx="304165" cy="509270"/>
            </a:xfrm>
            <a:custGeom>
              <a:avLst/>
              <a:gdLst/>
              <a:ahLst/>
              <a:cxnLst/>
              <a:rect l="l" t="t" r="r" b="b"/>
              <a:pathLst>
                <a:path w="304164" h="509270">
                  <a:moveTo>
                    <a:pt x="303631" y="0"/>
                  </a:moveTo>
                  <a:lnTo>
                    <a:pt x="0" y="0"/>
                  </a:lnTo>
                  <a:lnTo>
                    <a:pt x="0" y="508965"/>
                  </a:lnTo>
                  <a:lnTo>
                    <a:pt x="303631" y="508965"/>
                  </a:lnTo>
                  <a:lnTo>
                    <a:pt x="3036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791519" y="4975644"/>
              <a:ext cx="304165" cy="509270"/>
            </a:xfrm>
            <a:custGeom>
              <a:avLst/>
              <a:gdLst/>
              <a:ahLst/>
              <a:cxnLst/>
              <a:rect l="l" t="t" r="r" b="b"/>
              <a:pathLst>
                <a:path w="304164" h="509270">
                  <a:moveTo>
                    <a:pt x="0" y="0"/>
                  </a:moveTo>
                  <a:lnTo>
                    <a:pt x="303631" y="0"/>
                  </a:lnTo>
                  <a:lnTo>
                    <a:pt x="303631" y="508965"/>
                  </a:lnTo>
                  <a:lnTo>
                    <a:pt x="0" y="508965"/>
                  </a:lnTo>
                  <a:lnTo>
                    <a:pt x="0" y="0"/>
                  </a:lnTo>
                  <a:close/>
                </a:path>
              </a:pathLst>
            </a:custGeom>
            <a:ln w="4356">
              <a:solidFill>
                <a:srgbClr val="43444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22" name="object 2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7" name="object 27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28" name="object 2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30" name="object 3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31" name="object 3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32" name="object 3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33" name="object 3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spc="90"/>
              <a:t>THE</a:t>
            </a:r>
            <a:r>
              <a:rPr dirty="0" spc="290"/>
              <a:t> </a:t>
            </a:r>
            <a:r>
              <a:rPr dirty="0" spc="100"/>
              <a:t>COMPANY</a:t>
            </a:r>
            <a:r>
              <a:rPr dirty="0" spc="290"/>
              <a:t> </a:t>
            </a:r>
            <a:r>
              <a:rPr dirty="0" spc="55"/>
              <a:t>WE</a:t>
            </a:r>
            <a:r>
              <a:rPr dirty="0" spc="290"/>
              <a:t> </a:t>
            </a:r>
            <a:r>
              <a:rPr dirty="0" spc="120"/>
              <a:t>KEEP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11328" y="1652397"/>
            <a:ext cx="1420021" cy="58252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8443" y="1533369"/>
            <a:ext cx="806838" cy="80683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66640" y="1564843"/>
            <a:ext cx="1189913" cy="757631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65570" y="1576476"/>
            <a:ext cx="972654" cy="73436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61767" y="2883636"/>
            <a:ext cx="1363941" cy="325488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20577" y="4023702"/>
            <a:ext cx="1082052" cy="513092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05512" y="2789758"/>
            <a:ext cx="1493558" cy="513257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79074" y="2831083"/>
            <a:ext cx="1363586" cy="430606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98704" y="4057586"/>
            <a:ext cx="1106398" cy="445312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528239" y="5303863"/>
            <a:ext cx="1229867" cy="365760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0250" y="4173004"/>
            <a:ext cx="1416977" cy="214477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31110" y="4102620"/>
            <a:ext cx="1416977" cy="338315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259064" y="2815871"/>
            <a:ext cx="1175384" cy="515056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212620" y="4158500"/>
            <a:ext cx="1217447" cy="243484"/>
          </a:xfrm>
          <a:prstGeom prst="rect">
            <a:avLst/>
          </a:prstGeom>
        </p:spPr>
      </p:pic>
      <p:grpSp>
        <p:nvGrpSpPr>
          <p:cNvPr id="17" name="object 17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18" name="object 1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1095876" y="6290883"/>
            <a:ext cx="7837805" cy="1346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All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product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and company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names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are </a:t>
            </a:r>
            <a:r>
              <a:rPr dirty="0" sz="700" spc="-10">
                <a:solidFill>
                  <a:srgbClr val="231F20"/>
                </a:solidFill>
                <a:latin typeface="Montserrat-Light"/>
                <a:cs typeface="Montserrat-Light"/>
              </a:rPr>
              <a:t>trademarks™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or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registered® trademarks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their respective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holders. Use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them does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not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imply any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affiliation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with or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endorsement by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Montserrat-Light"/>
                <a:cs typeface="Montserrat-Light"/>
              </a:rPr>
              <a:t>them.</a:t>
            </a:r>
            <a:endParaRPr sz="700">
              <a:latin typeface="Montserrat-Light"/>
              <a:cs typeface="Montserrat-Light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41019" y="2800946"/>
            <a:ext cx="1399400" cy="513753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08673" y="5271008"/>
            <a:ext cx="1499748" cy="469475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305118" y="5145328"/>
            <a:ext cx="1135049" cy="729538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393336" y="4996878"/>
            <a:ext cx="1376768" cy="997343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115579" y="5067453"/>
            <a:ext cx="1424178" cy="813816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682748" y="1511300"/>
            <a:ext cx="901534" cy="855891"/>
          </a:xfrm>
          <a:prstGeom prst="rect">
            <a:avLst/>
          </a:prstGeom>
        </p:spPr>
      </p:pic>
      <p:grpSp>
        <p:nvGrpSpPr>
          <p:cNvPr id="27" name="object 27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28" name="object 2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3" name="object 33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34" name="object 34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36" name="object 36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37" name="object 3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38" name="object 3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39" name="object 3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spc="90"/>
              <a:t>THE</a:t>
            </a:r>
            <a:r>
              <a:rPr dirty="0" spc="290"/>
              <a:t> </a:t>
            </a:r>
            <a:r>
              <a:rPr dirty="0" spc="100"/>
              <a:t>COMPANY</a:t>
            </a:r>
            <a:r>
              <a:rPr dirty="0" spc="290"/>
              <a:t> </a:t>
            </a:r>
            <a:r>
              <a:rPr dirty="0" spc="55"/>
              <a:t>WE</a:t>
            </a:r>
            <a:r>
              <a:rPr dirty="0" spc="290"/>
              <a:t> </a:t>
            </a:r>
            <a:r>
              <a:rPr dirty="0" spc="120"/>
              <a:t>KEEP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937" y="2665844"/>
            <a:ext cx="1432595" cy="45793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113" y="3875887"/>
            <a:ext cx="1249946" cy="39353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960" y="5176675"/>
            <a:ext cx="1395679" cy="55661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824" y="1399857"/>
            <a:ext cx="1835975" cy="68297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72223" y="4974335"/>
            <a:ext cx="879398" cy="879386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11191" y="1458171"/>
            <a:ext cx="1135049" cy="595901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17135" y="3881793"/>
            <a:ext cx="1481327" cy="389813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90274" y="5341767"/>
            <a:ext cx="1135049" cy="427524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16779" y="2745879"/>
            <a:ext cx="1117866" cy="340220"/>
          </a:xfrm>
          <a:prstGeom prst="rect">
            <a:avLst/>
          </a:prstGeom>
        </p:spPr>
      </p:pic>
      <p:grpSp>
        <p:nvGrpSpPr>
          <p:cNvPr id="12" name="object 12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pic>
        <p:nvPicPr>
          <p:cNvPr id="15" name="object 15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529529" y="3903483"/>
            <a:ext cx="1410553" cy="356575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496934" y="5298605"/>
            <a:ext cx="1486641" cy="458480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502204" y="2682068"/>
            <a:ext cx="1425714" cy="461448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708148" y="1474127"/>
            <a:ext cx="995514" cy="531545"/>
          </a:xfrm>
          <a:prstGeom prst="rect">
            <a:avLst/>
          </a:prstGeom>
        </p:spPr>
      </p:pic>
      <p:grpSp>
        <p:nvGrpSpPr>
          <p:cNvPr id="19" name="object 19" descr=""/>
          <p:cNvGrpSpPr/>
          <p:nvPr/>
        </p:nvGrpSpPr>
        <p:grpSpPr>
          <a:xfrm>
            <a:off x="8329421" y="1773983"/>
            <a:ext cx="1271905" cy="258445"/>
            <a:chOff x="8329421" y="1773983"/>
            <a:chExt cx="1271905" cy="258445"/>
          </a:xfrm>
        </p:grpSpPr>
        <p:pic>
          <p:nvPicPr>
            <p:cNvPr id="20" name="object 2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29421" y="1773983"/>
              <a:ext cx="780681" cy="240744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34512" y="1791065"/>
              <a:ext cx="466687" cy="240751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29421" y="1773983"/>
              <a:ext cx="780681" cy="240744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34512" y="1791065"/>
              <a:ext cx="466687" cy="240751"/>
            </a:xfrm>
            <a:prstGeom prst="rect">
              <a:avLst/>
            </a:prstGeom>
          </p:spPr>
        </p:pic>
      </p:grpSp>
      <p:sp>
        <p:nvSpPr>
          <p:cNvPr id="24" name="object 24" descr=""/>
          <p:cNvSpPr txBox="1"/>
          <p:nvPr/>
        </p:nvSpPr>
        <p:spPr>
          <a:xfrm>
            <a:off x="1197476" y="6290883"/>
            <a:ext cx="7837805" cy="1346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All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product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and company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names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are </a:t>
            </a:r>
            <a:r>
              <a:rPr dirty="0" sz="700" spc="-10">
                <a:solidFill>
                  <a:srgbClr val="231F20"/>
                </a:solidFill>
                <a:latin typeface="Montserrat-Light"/>
                <a:cs typeface="Montserrat-Light"/>
              </a:rPr>
              <a:t>trademarks™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or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registered® trademarks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their respective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holders. Use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them does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not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imply any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affiliation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with or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>
                <a:solidFill>
                  <a:srgbClr val="231F20"/>
                </a:solidFill>
                <a:latin typeface="Montserrat-Light"/>
                <a:cs typeface="Montserrat-Light"/>
              </a:rPr>
              <a:t>endorsement by</a:t>
            </a:r>
            <a:r>
              <a:rPr dirty="0" sz="7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Montserrat-Light"/>
                <a:cs typeface="Montserrat-Light"/>
              </a:rPr>
              <a:t>them.</a:t>
            </a:r>
            <a:endParaRPr sz="700">
              <a:latin typeface="Montserrat-Light"/>
              <a:cs typeface="Montserrat-Light"/>
            </a:endParaRPr>
          </a:p>
        </p:txBody>
      </p:sp>
      <p:pic>
        <p:nvPicPr>
          <p:cNvPr id="25" name="object 25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721414" y="1538083"/>
            <a:ext cx="1314302" cy="464452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14180" y="1543183"/>
            <a:ext cx="791043" cy="141534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00656" y="1567863"/>
            <a:ext cx="791043" cy="103320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714235" y="2657354"/>
            <a:ext cx="1179651" cy="441954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158327" y="2649220"/>
            <a:ext cx="712209" cy="233171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18092" y="2650197"/>
            <a:ext cx="687425" cy="264198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77153" y="2942459"/>
            <a:ext cx="728594" cy="172433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008364" y="2977794"/>
            <a:ext cx="566927" cy="110718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851904" y="3794645"/>
            <a:ext cx="932688" cy="538708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134566" y="3913619"/>
            <a:ext cx="339648" cy="339646"/>
          </a:xfrm>
          <a:prstGeom prst="rect">
            <a:avLst/>
          </a:prstGeom>
        </p:spPr>
      </p:pic>
      <p:pic>
        <p:nvPicPr>
          <p:cNvPr id="35" name="object 35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49260" y="3917182"/>
            <a:ext cx="504899" cy="315562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03448" y="3882161"/>
            <a:ext cx="430847" cy="363689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138668" y="5257800"/>
            <a:ext cx="1515884" cy="462280"/>
          </a:xfrm>
          <a:prstGeom prst="rect">
            <a:avLst/>
          </a:prstGeom>
        </p:spPr>
      </p:pic>
      <p:grpSp>
        <p:nvGrpSpPr>
          <p:cNvPr id="38" name="object 38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39" name="object 39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4" name="object 44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45" name="object 45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47" name="object 47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48" name="object 4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49" name="object 4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50" name="object 5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446275" y="3325960"/>
            <a:ext cx="3371215" cy="3032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Montserrat-Medium"/>
                <a:cs typeface="Montserrat-Medium"/>
              </a:rPr>
              <a:t>Up-to-Date</a:t>
            </a:r>
            <a:r>
              <a:rPr dirty="0" sz="1800" spc="265">
                <a:latin typeface="Montserrat-Medium"/>
                <a:cs typeface="Montserrat-Medium"/>
              </a:rPr>
              <a:t> </a:t>
            </a:r>
            <a:r>
              <a:rPr dirty="0" sz="1800">
                <a:latin typeface="Montserrat-Medium"/>
                <a:cs typeface="Montserrat-Medium"/>
              </a:rPr>
              <a:t>Project</a:t>
            </a:r>
            <a:r>
              <a:rPr dirty="0" sz="1800" spc="260">
                <a:latin typeface="Montserrat-Medium"/>
                <a:cs typeface="Montserrat-Medium"/>
              </a:rPr>
              <a:t> </a:t>
            </a:r>
            <a:r>
              <a:rPr dirty="0" sz="1800" spc="-10">
                <a:latin typeface="Montserrat-Medium"/>
                <a:cs typeface="Montserrat-Medium"/>
              </a:rPr>
              <a:t>Visibility</a:t>
            </a:r>
            <a:endParaRPr sz="1800">
              <a:latin typeface="Montserrat-Medium"/>
              <a:cs typeface="Montserrat-Medium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00">
              <a:latin typeface="Montserrat-Medium"/>
              <a:cs typeface="Montserrat-Medium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Montserrat-Medium"/>
                <a:cs typeface="Montserrat-Medium"/>
              </a:rPr>
              <a:t>Notifications</a:t>
            </a:r>
            <a:r>
              <a:rPr dirty="0" sz="1800" spc="215">
                <a:latin typeface="Montserrat-Medium"/>
                <a:cs typeface="Montserrat-Medium"/>
              </a:rPr>
              <a:t> </a:t>
            </a:r>
            <a:r>
              <a:rPr dirty="0" sz="1800">
                <a:latin typeface="Montserrat-Medium"/>
                <a:cs typeface="Montserrat-Medium"/>
              </a:rPr>
              <a:t>&amp;</a:t>
            </a:r>
            <a:r>
              <a:rPr dirty="0" sz="1800" spc="225">
                <a:latin typeface="Montserrat-Medium"/>
                <a:cs typeface="Montserrat-Medium"/>
              </a:rPr>
              <a:t> </a:t>
            </a:r>
            <a:r>
              <a:rPr dirty="0" sz="1800" spc="-10">
                <a:latin typeface="Montserrat-Medium"/>
                <a:cs typeface="Montserrat-Medium"/>
              </a:rPr>
              <a:t>Messaging</a:t>
            </a:r>
            <a:endParaRPr sz="1800">
              <a:latin typeface="Montserrat-Medium"/>
              <a:cs typeface="Montserrat-Medium"/>
            </a:endParaRPr>
          </a:p>
          <a:p>
            <a:pPr marL="12700" marR="47625">
              <a:lnSpc>
                <a:spcPct val="199300"/>
              </a:lnSpc>
            </a:pPr>
            <a:r>
              <a:rPr dirty="0" sz="1800">
                <a:latin typeface="Montserrat-Medium"/>
                <a:cs typeface="Montserrat-Medium"/>
              </a:rPr>
              <a:t>Client</a:t>
            </a:r>
            <a:r>
              <a:rPr dirty="0" sz="1800" spc="70">
                <a:latin typeface="Montserrat-Medium"/>
                <a:cs typeface="Montserrat-Medium"/>
              </a:rPr>
              <a:t> </a:t>
            </a:r>
            <a:r>
              <a:rPr dirty="0" sz="1800">
                <a:latin typeface="Montserrat-Medium"/>
                <a:cs typeface="Montserrat-Medium"/>
              </a:rPr>
              <a:t>&amp;</a:t>
            </a:r>
            <a:r>
              <a:rPr dirty="0" sz="1800" spc="75">
                <a:latin typeface="Montserrat-Medium"/>
                <a:cs typeface="Montserrat-Medium"/>
              </a:rPr>
              <a:t> </a:t>
            </a:r>
            <a:r>
              <a:rPr dirty="0" sz="1800">
                <a:latin typeface="Montserrat-Medium"/>
                <a:cs typeface="Montserrat-Medium"/>
              </a:rPr>
              <a:t>Team</a:t>
            </a:r>
            <a:r>
              <a:rPr dirty="0" sz="1800" spc="80">
                <a:latin typeface="Montserrat-Medium"/>
                <a:cs typeface="Montserrat-Medium"/>
              </a:rPr>
              <a:t> </a:t>
            </a:r>
            <a:r>
              <a:rPr dirty="0" sz="1800" spc="-10">
                <a:latin typeface="Montserrat-Medium"/>
                <a:cs typeface="Montserrat-Medium"/>
              </a:rPr>
              <a:t>Collaboration </a:t>
            </a:r>
            <a:r>
              <a:rPr dirty="0" sz="1800">
                <a:latin typeface="Montserrat-Medium"/>
                <a:cs typeface="Montserrat-Medium"/>
              </a:rPr>
              <a:t>Trackable</a:t>
            </a:r>
            <a:r>
              <a:rPr dirty="0" sz="1800" spc="150">
                <a:latin typeface="Montserrat-Medium"/>
                <a:cs typeface="Montserrat-Medium"/>
              </a:rPr>
              <a:t> </a:t>
            </a:r>
            <a:r>
              <a:rPr dirty="0" sz="1800">
                <a:latin typeface="Montserrat-Medium"/>
                <a:cs typeface="Montserrat-Medium"/>
              </a:rPr>
              <a:t>Project</a:t>
            </a:r>
            <a:r>
              <a:rPr dirty="0" sz="1800" spc="155">
                <a:latin typeface="Montserrat-Medium"/>
                <a:cs typeface="Montserrat-Medium"/>
              </a:rPr>
              <a:t> </a:t>
            </a:r>
            <a:r>
              <a:rPr dirty="0" sz="1800" spc="-10">
                <a:latin typeface="Montserrat-Medium"/>
                <a:cs typeface="Montserrat-Medium"/>
              </a:rPr>
              <a:t>Status </a:t>
            </a:r>
            <a:r>
              <a:rPr dirty="0" sz="1800">
                <a:latin typeface="Montserrat-Medium"/>
                <a:cs typeface="Montserrat-Medium"/>
              </a:rPr>
              <a:t>Constant</a:t>
            </a:r>
            <a:r>
              <a:rPr dirty="0" sz="1800" spc="245">
                <a:latin typeface="Montserrat-Medium"/>
                <a:cs typeface="Montserrat-Medium"/>
              </a:rPr>
              <a:t> </a:t>
            </a:r>
            <a:r>
              <a:rPr dirty="0" sz="1800" spc="-10">
                <a:latin typeface="Montserrat-Medium"/>
                <a:cs typeface="Montserrat-Medium"/>
              </a:rPr>
              <a:t>Communication </a:t>
            </a:r>
            <a:r>
              <a:rPr dirty="0" sz="1800">
                <a:latin typeface="Montserrat-Medium"/>
                <a:cs typeface="Montserrat-Medium"/>
              </a:rPr>
              <a:t>Detailed</a:t>
            </a:r>
            <a:r>
              <a:rPr dirty="0" sz="1800" spc="204">
                <a:latin typeface="Montserrat-Medium"/>
                <a:cs typeface="Montserrat-Medium"/>
              </a:rPr>
              <a:t> </a:t>
            </a:r>
            <a:r>
              <a:rPr dirty="0" sz="1800">
                <a:latin typeface="Montserrat-Medium"/>
                <a:cs typeface="Montserrat-Medium"/>
              </a:rPr>
              <a:t>Time</a:t>
            </a:r>
            <a:r>
              <a:rPr dirty="0" sz="1800" spc="204">
                <a:latin typeface="Montserrat-Medium"/>
                <a:cs typeface="Montserrat-Medium"/>
              </a:rPr>
              <a:t> </a:t>
            </a:r>
            <a:r>
              <a:rPr dirty="0" sz="1800" spc="-10">
                <a:latin typeface="Montserrat-Medium"/>
                <a:cs typeface="Montserrat-Medium"/>
              </a:rPr>
              <a:t>Tracking</a:t>
            </a:r>
            <a:endParaRPr sz="1800">
              <a:latin typeface="Montserrat-Medium"/>
              <a:cs typeface="Montserrat-Medium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BIZVUE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93567" y="3367075"/>
            <a:ext cx="4464833" cy="3050533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4473859" y="763103"/>
            <a:ext cx="1478915" cy="979169"/>
          </a:xfrm>
          <a:custGeom>
            <a:avLst/>
            <a:gdLst/>
            <a:ahLst/>
            <a:cxnLst/>
            <a:rect l="l" t="t" r="r" b="b"/>
            <a:pathLst>
              <a:path w="1478914" h="979169">
                <a:moveTo>
                  <a:pt x="521817" y="0"/>
                </a:moveTo>
                <a:lnTo>
                  <a:pt x="0" y="0"/>
                </a:lnTo>
                <a:lnTo>
                  <a:pt x="478341" y="828497"/>
                </a:lnTo>
                <a:lnTo>
                  <a:pt x="504402" y="867003"/>
                </a:lnTo>
                <a:lnTo>
                  <a:pt x="534898" y="900251"/>
                </a:lnTo>
                <a:lnTo>
                  <a:pt x="569412" y="927997"/>
                </a:lnTo>
                <a:lnTo>
                  <a:pt x="607521" y="949999"/>
                </a:lnTo>
                <a:lnTo>
                  <a:pt x="648807" y="966015"/>
                </a:lnTo>
                <a:lnTo>
                  <a:pt x="692850" y="975802"/>
                </a:lnTo>
                <a:lnTo>
                  <a:pt x="739228" y="979119"/>
                </a:lnTo>
                <a:lnTo>
                  <a:pt x="785609" y="975802"/>
                </a:lnTo>
                <a:lnTo>
                  <a:pt x="829654" y="966015"/>
                </a:lnTo>
                <a:lnTo>
                  <a:pt x="870945" y="949998"/>
                </a:lnTo>
                <a:lnTo>
                  <a:pt x="909060" y="927995"/>
                </a:lnTo>
                <a:lnTo>
                  <a:pt x="943579" y="900246"/>
                </a:lnTo>
                <a:lnTo>
                  <a:pt x="974080" y="866995"/>
                </a:lnTo>
                <a:lnTo>
                  <a:pt x="1000137" y="828497"/>
                </a:lnTo>
                <a:lnTo>
                  <a:pt x="739128" y="828484"/>
                </a:lnTo>
                <a:lnTo>
                  <a:pt x="699401" y="823464"/>
                </a:lnTo>
                <a:lnTo>
                  <a:pt x="663633" y="808799"/>
                </a:lnTo>
                <a:lnTo>
                  <a:pt x="633049" y="785152"/>
                </a:lnTo>
                <a:lnTo>
                  <a:pt x="608774" y="753173"/>
                </a:lnTo>
                <a:lnTo>
                  <a:pt x="260908" y="150634"/>
                </a:lnTo>
                <a:lnTo>
                  <a:pt x="608787" y="150634"/>
                </a:lnTo>
                <a:lnTo>
                  <a:pt x="521817" y="0"/>
                </a:lnTo>
                <a:close/>
              </a:path>
              <a:path w="1478914" h="979169">
                <a:moveTo>
                  <a:pt x="999326" y="527203"/>
                </a:moveTo>
                <a:lnTo>
                  <a:pt x="738505" y="527203"/>
                </a:lnTo>
                <a:lnTo>
                  <a:pt x="777221" y="532057"/>
                </a:lnTo>
                <a:lnTo>
                  <a:pt x="814552" y="547408"/>
                </a:lnTo>
                <a:lnTo>
                  <a:pt x="851945" y="577862"/>
                </a:lnTo>
                <a:lnTo>
                  <a:pt x="877061" y="617055"/>
                </a:lnTo>
                <a:lnTo>
                  <a:pt x="888994" y="661598"/>
                </a:lnTo>
                <a:lnTo>
                  <a:pt x="886837" y="708100"/>
                </a:lnTo>
                <a:lnTo>
                  <a:pt x="869683" y="753173"/>
                </a:lnTo>
                <a:lnTo>
                  <a:pt x="845413" y="785152"/>
                </a:lnTo>
                <a:lnTo>
                  <a:pt x="814828" y="808799"/>
                </a:lnTo>
                <a:lnTo>
                  <a:pt x="779057" y="823464"/>
                </a:lnTo>
                <a:lnTo>
                  <a:pt x="739228" y="828497"/>
                </a:lnTo>
                <a:lnTo>
                  <a:pt x="1000143" y="828484"/>
                </a:lnTo>
                <a:lnTo>
                  <a:pt x="1021157" y="784205"/>
                </a:lnTo>
                <a:lnTo>
                  <a:pt x="1034450" y="738351"/>
                </a:lnTo>
                <a:lnTo>
                  <a:pt x="1040242" y="691782"/>
                </a:lnTo>
                <a:lnTo>
                  <a:pt x="1038761" y="645346"/>
                </a:lnTo>
                <a:lnTo>
                  <a:pt x="1030235" y="599889"/>
                </a:lnTo>
                <a:lnTo>
                  <a:pt x="1014889" y="556259"/>
                </a:lnTo>
                <a:lnTo>
                  <a:pt x="999326" y="527203"/>
                </a:lnTo>
                <a:close/>
              </a:path>
              <a:path w="1478914" h="979169">
                <a:moveTo>
                  <a:pt x="737287" y="376548"/>
                </a:moveTo>
                <a:lnTo>
                  <a:pt x="685912" y="381337"/>
                </a:lnTo>
                <a:lnTo>
                  <a:pt x="636229" y="394732"/>
                </a:lnTo>
                <a:lnTo>
                  <a:pt x="589407" y="416420"/>
                </a:lnTo>
                <a:lnTo>
                  <a:pt x="664743" y="546900"/>
                </a:lnTo>
                <a:lnTo>
                  <a:pt x="700359" y="532325"/>
                </a:lnTo>
                <a:lnTo>
                  <a:pt x="738505" y="527203"/>
                </a:lnTo>
                <a:lnTo>
                  <a:pt x="999326" y="527203"/>
                </a:lnTo>
                <a:lnTo>
                  <a:pt x="992952" y="515303"/>
                </a:lnTo>
                <a:lnTo>
                  <a:pt x="964651" y="477869"/>
                </a:lnTo>
                <a:lnTo>
                  <a:pt x="930212" y="444803"/>
                </a:lnTo>
                <a:lnTo>
                  <a:pt x="889863" y="416953"/>
                </a:lnTo>
                <a:lnTo>
                  <a:pt x="840432" y="394043"/>
                </a:lnTo>
                <a:lnTo>
                  <a:pt x="789183" y="380679"/>
                </a:lnTo>
                <a:lnTo>
                  <a:pt x="737287" y="376548"/>
                </a:lnTo>
                <a:close/>
              </a:path>
              <a:path w="1478914" h="979169">
                <a:moveTo>
                  <a:pt x="1391502" y="150634"/>
                </a:moveTo>
                <a:lnTo>
                  <a:pt x="1217561" y="150634"/>
                </a:lnTo>
                <a:lnTo>
                  <a:pt x="1082725" y="384175"/>
                </a:lnTo>
                <a:lnTo>
                  <a:pt x="1109862" y="419364"/>
                </a:lnTo>
                <a:lnTo>
                  <a:pt x="1133246" y="456785"/>
                </a:lnTo>
                <a:lnTo>
                  <a:pt x="1152791" y="496119"/>
                </a:lnTo>
                <a:lnTo>
                  <a:pt x="1168412" y="537044"/>
                </a:lnTo>
                <a:lnTo>
                  <a:pt x="1391502" y="150634"/>
                </a:lnTo>
                <a:close/>
              </a:path>
              <a:path w="1478914" h="979169">
                <a:moveTo>
                  <a:pt x="1478470" y="0"/>
                </a:moveTo>
                <a:lnTo>
                  <a:pt x="956652" y="0"/>
                </a:lnTo>
                <a:lnTo>
                  <a:pt x="821817" y="233540"/>
                </a:lnTo>
                <a:lnTo>
                  <a:pt x="858818" y="242041"/>
                </a:lnTo>
                <a:lnTo>
                  <a:pt x="895183" y="253699"/>
                </a:lnTo>
                <a:lnTo>
                  <a:pt x="930707" y="268517"/>
                </a:lnTo>
                <a:lnTo>
                  <a:pt x="965187" y="286499"/>
                </a:lnTo>
                <a:lnTo>
                  <a:pt x="1043622" y="150634"/>
                </a:lnTo>
                <a:lnTo>
                  <a:pt x="1391502" y="150634"/>
                </a:lnTo>
                <a:lnTo>
                  <a:pt x="1478470" y="0"/>
                </a:lnTo>
                <a:close/>
              </a:path>
              <a:path w="1478914" h="979169">
                <a:moveTo>
                  <a:pt x="608787" y="150634"/>
                </a:moveTo>
                <a:lnTo>
                  <a:pt x="434848" y="150634"/>
                </a:lnTo>
                <a:lnTo>
                  <a:pt x="513257" y="286448"/>
                </a:lnTo>
                <a:lnTo>
                  <a:pt x="514642" y="285661"/>
                </a:lnTo>
                <a:lnTo>
                  <a:pt x="548797" y="268001"/>
                </a:lnTo>
                <a:lnTo>
                  <a:pt x="583980" y="253428"/>
                </a:lnTo>
                <a:lnTo>
                  <a:pt x="619998" y="241941"/>
                </a:lnTo>
                <a:lnTo>
                  <a:pt x="656653" y="233540"/>
                </a:lnTo>
                <a:lnTo>
                  <a:pt x="608787" y="15063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1478243" y="2322993"/>
            <a:ext cx="7102475" cy="4622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2850" spc="-30" b="1">
                <a:solidFill>
                  <a:srgbClr val="2C4D7C"/>
                </a:solidFill>
                <a:latin typeface="Montserrat"/>
                <a:cs typeface="Montserrat"/>
              </a:rPr>
              <a:t>Transparency</a:t>
            </a:r>
            <a:r>
              <a:rPr dirty="0" sz="2850" spc="-140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b="1">
                <a:solidFill>
                  <a:srgbClr val="2C4D7C"/>
                </a:solidFill>
                <a:latin typeface="Montserrat"/>
                <a:cs typeface="Montserrat"/>
              </a:rPr>
              <a:t>is</a:t>
            </a:r>
            <a:r>
              <a:rPr dirty="0" sz="2850" spc="-12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b="1">
                <a:solidFill>
                  <a:srgbClr val="2C4D7C"/>
                </a:solidFill>
                <a:latin typeface="Montserrat"/>
                <a:cs typeface="Montserrat"/>
              </a:rPr>
              <a:t>just</a:t>
            </a:r>
            <a:r>
              <a:rPr dirty="0" sz="2850" spc="-12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b="1">
                <a:solidFill>
                  <a:srgbClr val="2C4D7C"/>
                </a:solidFill>
                <a:latin typeface="Montserrat"/>
                <a:cs typeface="Montserrat"/>
              </a:rPr>
              <a:t>a</a:t>
            </a:r>
            <a:r>
              <a:rPr dirty="0" sz="2850" spc="-130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b="1">
                <a:solidFill>
                  <a:srgbClr val="2C4D7C"/>
                </a:solidFill>
                <a:latin typeface="Montserrat"/>
                <a:cs typeface="Montserrat"/>
              </a:rPr>
              <a:t>few</a:t>
            </a:r>
            <a:r>
              <a:rPr dirty="0" sz="2850" spc="-12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spc="-20" b="1">
                <a:solidFill>
                  <a:srgbClr val="2C4D7C"/>
                </a:solidFill>
                <a:latin typeface="Montserrat"/>
                <a:cs typeface="Montserrat"/>
              </a:rPr>
              <a:t>clicks</a:t>
            </a:r>
            <a:r>
              <a:rPr dirty="0" sz="2850" spc="-12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spc="-20" b="1">
                <a:solidFill>
                  <a:srgbClr val="2C4D7C"/>
                </a:solidFill>
                <a:latin typeface="Montserrat"/>
                <a:cs typeface="Montserrat"/>
              </a:rPr>
              <a:t>away</a:t>
            </a:r>
            <a:endParaRPr sz="2850">
              <a:latin typeface="Montserrat"/>
              <a:cs typeface="Montserrat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967433" y="3401330"/>
            <a:ext cx="264795" cy="175260"/>
          </a:xfrm>
          <a:custGeom>
            <a:avLst/>
            <a:gdLst/>
            <a:ahLst/>
            <a:cxnLst/>
            <a:rect l="l" t="t" r="r" b="b"/>
            <a:pathLst>
              <a:path w="264794" h="175260">
                <a:moveTo>
                  <a:pt x="93268" y="0"/>
                </a:moveTo>
                <a:lnTo>
                  <a:pt x="0" y="0"/>
                </a:lnTo>
                <a:lnTo>
                  <a:pt x="85496" y="148082"/>
                </a:lnTo>
                <a:lnTo>
                  <a:pt x="94176" y="159511"/>
                </a:lnTo>
                <a:lnTo>
                  <a:pt x="105108" y="167963"/>
                </a:lnTo>
                <a:lnTo>
                  <a:pt x="117893" y="173206"/>
                </a:lnTo>
                <a:lnTo>
                  <a:pt x="132130" y="175006"/>
                </a:lnTo>
                <a:lnTo>
                  <a:pt x="146370" y="173206"/>
                </a:lnTo>
                <a:lnTo>
                  <a:pt x="159157" y="167963"/>
                </a:lnTo>
                <a:lnTo>
                  <a:pt x="170090" y="159511"/>
                </a:lnTo>
                <a:lnTo>
                  <a:pt x="178765" y="148082"/>
                </a:lnTo>
                <a:lnTo>
                  <a:pt x="132130" y="148082"/>
                </a:lnTo>
                <a:lnTo>
                  <a:pt x="125013" y="147182"/>
                </a:lnTo>
                <a:lnTo>
                  <a:pt x="118619" y="144560"/>
                </a:lnTo>
                <a:lnTo>
                  <a:pt x="113151" y="140334"/>
                </a:lnTo>
                <a:lnTo>
                  <a:pt x="108813" y="134620"/>
                </a:lnTo>
                <a:lnTo>
                  <a:pt x="46634" y="26923"/>
                </a:lnTo>
                <a:lnTo>
                  <a:pt x="108815" y="26924"/>
                </a:lnTo>
                <a:lnTo>
                  <a:pt x="93268" y="0"/>
                </a:lnTo>
                <a:close/>
              </a:path>
              <a:path w="264794" h="175260">
                <a:moveTo>
                  <a:pt x="177804" y="94229"/>
                </a:moveTo>
                <a:lnTo>
                  <a:pt x="132002" y="94229"/>
                </a:lnTo>
                <a:lnTo>
                  <a:pt x="138921" y="95096"/>
                </a:lnTo>
                <a:lnTo>
                  <a:pt x="145592" y="97840"/>
                </a:lnTo>
                <a:lnTo>
                  <a:pt x="153610" y="104916"/>
                </a:lnTo>
                <a:lnTo>
                  <a:pt x="158135" y="114192"/>
                </a:lnTo>
                <a:lnTo>
                  <a:pt x="158853" y="124486"/>
                </a:lnTo>
                <a:lnTo>
                  <a:pt x="155448" y="134620"/>
                </a:lnTo>
                <a:lnTo>
                  <a:pt x="151109" y="140334"/>
                </a:lnTo>
                <a:lnTo>
                  <a:pt x="145642" y="144560"/>
                </a:lnTo>
                <a:lnTo>
                  <a:pt x="139247" y="147182"/>
                </a:lnTo>
                <a:lnTo>
                  <a:pt x="132130" y="148082"/>
                </a:lnTo>
                <a:lnTo>
                  <a:pt x="178765" y="148082"/>
                </a:lnTo>
                <a:lnTo>
                  <a:pt x="185581" y="127814"/>
                </a:lnTo>
                <a:lnTo>
                  <a:pt x="184145" y="107221"/>
                </a:lnTo>
                <a:lnTo>
                  <a:pt x="177804" y="94229"/>
                </a:lnTo>
                <a:close/>
              </a:path>
              <a:path w="264794" h="175260">
                <a:moveTo>
                  <a:pt x="131781" y="67302"/>
                </a:moveTo>
                <a:lnTo>
                  <a:pt x="118106" y="69167"/>
                </a:lnTo>
                <a:lnTo>
                  <a:pt x="105346" y="74434"/>
                </a:lnTo>
                <a:lnTo>
                  <a:pt x="118821" y="97751"/>
                </a:lnTo>
                <a:lnTo>
                  <a:pt x="125184" y="95145"/>
                </a:lnTo>
                <a:lnTo>
                  <a:pt x="132002" y="94229"/>
                </a:lnTo>
                <a:lnTo>
                  <a:pt x="177804" y="94229"/>
                </a:lnTo>
                <a:lnTo>
                  <a:pt x="175091" y="88669"/>
                </a:lnTo>
                <a:lnTo>
                  <a:pt x="159054" y="74523"/>
                </a:lnTo>
                <a:lnTo>
                  <a:pt x="145665" y="69025"/>
                </a:lnTo>
                <a:lnTo>
                  <a:pt x="131781" y="67302"/>
                </a:lnTo>
                <a:close/>
              </a:path>
              <a:path w="264794" h="175260">
                <a:moveTo>
                  <a:pt x="248715" y="26924"/>
                </a:moveTo>
                <a:lnTo>
                  <a:pt x="217627" y="26924"/>
                </a:lnTo>
                <a:lnTo>
                  <a:pt x="193522" y="68668"/>
                </a:lnTo>
                <a:lnTo>
                  <a:pt x="198373" y="74955"/>
                </a:lnTo>
                <a:lnTo>
                  <a:pt x="202552" y="81641"/>
                </a:lnTo>
                <a:lnTo>
                  <a:pt x="206045" y="88671"/>
                </a:lnTo>
                <a:lnTo>
                  <a:pt x="208838" y="95986"/>
                </a:lnTo>
                <a:lnTo>
                  <a:pt x="248715" y="26924"/>
                </a:lnTo>
                <a:close/>
              </a:path>
              <a:path w="264794" h="175260">
                <a:moveTo>
                  <a:pt x="108815" y="26924"/>
                </a:moveTo>
                <a:lnTo>
                  <a:pt x="77724" y="26924"/>
                </a:lnTo>
                <a:lnTo>
                  <a:pt x="91744" y="51206"/>
                </a:lnTo>
                <a:lnTo>
                  <a:pt x="91986" y="51053"/>
                </a:lnTo>
                <a:lnTo>
                  <a:pt x="98090" y="47901"/>
                </a:lnTo>
                <a:lnTo>
                  <a:pt x="104379" y="45299"/>
                </a:lnTo>
                <a:lnTo>
                  <a:pt x="110818" y="43247"/>
                </a:lnTo>
                <a:lnTo>
                  <a:pt x="117373" y="41744"/>
                </a:lnTo>
                <a:lnTo>
                  <a:pt x="108815" y="26924"/>
                </a:lnTo>
                <a:close/>
              </a:path>
              <a:path w="264794" h="175260">
                <a:moveTo>
                  <a:pt x="264261" y="0"/>
                </a:moveTo>
                <a:lnTo>
                  <a:pt x="170992" y="0"/>
                </a:lnTo>
                <a:lnTo>
                  <a:pt x="146888" y="41744"/>
                </a:lnTo>
                <a:lnTo>
                  <a:pt x="153501" y="43264"/>
                </a:lnTo>
                <a:lnTo>
                  <a:pt x="160002" y="45346"/>
                </a:lnTo>
                <a:lnTo>
                  <a:pt x="166353" y="47993"/>
                </a:lnTo>
                <a:lnTo>
                  <a:pt x="172516" y="51206"/>
                </a:lnTo>
                <a:lnTo>
                  <a:pt x="186537" y="26924"/>
                </a:lnTo>
                <a:lnTo>
                  <a:pt x="248715" y="26924"/>
                </a:lnTo>
                <a:lnTo>
                  <a:pt x="26426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67433" y="3948260"/>
            <a:ext cx="264795" cy="175260"/>
          </a:xfrm>
          <a:custGeom>
            <a:avLst/>
            <a:gdLst/>
            <a:ahLst/>
            <a:cxnLst/>
            <a:rect l="l" t="t" r="r" b="b"/>
            <a:pathLst>
              <a:path w="264794" h="175260">
                <a:moveTo>
                  <a:pt x="93268" y="0"/>
                </a:moveTo>
                <a:lnTo>
                  <a:pt x="0" y="0"/>
                </a:lnTo>
                <a:lnTo>
                  <a:pt x="85496" y="148082"/>
                </a:lnTo>
                <a:lnTo>
                  <a:pt x="94176" y="159511"/>
                </a:lnTo>
                <a:lnTo>
                  <a:pt x="105108" y="167963"/>
                </a:lnTo>
                <a:lnTo>
                  <a:pt x="117893" y="173206"/>
                </a:lnTo>
                <a:lnTo>
                  <a:pt x="132130" y="175006"/>
                </a:lnTo>
                <a:lnTo>
                  <a:pt x="146370" y="173206"/>
                </a:lnTo>
                <a:lnTo>
                  <a:pt x="159157" y="167963"/>
                </a:lnTo>
                <a:lnTo>
                  <a:pt x="170090" y="159511"/>
                </a:lnTo>
                <a:lnTo>
                  <a:pt x="178765" y="148082"/>
                </a:lnTo>
                <a:lnTo>
                  <a:pt x="132130" y="148082"/>
                </a:lnTo>
                <a:lnTo>
                  <a:pt x="125013" y="147182"/>
                </a:lnTo>
                <a:lnTo>
                  <a:pt x="118619" y="144560"/>
                </a:lnTo>
                <a:lnTo>
                  <a:pt x="113151" y="140334"/>
                </a:lnTo>
                <a:lnTo>
                  <a:pt x="108813" y="134620"/>
                </a:lnTo>
                <a:lnTo>
                  <a:pt x="46634" y="26923"/>
                </a:lnTo>
                <a:lnTo>
                  <a:pt x="108815" y="26924"/>
                </a:lnTo>
                <a:lnTo>
                  <a:pt x="93268" y="0"/>
                </a:lnTo>
                <a:close/>
              </a:path>
              <a:path w="264794" h="175260">
                <a:moveTo>
                  <a:pt x="177804" y="94229"/>
                </a:moveTo>
                <a:lnTo>
                  <a:pt x="132002" y="94229"/>
                </a:lnTo>
                <a:lnTo>
                  <a:pt x="138921" y="95096"/>
                </a:lnTo>
                <a:lnTo>
                  <a:pt x="145592" y="97840"/>
                </a:lnTo>
                <a:lnTo>
                  <a:pt x="153610" y="104916"/>
                </a:lnTo>
                <a:lnTo>
                  <a:pt x="158135" y="114192"/>
                </a:lnTo>
                <a:lnTo>
                  <a:pt x="158853" y="124486"/>
                </a:lnTo>
                <a:lnTo>
                  <a:pt x="155448" y="134620"/>
                </a:lnTo>
                <a:lnTo>
                  <a:pt x="151109" y="140334"/>
                </a:lnTo>
                <a:lnTo>
                  <a:pt x="145642" y="144560"/>
                </a:lnTo>
                <a:lnTo>
                  <a:pt x="139247" y="147182"/>
                </a:lnTo>
                <a:lnTo>
                  <a:pt x="132130" y="148082"/>
                </a:lnTo>
                <a:lnTo>
                  <a:pt x="178765" y="148082"/>
                </a:lnTo>
                <a:lnTo>
                  <a:pt x="185581" y="127814"/>
                </a:lnTo>
                <a:lnTo>
                  <a:pt x="184145" y="107221"/>
                </a:lnTo>
                <a:lnTo>
                  <a:pt x="177804" y="94229"/>
                </a:lnTo>
                <a:close/>
              </a:path>
              <a:path w="264794" h="175260">
                <a:moveTo>
                  <a:pt x="131781" y="67302"/>
                </a:moveTo>
                <a:lnTo>
                  <a:pt x="118106" y="69167"/>
                </a:lnTo>
                <a:lnTo>
                  <a:pt x="105346" y="74434"/>
                </a:lnTo>
                <a:lnTo>
                  <a:pt x="118821" y="97751"/>
                </a:lnTo>
                <a:lnTo>
                  <a:pt x="125184" y="95145"/>
                </a:lnTo>
                <a:lnTo>
                  <a:pt x="132002" y="94229"/>
                </a:lnTo>
                <a:lnTo>
                  <a:pt x="177804" y="94229"/>
                </a:lnTo>
                <a:lnTo>
                  <a:pt x="175091" y="88669"/>
                </a:lnTo>
                <a:lnTo>
                  <a:pt x="159054" y="74523"/>
                </a:lnTo>
                <a:lnTo>
                  <a:pt x="145665" y="69025"/>
                </a:lnTo>
                <a:lnTo>
                  <a:pt x="131781" y="67302"/>
                </a:lnTo>
                <a:close/>
              </a:path>
              <a:path w="264794" h="175260">
                <a:moveTo>
                  <a:pt x="248715" y="26924"/>
                </a:moveTo>
                <a:lnTo>
                  <a:pt x="217627" y="26924"/>
                </a:lnTo>
                <a:lnTo>
                  <a:pt x="193522" y="68668"/>
                </a:lnTo>
                <a:lnTo>
                  <a:pt x="198373" y="74955"/>
                </a:lnTo>
                <a:lnTo>
                  <a:pt x="202552" y="81641"/>
                </a:lnTo>
                <a:lnTo>
                  <a:pt x="206045" y="88671"/>
                </a:lnTo>
                <a:lnTo>
                  <a:pt x="208838" y="95986"/>
                </a:lnTo>
                <a:lnTo>
                  <a:pt x="248715" y="26924"/>
                </a:lnTo>
                <a:close/>
              </a:path>
              <a:path w="264794" h="175260">
                <a:moveTo>
                  <a:pt x="108815" y="26924"/>
                </a:moveTo>
                <a:lnTo>
                  <a:pt x="77724" y="26924"/>
                </a:lnTo>
                <a:lnTo>
                  <a:pt x="91744" y="51206"/>
                </a:lnTo>
                <a:lnTo>
                  <a:pt x="91986" y="51053"/>
                </a:lnTo>
                <a:lnTo>
                  <a:pt x="98090" y="47901"/>
                </a:lnTo>
                <a:lnTo>
                  <a:pt x="104379" y="45299"/>
                </a:lnTo>
                <a:lnTo>
                  <a:pt x="110818" y="43247"/>
                </a:lnTo>
                <a:lnTo>
                  <a:pt x="117373" y="41744"/>
                </a:lnTo>
                <a:lnTo>
                  <a:pt x="108815" y="26924"/>
                </a:lnTo>
                <a:close/>
              </a:path>
              <a:path w="264794" h="175260">
                <a:moveTo>
                  <a:pt x="264261" y="0"/>
                </a:moveTo>
                <a:lnTo>
                  <a:pt x="170992" y="0"/>
                </a:lnTo>
                <a:lnTo>
                  <a:pt x="146888" y="41744"/>
                </a:lnTo>
                <a:lnTo>
                  <a:pt x="153501" y="43264"/>
                </a:lnTo>
                <a:lnTo>
                  <a:pt x="160002" y="45346"/>
                </a:lnTo>
                <a:lnTo>
                  <a:pt x="166353" y="47993"/>
                </a:lnTo>
                <a:lnTo>
                  <a:pt x="172516" y="51206"/>
                </a:lnTo>
                <a:lnTo>
                  <a:pt x="186537" y="26924"/>
                </a:lnTo>
                <a:lnTo>
                  <a:pt x="248715" y="26924"/>
                </a:lnTo>
                <a:lnTo>
                  <a:pt x="26426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67433" y="4492327"/>
            <a:ext cx="264795" cy="175260"/>
          </a:xfrm>
          <a:custGeom>
            <a:avLst/>
            <a:gdLst/>
            <a:ahLst/>
            <a:cxnLst/>
            <a:rect l="l" t="t" r="r" b="b"/>
            <a:pathLst>
              <a:path w="264794" h="175260">
                <a:moveTo>
                  <a:pt x="93268" y="0"/>
                </a:moveTo>
                <a:lnTo>
                  <a:pt x="0" y="0"/>
                </a:lnTo>
                <a:lnTo>
                  <a:pt x="85496" y="148082"/>
                </a:lnTo>
                <a:lnTo>
                  <a:pt x="94176" y="159511"/>
                </a:lnTo>
                <a:lnTo>
                  <a:pt x="105108" y="167963"/>
                </a:lnTo>
                <a:lnTo>
                  <a:pt x="117893" y="173206"/>
                </a:lnTo>
                <a:lnTo>
                  <a:pt x="132130" y="175006"/>
                </a:lnTo>
                <a:lnTo>
                  <a:pt x="146370" y="173206"/>
                </a:lnTo>
                <a:lnTo>
                  <a:pt x="159157" y="167963"/>
                </a:lnTo>
                <a:lnTo>
                  <a:pt x="170090" y="159511"/>
                </a:lnTo>
                <a:lnTo>
                  <a:pt x="178765" y="148082"/>
                </a:lnTo>
                <a:lnTo>
                  <a:pt x="132130" y="148082"/>
                </a:lnTo>
                <a:lnTo>
                  <a:pt x="125013" y="147182"/>
                </a:lnTo>
                <a:lnTo>
                  <a:pt x="118619" y="144560"/>
                </a:lnTo>
                <a:lnTo>
                  <a:pt x="113151" y="140334"/>
                </a:lnTo>
                <a:lnTo>
                  <a:pt x="108813" y="134620"/>
                </a:lnTo>
                <a:lnTo>
                  <a:pt x="46634" y="26923"/>
                </a:lnTo>
                <a:lnTo>
                  <a:pt x="108815" y="26924"/>
                </a:lnTo>
                <a:lnTo>
                  <a:pt x="93268" y="0"/>
                </a:lnTo>
                <a:close/>
              </a:path>
              <a:path w="264794" h="175260">
                <a:moveTo>
                  <a:pt x="177804" y="94229"/>
                </a:moveTo>
                <a:lnTo>
                  <a:pt x="132002" y="94229"/>
                </a:lnTo>
                <a:lnTo>
                  <a:pt x="138921" y="95096"/>
                </a:lnTo>
                <a:lnTo>
                  <a:pt x="145592" y="97840"/>
                </a:lnTo>
                <a:lnTo>
                  <a:pt x="153610" y="104916"/>
                </a:lnTo>
                <a:lnTo>
                  <a:pt x="158135" y="114192"/>
                </a:lnTo>
                <a:lnTo>
                  <a:pt x="158853" y="124486"/>
                </a:lnTo>
                <a:lnTo>
                  <a:pt x="155448" y="134620"/>
                </a:lnTo>
                <a:lnTo>
                  <a:pt x="151109" y="140334"/>
                </a:lnTo>
                <a:lnTo>
                  <a:pt x="145642" y="144560"/>
                </a:lnTo>
                <a:lnTo>
                  <a:pt x="139247" y="147182"/>
                </a:lnTo>
                <a:lnTo>
                  <a:pt x="132130" y="148082"/>
                </a:lnTo>
                <a:lnTo>
                  <a:pt x="178765" y="148082"/>
                </a:lnTo>
                <a:lnTo>
                  <a:pt x="185581" y="127814"/>
                </a:lnTo>
                <a:lnTo>
                  <a:pt x="184145" y="107221"/>
                </a:lnTo>
                <a:lnTo>
                  <a:pt x="177804" y="94229"/>
                </a:lnTo>
                <a:close/>
              </a:path>
              <a:path w="264794" h="175260">
                <a:moveTo>
                  <a:pt x="131781" y="67306"/>
                </a:moveTo>
                <a:lnTo>
                  <a:pt x="118106" y="69172"/>
                </a:lnTo>
                <a:lnTo>
                  <a:pt x="105346" y="74434"/>
                </a:lnTo>
                <a:lnTo>
                  <a:pt x="118821" y="97751"/>
                </a:lnTo>
                <a:lnTo>
                  <a:pt x="125184" y="95145"/>
                </a:lnTo>
                <a:lnTo>
                  <a:pt x="132002" y="94229"/>
                </a:lnTo>
                <a:lnTo>
                  <a:pt x="177804" y="94229"/>
                </a:lnTo>
                <a:lnTo>
                  <a:pt x="175091" y="88669"/>
                </a:lnTo>
                <a:lnTo>
                  <a:pt x="159054" y="74523"/>
                </a:lnTo>
                <a:lnTo>
                  <a:pt x="145665" y="69026"/>
                </a:lnTo>
                <a:lnTo>
                  <a:pt x="131781" y="67306"/>
                </a:lnTo>
                <a:close/>
              </a:path>
              <a:path w="264794" h="175260">
                <a:moveTo>
                  <a:pt x="248715" y="26924"/>
                </a:moveTo>
                <a:lnTo>
                  <a:pt x="217627" y="26924"/>
                </a:lnTo>
                <a:lnTo>
                  <a:pt x="193522" y="68668"/>
                </a:lnTo>
                <a:lnTo>
                  <a:pt x="198373" y="74957"/>
                </a:lnTo>
                <a:lnTo>
                  <a:pt x="202552" y="81646"/>
                </a:lnTo>
                <a:lnTo>
                  <a:pt x="206045" y="88676"/>
                </a:lnTo>
                <a:lnTo>
                  <a:pt x="208838" y="95986"/>
                </a:lnTo>
                <a:lnTo>
                  <a:pt x="248715" y="26924"/>
                </a:lnTo>
                <a:close/>
              </a:path>
              <a:path w="264794" h="175260">
                <a:moveTo>
                  <a:pt x="108815" y="26924"/>
                </a:moveTo>
                <a:lnTo>
                  <a:pt x="77724" y="26924"/>
                </a:lnTo>
                <a:lnTo>
                  <a:pt x="91744" y="51206"/>
                </a:lnTo>
                <a:lnTo>
                  <a:pt x="91986" y="51053"/>
                </a:lnTo>
                <a:lnTo>
                  <a:pt x="98090" y="47901"/>
                </a:lnTo>
                <a:lnTo>
                  <a:pt x="104379" y="45299"/>
                </a:lnTo>
                <a:lnTo>
                  <a:pt x="110818" y="43247"/>
                </a:lnTo>
                <a:lnTo>
                  <a:pt x="117373" y="41744"/>
                </a:lnTo>
                <a:lnTo>
                  <a:pt x="108815" y="26924"/>
                </a:lnTo>
                <a:close/>
              </a:path>
              <a:path w="264794" h="175260">
                <a:moveTo>
                  <a:pt x="264261" y="0"/>
                </a:moveTo>
                <a:lnTo>
                  <a:pt x="170992" y="0"/>
                </a:lnTo>
                <a:lnTo>
                  <a:pt x="146888" y="41744"/>
                </a:lnTo>
                <a:lnTo>
                  <a:pt x="153501" y="43264"/>
                </a:lnTo>
                <a:lnTo>
                  <a:pt x="160002" y="45346"/>
                </a:lnTo>
                <a:lnTo>
                  <a:pt x="166353" y="47993"/>
                </a:lnTo>
                <a:lnTo>
                  <a:pt x="172516" y="51206"/>
                </a:lnTo>
                <a:lnTo>
                  <a:pt x="186537" y="26924"/>
                </a:lnTo>
                <a:lnTo>
                  <a:pt x="248715" y="26924"/>
                </a:lnTo>
                <a:lnTo>
                  <a:pt x="26426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967433" y="5039022"/>
            <a:ext cx="264795" cy="175260"/>
          </a:xfrm>
          <a:custGeom>
            <a:avLst/>
            <a:gdLst/>
            <a:ahLst/>
            <a:cxnLst/>
            <a:rect l="l" t="t" r="r" b="b"/>
            <a:pathLst>
              <a:path w="264794" h="175260">
                <a:moveTo>
                  <a:pt x="93268" y="0"/>
                </a:moveTo>
                <a:lnTo>
                  <a:pt x="0" y="0"/>
                </a:lnTo>
                <a:lnTo>
                  <a:pt x="85496" y="148081"/>
                </a:lnTo>
                <a:lnTo>
                  <a:pt x="94176" y="159511"/>
                </a:lnTo>
                <a:lnTo>
                  <a:pt x="105108" y="167963"/>
                </a:lnTo>
                <a:lnTo>
                  <a:pt x="117893" y="173206"/>
                </a:lnTo>
                <a:lnTo>
                  <a:pt x="132130" y="175005"/>
                </a:lnTo>
                <a:lnTo>
                  <a:pt x="146370" y="173206"/>
                </a:lnTo>
                <a:lnTo>
                  <a:pt x="159157" y="167963"/>
                </a:lnTo>
                <a:lnTo>
                  <a:pt x="170090" y="159511"/>
                </a:lnTo>
                <a:lnTo>
                  <a:pt x="178765" y="148081"/>
                </a:lnTo>
                <a:lnTo>
                  <a:pt x="132130" y="148081"/>
                </a:lnTo>
                <a:lnTo>
                  <a:pt x="125013" y="147182"/>
                </a:lnTo>
                <a:lnTo>
                  <a:pt x="118619" y="144560"/>
                </a:lnTo>
                <a:lnTo>
                  <a:pt x="113151" y="140334"/>
                </a:lnTo>
                <a:lnTo>
                  <a:pt x="108813" y="134619"/>
                </a:lnTo>
                <a:lnTo>
                  <a:pt x="46634" y="26923"/>
                </a:lnTo>
                <a:lnTo>
                  <a:pt x="108815" y="26923"/>
                </a:lnTo>
                <a:lnTo>
                  <a:pt x="93268" y="0"/>
                </a:lnTo>
                <a:close/>
              </a:path>
              <a:path w="264794" h="175260">
                <a:moveTo>
                  <a:pt x="177804" y="94229"/>
                </a:moveTo>
                <a:lnTo>
                  <a:pt x="132002" y="94229"/>
                </a:lnTo>
                <a:lnTo>
                  <a:pt x="138921" y="95096"/>
                </a:lnTo>
                <a:lnTo>
                  <a:pt x="145592" y="97840"/>
                </a:lnTo>
                <a:lnTo>
                  <a:pt x="153610" y="104916"/>
                </a:lnTo>
                <a:lnTo>
                  <a:pt x="158135" y="114192"/>
                </a:lnTo>
                <a:lnTo>
                  <a:pt x="158853" y="124486"/>
                </a:lnTo>
                <a:lnTo>
                  <a:pt x="155448" y="134619"/>
                </a:lnTo>
                <a:lnTo>
                  <a:pt x="151109" y="140334"/>
                </a:lnTo>
                <a:lnTo>
                  <a:pt x="145642" y="144560"/>
                </a:lnTo>
                <a:lnTo>
                  <a:pt x="139247" y="147182"/>
                </a:lnTo>
                <a:lnTo>
                  <a:pt x="132130" y="148081"/>
                </a:lnTo>
                <a:lnTo>
                  <a:pt x="178765" y="148081"/>
                </a:lnTo>
                <a:lnTo>
                  <a:pt x="185581" y="127814"/>
                </a:lnTo>
                <a:lnTo>
                  <a:pt x="184145" y="107221"/>
                </a:lnTo>
                <a:lnTo>
                  <a:pt x="177804" y="94229"/>
                </a:lnTo>
                <a:close/>
              </a:path>
              <a:path w="264794" h="175260">
                <a:moveTo>
                  <a:pt x="131781" y="67306"/>
                </a:moveTo>
                <a:lnTo>
                  <a:pt x="118106" y="69172"/>
                </a:lnTo>
                <a:lnTo>
                  <a:pt x="105346" y="74434"/>
                </a:lnTo>
                <a:lnTo>
                  <a:pt x="118821" y="97751"/>
                </a:lnTo>
                <a:lnTo>
                  <a:pt x="125184" y="95145"/>
                </a:lnTo>
                <a:lnTo>
                  <a:pt x="132002" y="94229"/>
                </a:lnTo>
                <a:lnTo>
                  <a:pt x="177804" y="94229"/>
                </a:lnTo>
                <a:lnTo>
                  <a:pt x="175091" y="88669"/>
                </a:lnTo>
                <a:lnTo>
                  <a:pt x="159054" y="74523"/>
                </a:lnTo>
                <a:lnTo>
                  <a:pt x="145665" y="69026"/>
                </a:lnTo>
                <a:lnTo>
                  <a:pt x="131781" y="67306"/>
                </a:lnTo>
                <a:close/>
              </a:path>
              <a:path w="264794" h="175260">
                <a:moveTo>
                  <a:pt x="248715" y="26923"/>
                </a:moveTo>
                <a:lnTo>
                  <a:pt x="217627" y="26923"/>
                </a:lnTo>
                <a:lnTo>
                  <a:pt x="193522" y="68668"/>
                </a:lnTo>
                <a:lnTo>
                  <a:pt x="198373" y="74957"/>
                </a:lnTo>
                <a:lnTo>
                  <a:pt x="202552" y="81646"/>
                </a:lnTo>
                <a:lnTo>
                  <a:pt x="206045" y="88676"/>
                </a:lnTo>
                <a:lnTo>
                  <a:pt x="208838" y="95986"/>
                </a:lnTo>
                <a:lnTo>
                  <a:pt x="248715" y="26923"/>
                </a:lnTo>
                <a:close/>
              </a:path>
              <a:path w="264794" h="175260">
                <a:moveTo>
                  <a:pt x="108815" y="26923"/>
                </a:moveTo>
                <a:lnTo>
                  <a:pt x="77724" y="26923"/>
                </a:lnTo>
                <a:lnTo>
                  <a:pt x="91744" y="51206"/>
                </a:lnTo>
                <a:lnTo>
                  <a:pt x="91986" y="51053"/>
                </a:lnTo>
                <a:lnTo>
                  <a:pt x="98090" y="47901"/>
                </a:lnTo>
                <a:lnTo>
                  <a:pt x="104379" y="45299"/>
                </a:lnTo>
                <a:lnTo>
                  <a:pt x="110818" y="43247"/>
                </a:lnTo>
                <a:lnTo>
                  <a:pt x="117373" y="41744"/>
                </a:lnTo>
                <a:lnTo>
                  <a:pt x="108815" y="26923"/>
                </a:lnTo>
                <a:close/>
              </a:path>
              <a:path w="264794" h="175260">
                <a:moveTo>
                  <a:pt x="264261" y="0"/>
                </a:moveTo>
                <a:lnTo>
                  <a:pt x="170992" y="0"/>
                </a:lnTo>
                <a:lnTo>
                  <a:pt x="146888" y="41744"/>
                </a:lnTo>
                <a:lnTo>
                  <a:pt x="153501" y="43264"/>
                </a:lnTo>
                <a:lnTo>
                  <a:pt x="160002" y="45346"/>
                </a:lnTo>
                <a:lnTo>
                  <a:pt x="166353" y="47993"/>
                </a:lnTo>
                <a:lnTo>
                  <a:pt x="172516" y="51206"/>
                </a:lnTo>
                <a:lnTo>
                  <a:pt x="186537" y="26923"/>
                </a:lnTo>
                <a:lnTo>
                  <a:pt x="248715" y="26923"/>
                </a:lnTo>
                <a:lnTo>
                  <a:pt x="26426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967433" y="5585035"/>
            <a:ext cx="264795" cy="175260"/>
          </a:xfrm>
          <a:custGeom>
            <a:avLst/>
            <a:gdLst/>
            <a:ahLst/>
            <a:cxnLst/>
            <a:rect l="l" t="t" r="r" b="b"/>
            <a:pathLst>
              <a:path w="264794" h="175260">
                <a:moveTo>
                  <a:pt x="93268" y="0"/>
                </a:moveTo>
                <a:lnTo>
                  <a:pt x="0" y="0"/>
                </a:lnTo>
                <a:lnTo>
                  <a:pt x="85496" y="148081"/>
                </a:lnTo>
                <a:lnTo>
                  <a:pt x="94176" y="159511"/>
                </a:lnTo>
                <a:lnTo>
                  <a:pt x="105108" y="167963"/>
                </a:lnTo>
                <a:lnTo>
                  <a:pt x="117893" y="173206"/>
                </a:lnTo>
                <a:lnTo>
                  <a:pt x="132130" y="175005"/>
                </a:lnTo>
                <a:lnTo>
                  <a:pt x="146370" y="173206"/>
                </a:lnTo>
                <a:lnTo>
                  <a:pt x="159157" y="167963"/>
                </a:lnTo>
                <a:lnTo>
                  <a:pt x="170090" y="159511"/>
                </a:lnTo>
                <a:lnTo>
                  <a:pt x="178765" y="148081"/>
                </a:lnTo>
                <a:lnTo>
                  <a:pt x="132130" y="148081"/>
                </a:lnTo>
                <a:lnTo>
                  <a:pt x="125013" y="147182"/>
                </a:lnTo>
                <a:lnTo>
                  <a:pt x="118619" y="144560"/>
                </a:lnTo>
                <a:lnTo>
                  <a:pt x="113151" y="140334"/>
                </a:lnTo>
                <a:lnTo>
                  <a:pt x="108813" y="134619"/>
                </a:lnTo>
                <a:lnTo>
                  <a:pt x="46634" y="26923"/>
                </a:lnTo>
                <a:lnTo>
                  <a:pt x="108815" y="26923"/>
                </a:lnTo>
                <a:lnTo>
                  <a:pt x="93268" y="0"/>
                </a:lnTo>
                <a:close/>
              </a:path>
              <a:path w="264794" h="175260">
                <a:moveTo>
                  <a:pt x="177804" y="94229"/>
                </a:moveTo>
                <a:lnTo>
                  <a:pt x="132002" y="94229"/>
                </a:lnTo>
                <a:lnTo>
                  <a:pt x="138921" y="95096"/>
                </a:lnTo>
                <a:lnTo>
                  <a:pt x="145592" y="97840"/>
                </a:lnTo>
                <a:lnTo>
                  <a:pt x="153610" y="104916"/>
                </a:lnTo>
                <a:lnTo>
                  <a:pt x="158135" y="114192"/>
                </a:lnTo>
                <a:lnTo>
                  <a:pt x="158853" y="124486"/>
                </a:lnTo>
                <a:lnTo>
                  <a:pt x="155448" y="134619"/>
                </a:lnTo>
                <a:lnTo>
                  <a:pt x="151109" y="140334"/>
                </a:lnTo>
                <a:lnTo>
                  <a:pt x="145642" y="144560"/>
                </a:lnTo>
                <a:lnTo>
                  <a:pt x="139247" y="147182"/>
                </a:lnTo>
                <a:lnTo>
                  <a:pt x="132130" y="148081"/>
                </a:lnTo>
                <a:lnTo>
                  <a:pt x="178765" y="148081"/>
                </a:lnTo>
                <a:lnTo>
                  <a:pt x="185581" y="127814"/>
                </a:lnTo>
                <a:lnTo>
                  <a:pt x="184145" y="107221"/>
                </a:lnTo>
                <a:lnTo>
                  <a:pt x="177804" y="94229"/>
                </a:lnTo>
                <a:close/>
              </a:path>
              <a:path w="264794" h="175260">
                <a:moveTo>
                  <a:pt x="131781" y="67306"/>
                </a:moveTo>
                <a:lnTo>
                  <a:pt x="118106" y="69172"/>
                </a:lnTo>
                <a:lnTo>
                  <a:pt x="105346" y="74434"/>
                </a:lnTo>
                <a:lnTo>
                  <a:pt x="118821" y="97751"/>
                </a:lnTo>
                <a:lnTo>
                  <a:pt x="125184" y="95145"/>
                </a:lnTo>
                <a:lnTo>
                  <a:pt x="132002" y="94229"/>
                </a:lnTo>
                <a:lnTo>
                  <a:pt x="177804" y="94229"/>
                </a:lnTo>
                <a:lnTo>
                  <a:pt x="175091" y="88669"/>
                </a:lnTo>
                <a:lnTo>
                  <a:pt x="159054" y="74523"/>
                </a:lnTo>
                <a:lnTo>
                  <a:pt x="145665" y="69026"/>
                </a:lnTo>
                <a:lnTo>
                  <a:pt x="131781" y="67306"/>
                </a:lnTo>
                <a:close/>
              </a:path>
              <a:path w="264794" h="175260">
                <a:moveTo>
                  <a:pt x="248715" y="26923"/>
                </a:moveTo>
                <a:lnTo>
                  <a:pt x="217627" y="26923"/>
                </a:lnTo>
                <a:lnTo>
                  <a:pt x="193522" y="68668"/>
                </a:lnTo>
                <a:lnTo>
                  <a:pt x="198373" y="74957"/>
                </a:lnTo>
                <a:lnTo>
                  <a:pt x="202552" y="81646"/>
                </a:lnTo>
                <a:lnTo>
                  <a:pt x="206045" y="88676"/>
                </a:lnTo>
                <a:lnTo>
                  <a:pt x="208838" y="95986"/>
                </a:lnTo>
                <a:lnTo>
                  <a:pt x="248715" y="26923"/>
                </a:lnTo>
                <a:close/>
              </a:path>
              <a:path w="264794" h="175260">
                <a:moveTo>
                  <a:pt x="108815" y="26923"/>
                </a:moveTo>
                <a:lnTo>
                  <a:pt x="77724" y="26923"/>
                </a:lnTo>
                <a:lnTo>
                  <a:pt x="91744" y="51206"/>
                </a:lnTo>
                <a:lnTo>
                  <a:pt x="91986" y="51053"/>
                </a:lnTo>
                <a:lnTo>
                  <a:pt x="98090" y="47901"/>
                </a:lnTo>
                <a:lnTo>
                  <a:pt x="104379" y="45299"/>
                </a:lnTo>
                <a:lnTo>
                  <a:pt x="110818" y="43247"/>
                </a:lnTo>
                <a:lnTo>
                  <a:pt x="117373" y="41744"/>
                </a:lnTo>
                <a:lnTo>
                  <a:pt x="108815" y="26923"/>
                </a:lnTo>
                <a:close/>
              </a:path>
              <a:path w="264794" h="175260">
                <a:moveTo>
                  <a:pt x="264261" y="0"/>
                </a:moveTo>
                <a:lnTo>
                  <a:pt x="170992" y="0"/>
                </a:lnTo>
                <a:lnTo>
                  <a:pt x="146888" y="41744"/>
                </a:lnTo>
                <a:lnTo>
                  <a:pt x="153501" y="43264"/>
                </a:lnTo>
                <a:lnTo>
                  <a:pt x="160002" y="45346"/>
                </a:lnTo>
                <a:lnTo>
                  <a:pt x="166353" y="47993"/>
                </a:lnTo>
                <a:lnTo>
                  <a:pt x="172516" y="51206"/>
                </a:lnTo>
                <a:lnTo>
                  <a:pt x="186537" y="26923"/>
                </a:lnTo>
                <a:lnTo>
                  <a:pt x="248715" y="26923"/>
                </a:lnTo>
                <a:lnTo>
                  <a:pt x="26426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967433" y="6133665"/>
            <a:ext cx="264795" cy="175260"/>
          </a:xfrm>
          <a:custGeom>
            <a:avLst/>
            <a:gdLst/>
            <a:ahLst/>
            <a:cxnLst/>
            <a:rect l="l" t="t" r="r" b="b"/>
            <a:pathLst>
              <a:path w="264794" h="175260">
                <a:moveTo>
                  <a:pt x="93268" y="0"/>
                </a:moveTo>
                <a:lnTo>
                  <a:pt x="0" y="0"/>
                </a:lnTo>
                <a:lnTo>
                  <a:pt x="85496" y="148082"/>
                </a:lnTo>
                <a:lnTo>
                  <a:pt x="94176" y="159511"/>
                </a:lnTo>
                <a:lnTo>
                  <a:pt x="105108" y="167963"/>
                </a:lnTo>
                <a:lnTo>
                  <a:pt x="117893" y="173206"/>
                </a:lnTo>
                <a:lnTo>
                  <a:pt x="132130" y="175006"/>
                </a:lnTo>
                <a:lnTo>
                  <a:pt x="146370" y="173206"/>
                </a:lnTo>
                <a:lnTo>
                  <a:pt x="159157" y="167963"/>
                </a:lnTo>
                <a:lnTo>
                  <a:pt x="170090" y="159511"/>
                </a:lnTo>
                <a:lnTo>
                  <a:pt x="178765" y="148082"/>
                </a:lnTo>
                <a:lnTo>
                  <a:pt x="132130" y="148082"/>
                </a:lnTo>
                <a:lnTo>
                  <a:pt x="125013" y="147182"/>
                </a:lnTo>
                <a:lnTo>
                  <a:pt x="118619" y="144560"/>
                </a:lnTo>
                <a:lnTo>
                  <a:pt x="113151" y="140334"/>
                </a:lnTo>
                <a:lnTo>
                  <a:pt x="108813" y="134620"/>
                </a:lnTo>
                <a:lnTo>
                  <a:pt x="46634" y="26923"/>
                </a:lnTo>
                <a:lnTo>
                  <a:pt x="108815" y="26924"/>
                </a:lnTo>
                <a:lnTo>
                  <a:pt x="93268" y="0"/>
                </a:lnTo>
                <a:close/>
              </a:path>
              <a:path w="264794" h="175260">
                <a:moveTo>
                  <a:pt x="177804" y="94229"/>
                </a:moveTo>
                <a:lnTo>
                  <a:pt x="132002" y="94229"/>
                </a:lnTo>
                <a:lnTo>
                  <a:pt x="138921" y="95096"/>
                </a:lnTo>
                <a:lnTo>
                  <a:pt x="145592" y="97840"/>
                </a:lnTo>
                <a:lnTo>
                  <a:pt x="153610" y="104916"/>
                </a:lnTo>
                <a:lnTo>
                  <a:pt x="158135" y="114192"/>
                </a:lnTo>
                <a:lnTo>
                  <a:pt x="158853" y="124486"/>
                </a:lnTo>
                <a:lnTo>
                  <a:pt x="155448" y="134620"/>
                </a:lnTo>
                <a:lnTo>
                  <a:pt x="151109" y="140334"/>
                </a:lnTo>
                <a:lnTo>
                  <a:pt x="145642" y="144560"/>
                </a:lnTo>
                <a:lnTo>
                  <a:pt x="139247" y="147182"/>
                </a:lnTo>
                <a:lnTo>
                  <a:pt x="132130" y="148082"/>
                </a:lnTo>
                <a:lnTo>
                  <a:pt x="178765" y="148082"/>
                </a:lnTo>
                <a:lnTo>
                  <a:pt x="185581" y="127814"/>
                </a:lnTo>
                <a:lnTo>
                  <a:pt x="184145" y="107221"/>
                </a:lnTo>
                <a:lnTo>
                  <a:pt x="177804" y="94229"/>
                </a:lnTo>
                <a:close/>
              </a:path>
              <a:path w="264794" h="175260">
                <a:moveTo>
                  <a:pt x="131781" y="67306"/>
                </a:moveTo>
                <a:lnTo>
                  <a:pt x="118106" y="69172"/>
                </a:lnTo>
                <a:lnTo>
                  <a:pt x="105346" y="74434"/>
                </a:lnTo>
                <a:lnTo>
                  <a:pt x="118821" y="97751"/>
                </a:lnTo>
                <a:lnTo>
                  <a:pt x="125184" y="95145"/>
                </a:lnTo>
                <a:lnTo>
                  <a:pt x="132002" y="94229"/>
                </a:lnTo>
                <a:lnTo>
                  <a:pt x="177804" y="94229"/>
                </a:lnTo>
                <a:lnTo>
                  <a:pt x="175091" y="88669"/>
                </a:lnTo>
                <a:lnTo>
                  <a:pt x="159054" y="74523"/>
                </a:lnTo>
                <a:lnTo>
                  <a:pt x="145665" y="69026"/>
                </a:lnTo>
                <a:lnTo>
                  <a:pt x="131781" y="67306"/>
                </a:lnTo>
                <a:close/>
              </a:path>
              <a:path w="264794" h="175260">
                <a:moveTo>
                  <a:pt x="248715" y="26924"/>
                </a:moveTo>
                <a:lnTo>
                  <a:pt x="217627" y="26924"/>
                </a:lnTo>
                <a:lnTo>
                  <a:pt x="193522" y="68668"/>
                </a:lnTo>
                <a:lnTo>
                  <a:pt x="198373" y="74957"/>
                </a:lnTo>
                <a:lnTo>
                  <a:pt x="202552" y="81646"/>
                </a:lnTo>
                <a:lnTo>
                  <a:pt x="206045" y="88676"/>
                </a:lnTo>
                <a:lnTo>
                  <a:pt x="208838" y="95986"/>
                </a:lnTo>
                <a:lnTo>
                  <a:pt x="248715" y="26924"/>
                </a:lnTo>
                <a:close/>
              </a:path>
              <a:path w="264794" h="175260">
                <a:moveTo>
                  <a:pt x="108815" y="26924"/>
                </a:moveTo>
                <a:lnTo>
                  <a:pt x="77724" y="26924"/>
                </a:lnTo>
                <a:lnTo>
                  <a:pt x="91744" y="51206"/>
                </a:lnTo>
                <a:lnTo>
                  <a:pt x="91986" y="51053"/>
                </a:lnTo>
                <a:lnTo>
                  <a:pt x="98090" y="47901"/>
                </a:lnTo>
                <a:lnTo>
                  <a:pt x="104379" y="45299"/>
                </a:lnTo>
                <a:lnTo>
                  <a:pt x="110818" y="43247"/>
                </a:lnTo>
                <a:lnTo>
                  <a:pt x="117373" y="41744"/>
                </a:lnTo>
                <a:lnTo>
                  <a:pt x="108815" y="26924"/>
                </a:lnTo>
                <a:close/>
              </a:path>
              <a:path w="264794" h="175260">
                <a:moveTo>
                  <a:pt x="264261" y="0"/>
                </a:moveTo>
                <a:lnTo>
                  <a:pt x="170992" y="0"/>
                </a:lnTo>
                <a:lnTo>
                  <a:pt x="146888" y="41744"/>
                </a:lnTo>
                <a:lnTo>
                  <a:pt x="153501" y="43264"/>
                </a:lnTo>
                <a:lnTo>
                  <a:pt x="160002" y="45346"/>
                </a:lnTo>
                <a:lnTo>
                  <a:pt x="166353" y="47993"/>
                </a:lnTo>
                <a:lnTo>
                  <a:pt x="172516" y="51206"/>
                </a:lnTo>
                <a:lnTo>
                  <a:pt x="186537" y="26924"/>
                </a:lnTo>
                <a:lnTo>
                  <a:pt x="248715" y="26924"/>
                </a:lnTo>
                <a:lnTo>
                  <a:pt x="26426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23" name="object 2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25" name="object 25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26" name="object 2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27" name="object 2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28" name="object 2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10"/>
              <a:t>NATIONAL</a:t>
            </a:r>
            <a:r>
              <a:rPr dirty="0" spc="300"/>
              <a:t> </a:t>
            </a:r>
            <a:r>
              <a:rPr dirty="0" spc="105"/>
              <a:t>EXECUTIVE</a:t>
            </a:r>
            <a:r>
              <a:rPr dirty="0" spc="310"/>
              <a:t> </a:t>
            </a:r>
            <a:r>
              <a:rPr dirty="0" spc="120"/>
              <a:t>TEAM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701" y="4242067"/>
            <a:ext cx="2070098" cy="106632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215456" y="5387965"/>
            <a:ext cx="1486535" cy="48895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Jeff</a:t>
            </a:r>
            <a:r>
              <a:rPr dirty="0" sz="1100" spc="-3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Gibbs</a:t>
            </a:r>
            <a:endParaRPr sz="1100">
              <a:latin typeface="Montserrat"/>
              <a:cs typeface="Montserrat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dirty="0" sz="900" b="1">
                <a:solidFill>
                  <a:srgbClr val="686B70"/>
                </a:solidFill>
                <a:latin typeface="Montserrat-SemiBold"/>
                <a:cs typeface="Montserrat-SemiBold"/>
              </a:rPr>
              <a:t>Chief</a:t>
            </a:r>
            <a:r>
              <a:rPr dirty="0" sz="900" spc="-4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900" b="1">
                <a:solidFill>
                  <a:srgbClr val="686B70"/>
                </a:solidFill>
                <a:latin typeface="Montserrat-SemiBold"/>
                <a:cs typeface="Montserrat-SemiBold"/>
              </a:rPr>
              <a:t>Technology</a:t>
            </a:r>
            <a:r>
              <a:rPr dirty="0" sz="9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9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Officer</a:t>
            </a:r>
            <a:endParaRPr sz="900">
              <a:latin typeface="Montserrat-SemiBold"/>
              <a:cs typeface="Montserrat-SemiBold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  <a:hlinkClick r:id="rId3"/>
              </a:rPr>
              <a:t>jgibbs@nowcfo.com</a:t>
            </a:r>
            <a:endParaRPr sz="800">
              <a:latin typeface="Montserrat-SemiBold"/>
              <a:cs typeface="Montserrat-SemiBold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972073" y="5393045"/>
            <a:ext cx="1702435" cy="48895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Shawn</a:t>
            </a:r>
            <a:r>
              <a:rPr dirty="0" sz="1100" spc="-5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Dinkelman</a:t>
            </a:r>
            <a:endParaRPr sz="1100">
              <a:latin typeface="Montserrat"/>
              <a:cs typeface="Montserrat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dirty="0" sz="900" b="1">
                <a:solidFill>
                  <a:srgbClr val="686B70"/>
                </a:solidFill>
                <a:latin typeface="Montserrat-SemiBold"/>
                <a:cs typeface="Montserrat-SemiBold"/>
              </a:rPr>
              <a:t>Chief</a:t>
            </a:r>
            <a:r>
              <a:rPr dirty="0" sz="900" spc="-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900" b="1">
                <a:solidFill>
                  <a:srgbClr val="686B70"/>
                </a:solidFill>
                <a:latin typeface="Montserrat-SemiBold"/>
                <a:cs typeface="Montserrat-SemiBold"/>
              </a:rPr>
              <a:t>Financial</a:t>
            </a:r>
            <a:r>
              <a:rPr dirty="0" sz="900" spc="-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9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Officer</a:t>
            </a:r>
            <a:endParaRPr sz="900">
              <a:latin typeface="Montserrat-SemiBold"/>
              <a:cs typeface="Montserrat-SemiBold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  <a:hlinkClick r:id="rId4"/>
              </a:rPr>
              <a:t>shawn.dinkelman@nowcfo.com</a:t>
            </a:r>
            <a:endParaRPr sz="800">
              <a:latin typeface="Montserrat-SemiBold"/>
              <a:cs typeface="Montserrat-SemiBold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03816" y="4247896"/>
            <a:ext cx="2076232" cy="1066368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79193" y="4241800"/>
            <a:ext cx="2084364" cy="1066368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6863022" y="5330021"/>
            <a:ext cx="1724660" cy="48895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Bodi</a:t>
            </a:r>
            <a:r>
              <a:rPr dirty="0" sz="1100" spc="-6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Braithwaite</a:t>
            </a:r>
            <a:endParaRPr sz="1100">
              <a:latin typeface="Montserrat"/>
              <a:cs typeface="Montserrat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dirty="0" sz="900" b="1">
                <a:solidFill>
                  <a:srgbClr val="686B70"/>
                </a:solidFill>
                <a:latin typeface="Montserrat-SemiBold"/>
                <a:cs typeface="Montserrat-SemiBold"/>
              </a:rPr>
              <a:t>Field</a:t>
            </a:r>
            <a:r>
              <a:rPr dirty="0" sz="9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900" b="1">
                <a:solidFill>
                  <a:srgbClr val="686B70"/>
                </a:solidFill>
                <a:latin typeface="Montserrat-SemiBold"/>
                <a:cs typeface="Montserrat-SemiBold"/>
              </a:rPr>
              <a:t>Chief</a:t>
            </a:r>
            <a:r>
              <a:rPr dirty="0" sz="900" spc="-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900" b="1">
                <a:solidFill>
                  <a:srgbClr val="686B70"/>
                </a:solidFill>
                <a:latin typeface="Montserrat-SemiBold"/>
                <a:cs typeface="Montserrat-SemiBold"/>
              </a:rPr>
              <a:t>Operating</a:t>
            </a:r>
            <a:r>
              <a:rPr dirty="0" sz="900" spc="-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9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Officer</a:t>
            </a:r>
            <a:endParaRPr sz="900">
              <a:latin typeface="Montserrat-SemiBold"/>
              <a:cs typeface="Montserrat-SemiBold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  <a:hlinkClick r:id="rId7"/>
              </a:rPr>
              <a:t>bbraithwaite@nowcfo.com</a:t>
            </a:r>
            <a:endParaRPr sz="800">
              <a:latin typeface="Montserrat-SemiBold"/>
              <a:cs typeface="Montserrat-SemiBold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pic>
        <p:nvPicPr>
          <p:cNvPr id="12" name="object 12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1700" y="1950573"/>
            <a:ext cx="2084400" cy="1066335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1240475" y="3109173"/>
            <a:ext cx="1424305" cy="48895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algn="ctr" marL="12065" marR="5080" indent="-1905">
              <a:lnSpc>
                <a:spcPct val="108900"/>
              </a:lnSpc>
              <a:spcBef>
                <a:spcPts val="65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Randy</a:t>
            </a:r>
            <a:r>
              <a:rPr dirty="0" sz="1100" spc="-3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Christensen </a:t>
            </a:r>
            <a:r>
              <a:rPr dirty="0" sz="900" b="1">
                <a:solidFill>
                  <a:srgbClr val="686B70"/>
                </a:solidFill>
                <a:latin typeface="Montserrat-SemiBold"/>
                <a:cs typeface="Montserrat-SemiBold"/>
              </a:rPr>
              <a:t>President</a:t>
            </a:r>
            <a:r>
              <a:rPr dirty="0" sz="900" spc="-1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900" b="1">
                <a:solidFill>
                  <a:srgbClr val="686B70"/>
                </a:solidFill>
                <a:latin typeface="Montserrat-SemiBold"/>
                <a:cs typeface="Montserrat-SemiBold"/>
              </a:rPr>
              <a:t>&amp;</a:t>
            </a:r>
            <a:r>
              <a:rPr dirty="0" sz="9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9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CEO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  <a:hlinkClick r:id="rId11"/>
              </a:rPr>
              <a:t>rchristensen@nowcfo.com</a:t>
            </a:r>
            <a:endParaRPr sz="800">
              <a:latin typeface="Montserrat-SemiBold"/>
              <a:cs typeface="Montserrat-SemiBold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897165" y="3080725"/>
            <a:ext cx="1654175" cy="549910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45"/>
              </a:spcBef>
            </a:pPr>
            <a:r>
              <a:rPr dirty="0" sz="1100" spc="-20" b="1">
                <a:solidFill>
                  <a:srgbClr val="2C4B7B"/>
                </a:solidFill>
                <a:latin typeface="Montserrat"/>
                <a:cs typeface="Montserrat"/>
              </a:rPr>
              <a:t>Christina</a:t>
            </a:r>
            <a:r>
              <a:rPr dirty="0" sz="1100" spc="1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Jackson</a:t>
            </a:r>
            <a:endParaRPr sz="1100">
              <a:latin typeface="Montserrat"/>
              <a:cs typeface="Montserrat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dirty="0" sz="900" b="1">
                <a:solidFill>
                  <a:srgbClr val="686B70"/>
                </a:solidFill>
                <a:latin typeface="Montserrat-SemiBold"/>
                <a:cs typeface="Montserrat-SemiBold"/>
              </a:rPr>
              <a:t>Chief</a:t>
            </a:r>
            <a:r>
              <a:rPr dirty="0" sz="9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900" b="1">
                <a:solidFill>
                  <a:srgbClr val="686B70"/>
                </a:solidFill>
                <a:latin typeface="Montserrat-SemiBold"/>
                <a:cs typeface="Montserrat-SemiBold"/>
              </a:rPr>
              <a:t>People</a:t>
            </a:r>
            <a:r>
              <a:rPr dirty="0" sz="900" spc="-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9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Officer</a:t>
            </a:r>
            <a:endParaRPr sz="900">
              <a:latin typeface="Montserrat-SemiBold"/>
              <a:cs typeface="Montserrat-SemiBold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  <a:hlinkClick r:id="rId12"/>
              </a:rPr>
              <a:t>christina.jackson@nowcfo.com</a:t>
            </a:r>
            <a:endParaRPr sz="800">
              <a:latin typeface="Montserrat-SemiBold"/>
              <a:cs typeface="Montserrat-SemiBold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219131" y="3114253"/>
            <a:ext cx="1232535" cy="48895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 indent="159385">
              <a:lnSpc>
                <a:spcPct val="108900"/>
              </a:lnSpc>
              <a:spcBef>
                <a:spcPts val="65"/>
              </a:spcBef>
            </a:pP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Jim</a:t>
            </a:r>
            <a:r>
              <a:rPr dirty="0" sz="1100" spc="-6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Bennett </a:t>
            </a:r>
            <a:r>
              <a:rPr dirty="0" sz="9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Chairman</a:t>
            </a:r>
            <a:r>
              <a:rPr dirty="0" sz="9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900" b="1">
                <a:solidFill>
                  <a:srgbClr val="686B70"/>
                </a:solidFill>
                <a:latin typeface="Montserrat-SemiBold"/>
                <a:cs typeface="Montserrat-SemiBold"/>
              </a:rPr>
              <a:t>&amp;</a:t>
            </a:r>
            <a:r>
              <a:rPr dirty="0" sz="9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9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Founder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  <a:hlinkClick r:id="rId13"/>
              </a:rPr>
              <a:t>jbennett@nowcfo.com</a:t>
            </a:r>
            <a:endParaRPr sz="800">
              <a:latin typeface="Montserrat-SemiBold"/>
              <a:cs typeface="Montserrat-SemiBold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781933" y="1949043"/>
            <a:ext cx="2084400" cy="1066368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669713" y="1961730"/>
            <a:ext cx="2084396" cy="1059271"/>
          </a:xfrm>
          <a:prstGeom prst="rect">
            <a:avLst/>
          </a:prstGeom>
        </p:spPr>
      </p:pic>
      <p:grpSp>
        <p:nvGrpSpPr>
          <p:cNvPr id="18" name="object 18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19" name="object 1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4" name="object 24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25" name="object 2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27" name="object 27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28" name="object 2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29" name="object 2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30" name="object 3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14"/>
              <a:t>MARKET</a:t>
            </a:r>
            <a:r>
              <a:rPr dirty="0" spc="290"/>
              <a:t> </a:t>
            </a:r>
            <a:r>
              <a:rPr dirty="0" spc="125"/>
              <a:t>LEADERSHIP</a:t>
            </a:r>
            <a:r>
              <a:rPr dirty="0" spc="290"/>
              <a:t> </a:t>
            </a:r>
            <a:r>
              <a:rPr dirty="0" spc="120"/>
              <a:t>TEAM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5134" y="768095"/>
            <a:ext cx="2084370" cy="106636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832434" y="1857815"/>
            <a:ext cx="2058035" cy="163893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TJ</a:t>
            </a:r>
            <a:r>
              <a:rPr dirty="0" sz="1100" spc="-2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Delight</a:t>
            </a:r>
            <a:endParaRPr sz="1100">
              <a:latin typeface="Montserrat"/>
              <a:cs typeface="Montserrat"/>
            </a:endParaRPr>
          </a:p>
          <a:p>
            <a:pPr marL="12700" marR="1026160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Regional</a:t>
            </a:r>
            <a:r>
              <a:rPr dirty="0" sz="80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Southern</a:t>
            </a:r>
            <a:r>
              <a:rPr dirty="0" sz="800" spc="-4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California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949-945-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6342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 |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3"/>
              </a:rPr>
              <a:t>tdelight@nowcfo.com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355"/>
              </a:spcBef>
            </a:pP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TJ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Delight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2009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Regional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over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southern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California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markets.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TJ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provides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CFO-level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solutions to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public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and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private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companies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within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broad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range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industries.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earned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Master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Science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accountancy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Weber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State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University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maintains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active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CPA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license.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18768" y="768095"/>
            <a:ext cx="2084367" cy="1066368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106068" y="1854851"/>
            <a:ext cx="2080895" cy="1774189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Kris</a:t>
            </a:r>
            <a:r>
              <a:rPr dirty="0" sz="1100" spc="-6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Peterson</a:t>
            </a:r>
            <a:endParaRPr sz="1100">
              <a:latin typeface="Montserrat"/>
              <a:cs typeface="Montserrat"/>
            </a:endParaRPr>
          </a:p>
          <a:p>
            <a:pPr marL="12700">
              <a:lnSpc>
                <a:spcPts val="880"/>
              </a:lnSpc>
              <a:spcBef>
                <a:spcPts val="70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Regional</a:t>
            </a:r>
            <a:r>
              <a:rPr dirty="0" sz="80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ts val="880"/>
              </a:lnSpc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Portland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/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Seattle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/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Northern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California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971-201-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0412</a:t>
            </a:r>
            <a:r>
              <a:rPr dirty="0" sz="750" spc="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5"/>
              </a:rPr>
              <a:t>kpeterson@nowcfo.com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420"/>
              </a:spcBef>
            </a:pP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Kris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Peterson joined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2011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acts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Regional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over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Seattle,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Portland,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northern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California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offices.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Kris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provides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expert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services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mergers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acquisitions,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financial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modeling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projections,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capital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raise,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integration.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holds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Master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Science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maintains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active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CPA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license.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500" y="762012"/>
            <a:ext cx="2084400" cy="1066368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558800" y="1860713"/>
            <a:ext cx="2070100" cy="175450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29845">
              <a:lnSpc>
                <a:spcPct val="100000"/>
              </a:lnSpc>
              <a:spcBef>
                <a:spcPts val="190"/>
              </a:spcBef>
            </a:pP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Cole</a:t>
            </a:r>
            <a:r>
              <a:rPr dirty="0" sz="1100" spc="-7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Dennard</a:t>
            </a:r>
            <a:endParaRPr sz="1100">
              <a:latin typeface="Montserrat"/>
              <a:cs typeface="Montserrat"/>
            </a:endParaRPr>
          </a:p>
          <a:p>
            <a:pPr marL="29845" marR="1144905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Regional</a:t>
            </a:r>
            <a:r>
              <a:rPr dirty="0" sz="80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 </a:t>
            </a:r>
            <a:r>
              <a:rPr dirty="0" sz="800" spc="-45" b="1">
                <a:solidFill>
                  <a:srgbClr val="686B70"/>
                </a:solidFill>
                <a:latin typeface="Montserrat-SemiBold"/>
                <a:cs typeface="Montserrat-SemiBold"/>
              </a:rPr>
              <a:t>Texas</a:t>
            </a:r>
            <a:r>
              <a:rPr dirty="0" sz="800" spc="-5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/</a:t>
            </a:r>
            <a:r>
              <a:rPr dirty="0" sz="800" spc="-4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Southeast</a:t>
            </a:r>
            <a:endParaRPr sz="800">
              <a:latin typeface="Montserrat-SemiBold"/>
              <a:cs typeface="Montserrat-SemiBold"/>
            </a:endParaRPr>
          </a:p>
          <a:p>
            <a:pPr marL="29845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303-981-3473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 |</a:t>
            </a:r>
            <a:r>
              <a:rPr dirty="0" sz="750" spc="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7"/>
              </a:rPr>
              <a:t>cdennard@nowcfo.com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32384">
              <a:lnSpc>
                <a:spcPct val="104200"/>
              </a:lnSpc>
              <a:spcBef>
                <a:spcPts val="265"/>
              </a:spcBef>
            </a:pP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Cole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Dennard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2009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Regional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over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Texas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southeastern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markets.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He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has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extensive</a:t>
            </a:r>
            <a:r>
              <a:rPr dirty="0" sz="800" spc="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experience</a:t>
            </a:r>
            <a:r>
              <a:rPr dirty="0" sz="800" spc="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providing</a:t>
            </a:r>
            <a:r>
              <a:rPr dirty="0" sz="800" spc="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CFO-level</a:t>
            </a:r>
            <a:endParaRPr sz="800">
              <a:latin typeface="Montserrat-Light"/>
              <a:cs typeface="Montserrat-Light"/>
            </a:endParaRPr>
          </a:p>
          <a:p>
            <a:pPr marL="12700" marR="5080">
              <a:lnSpc>
                <a:spcPct val="104200"/>
              </a:lnSpc>
            </a:pP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services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oil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gas,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manufacturing,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technology,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professional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industries.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Cole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earned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his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master’s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Texas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Tech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University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maintains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active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CPA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license.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44800" y="3886200"/>
            <a:ext cx="2084374" cy="1066368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2832100" y="4988050"/>
            <a:ext cx="2087880" cy="176339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Bill</a:t>
            </a:r>
            <a:r>
              <a:rPr dirty="0" sz="1100" spc="-7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Sablan</a:t>
            </a:r>
            <a:endParaRPr sz="1100">
              <a:latin typeface="Montserrat"/>
              <a:cs typeface="Montserrat"/>
            </a:endParaRPr>
          </a:p>
          <a:p>
            <a:pPr marL="12700" marR="1459865">
              <a:lnSpc>
                <a:spcPts val="800"/>
              </a:lnSpc>
              <a:spcBef>
                <a:spcPts val="229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Seattle,</a:t>
            </a:r>
            <a:r>
              <a:rPr dirty="0" sz="80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WA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206-</a:t>
            </a: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225-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2253</a:t>
            </a: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9"/>
              </a:rPr>
              <a:t>bsablan@nowcfo.com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335"/>
              </a:spcBef>
            </a:pP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Bill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Sablan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2013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serves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Seattle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market.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His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specialties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include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helping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companies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establish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solid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foundation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better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understand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their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financial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needs.</a:t>
            </a:r>
            <a:endParaRPr sz="800">
              <a:latin typeface="Montserrat-Light"/>
              <a:cs typeface="Montserrat-Light"/>
            </a:endParaRPr>
          </a:p>
          <a:p>
            <a:pPr marL="12700" marR="78740">
              <a:lnSpc>
                <a:spcPct val="104200"/>
              </a:lnSpc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holds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bachelor’s degree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business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administration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with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a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concentration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Cal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Poly,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San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Luis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Obispo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maintains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active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CPA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license.</a:t>
            </a:r>
            <a:endParaRPr sz="800">
              <a:latin typeface="Montserrat-Light"/>
              <a:cs typeface="Montserrat-Light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105400" y="4982508"/>
            <a:ext cx="2100580" cy="176339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10" b="1">
                <a:solidFill>
                  <a:srgbClr val="2C4D7C"/>
                </a:solidFill>
                <a:latin typeface="Montserrat"/>
                <a:cs typeface="Montserrat"/>
              </a:rPr>
              <a:t>Mariah</a:t>
            </a:r>
            <a:r>
              <a:rPr dirty="0" sz="1100" spc="-6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D7C"/>
                </a:solidFill>
                <a:latin typeface="Montserrat"/>
                <a:cs typeface="Montserrat"/>
              </a:rPr>
              <a:t>Block</a:t>
            </a:r>
            <a:endParaRPr sz="1100">
              <a:latin typeface="Montserrat"/>
              <a:cs typeface="Montserrat"/>
            </a:endParaRPr>
          </a:p>
          <a:p>
            <a:pPr marL="12700">
              <a:lnSpc>
                <a:spcPts val="880"/>
              </a:lnSpc>
              <a:spcBef>
                <a:spcPts val="70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ts val="880"/>
              </a:lnSpc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San</a:t>
            </a:r>
            <a:r>
              <a:rPr dirty="0" sz="80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Diego,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CA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15" b="1">
                <a:solidFill>
                  <a:srgbClr val="686B70"/>
                </a:solidFill>
                <a:latin typeface="Montserrat-SemiBold"/>
                <a:cs typeface="Montserrat-SemiBold"/>
              </a:rPr>
              <a:t>858-</a:t>
            </a: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922-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8985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1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10"/>
              </a:rPr>
              <a:t>mblock@nowcfo.com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335"/>
              </a:spcBef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Mariah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Block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2015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serves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Managing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San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Diego,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California. Mariah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brings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her business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development</a:t>
            </a:r>
            <a:r>
              <a:rPr dirty="0" sz="800" spc="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experience,</a:t>
            </a:r>
            <a:r>
              <a:rPr dirty="0" sz="800" spc="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organizational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skills,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strategic mindset to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her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clients.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She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works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with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diverse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client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base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within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biotech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manufacturing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industries.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She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has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bachelor’s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 business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California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Lutheran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University.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118100" y="3891788"/>
            <a:ext cx="2070015" cy="1058976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1500" y="3886200"/>
            <a:ext cx="2084374" cy="1066368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558800" y="4985801"/>
            <a:ext cx="1954530" cy="176339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Eric</a:t>
            </a:r>
            <a:r>
              <a:rPr dirty="0" sz="1100" spc="-4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Patrick</a:t>
            </a:r>
            <a:endParaRPr sz="1100">
              <a:latin typeface="Montserrat"/>
              <a:cs typeface="Montserrat"/>
            </a:endParaRPr>
          </a:p>
          <a:p>
            <a:pPr marL="12700" marR="557530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Regional</a:t>
            </a:r>
            <a:r>
              <a:rPr dirty="0" sz="80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Tennessee</a:t>
            </a:r>
            <a:r>
              <a:rPr dirty="0" sz="80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/</a:t>
            </a:r>
            <a:r>
              <a:rPr dirty="0" sz="80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Ohio</a:t>
            </a:r>
            <a:r>
              <a:rPr dirty="0" sz="80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/</a:t>
            </a:r>
            <a:r>
              <a:rPr dirty="0" sz="80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Indiana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15" b="1">
                <a:solidFill>
                  <a:srgbClr val="686B70"/>
                </a:solidFill>
                <a:latin typeface="Montserrat-SemiBold"/>
                <a:cs typeface="Montserrat-SemiBold"/>
              </a:rPr>
              <a:t>615-</a:t>
            </a:r>
            <a:r>
              <a:rPr dirty="0" sz="75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878-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1508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1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13"/>
              </a:rPr>
              <a:t>epatrick@nowcfo.com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335"/>
              </a:spcBef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Erick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Patrick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2017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serves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Regional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over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Tennessee,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Ohio,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Indiana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markets.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He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brings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experience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manufacturing,</a:t>
            </a:r>
            <a:r>
              <a:rPr dirty="0" sz="800" spc="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technology,</a:t>
            </a:r>
            <a:r>
              <a:rPr dirty="0" sz="800" spc="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non-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profit,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agriculture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industries.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Eric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holds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Master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Science degree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accounting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Rhodes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College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maintains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active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CPA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license.</a:t>
            </a:r>
            <a:endParaRPr sz="800">
              <a:latin typeface="Montserrat-Light"/>
              <a:cs typeface="Montserrat-Light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16" name="object 1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pic>
        <p:nvPicPr>
          <p:cNvPr id="18" name="object 18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386066" y="749808"/>
            <a:ext cx="2084373" cy="106636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7373366" y="1849410"/>
            <a:ext cx="2119630" cy="176530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20" b="1">
                <a:solidFill>
                  <a:srgbClr val="2C4B7B"/>
                </a:solidFill>
                <a:latin typeface="Montserrat"/>
                <a:cs typeface="Montserrat"/>
              </a:rPr>
              <a:t>Marianne</a:t>
            </a: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Allison</a:t>
            </a:r>
            <a:endParaRPr sz="1100">
              <a:latin typeface="Montserrat"/>
              <a:cs typeface="Montserrat"/>
            </a:endParaRPr>
          </a:p>
          <a:p>
            <a:pPr marL="12700">
              <a:lnSpc>
                <a:spcPts val="880"/>
              </a:lnSpc>
              <a:spcBef>
                <a:spcPts val="70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Regional</a:t>
            </a:r>
            <a:r>
              <a:rPr dirty="0" sz="80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ts val="880"/>
              </a:lnSpc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Nevada</a:t>
            </a:r>
            <a:r>
              <a:rPr dirty="0" sz="80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/</a:t>
            </a:r>
            <a:r>
              <a:rPr dirty="0" sz="80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Arizona</a:t>
            </a:r>
            <a:r>
              <a:rPr dirty="0" sz="80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/</a:t>
            </a:r>
            <a:r>
              <a:rPr dirty="0" sz="80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New</a:t>
            </a:r>
            <a:r>
              <a:rPr dirty="0" sz="80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Mexico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702-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278-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4951</a:t>
            </a:r>
            <a:r>
              <a:rPr dirty="0" sz="75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17"/>
              </a:rPr>
              <a:t>mallison@nowcfo.com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120014">
              <a:lnSpc>
                <a:spcPct val="104200"/>
              </a:lnSpc>
              <a:spcBef>
                <a:spcPts val="355"/>
              </a:spcBef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Marianne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Allison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NOW CFO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2019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serves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Regional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over</a:t>
            </a:r>
            <a:endParaRPr sz="800">
              <a:latin typeface="Montserrat-Light"/>
              <a:cs typeface="Montserrat-Light"/>
            </a:endParaRPr>
          </a:p>
          <a:p>
            <a:pPr marL="12700" marR="5080">
              <a:lnSpc>
                <a:spcPct val="104200"/>
              </a:lnSpc>
            </a:pP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Nevada,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Arizona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New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Mexico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markets.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She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brings extensive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knowledge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internal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control</a:t>
            </a:r>
            <a:r>
              <a:rPr dirty="0" sz="800" spc="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development,</a:t>
            </a:r>
            <a:r>
              <a:rPr dirty="0" sz="800" spc="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forecasting,</a:t>
            </a:r>
            <a:r>
              <a:rPr dirty="0" sz="800" spc="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complex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modeling.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She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holds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Bachelor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Science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endParaRPr sz="800">
              <a:latin typeface="Montserrat-Light"/>
              <a:cs typeface="Montserrat-Light"/>
            </a:endParaRPr>
          </a:p>
          <a:p>
            <a:pPr marL="12700" marR="310515">
              <a:lnSpc>
                <a:spcPct val="104200"/>
              </a:lnSpc>
            </a:pP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University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South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Alabama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maintains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active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CPA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license.</a:t>
            </a:r>
            <a:endParaRPr sz="800">
              <a:latin typeface="Montserrat-Light"/>
              <a:cs typeface="Montserrat-Light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380223" y="4983259"/>
            <a:ext cx="2112645" cy="151447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Chris</a:t>
            </a:r>
            <a:r>
              <a:rPr dirty="0" sz="1100" spc="-6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Badger</a:t>
            </a:r>
            <a:endParaRPr sz="1100">
              <a:latin typeface="Montserrat"/>
              <a:cs typeface="Montserrat"/>
            </a:endParaRPr>
          </a:p>
          <a:p>
            <a:pPr marL="12700">
              <a:lnSpc>
                <a:spcPts val="880"/>
              </a:lnSpc>
              <a:spcBef>
                <a:spcPts val="70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ts val="880"/>
              </a:lnSpc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Salt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Lake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City,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UT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801-</a:t>
            </a:r>
            <a:r>
              <a:rPr dirty="0" sz="750" spc="-15" b="1">
                <a:solidFill>
                  <a:srgbClr val="686B70"/>
                </a:solidFill>
                <a:latin typeface="Montserrat-SemiBold"/>
                <a:cs typeface="Montserrat-SemiBold"/>
              </a:rPr>
              <a:t>598-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9390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 |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18"/>
              </a:rPr>
              <a:t>cbadger@nowcfo.com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169545">
              <a:lnSpc>
                <a:spcPct val="104200"/>
              </a:lnSpc>
              <a:spcBef>
                <a:spcPts val="375"/>
              </a:spcBef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Chris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Badger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2014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acts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Salt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Lake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City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market. Chris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senior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professional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who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brings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broad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industry</a:t>
            </a:r>
            <a:endParaRPr sz="800">
              <a:latin typeface="Montserrat-Light"/>
              <a:cs typeface="Montserrat-Light"/>
            </a:endParaRPr>
          </a:p>
          <a:p>
            <a:pPr marL="12700" marR="5080">
              <a:lnSpc>
                <a:spcPct val="104200"/>
              </a:lnSpc>
            </a:pP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technical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experience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to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his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clients.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holds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MBA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Keller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Graduate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School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Business.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392923" y="3886200"/>
            <a:ext cx="2084398" cy="1066368"/>
          </a:xfrm>
          <a:prstGeom prst="rect">
            <a:avLst/>
          </a:prstGeom>
        </p:spPr>
      </p:pic>
      <p:grpSp>
        <p:nvGrpSpPr>
          <p:cNvPr id="22" name="object 22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23" name="object 2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8" name="object 28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29" name="object 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31" name="object 31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32" name="object 3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33" name="object 3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34" name="object 3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14"/>
              <a:t>MARKET</a:t>
            </a:r>
            <a:r>
              <a:rPr dirty="0" spc="290"/>
              <a:t> </a:t>
            </a:r>
            <a:r>
              <a:rPr dirty="0" spc="125"/>
              <a:t>LEADERSHIP</a:t>
            </a:r>
            <a:r>
              <a:rPr dirty="0" spc="290"/>
              <a:t> </a:t>
            </a:r>
            <a:r>
              <a:rPr dirty="0" spc="120"/>
              <a:t>TEAM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7084" y="762560"/>
            <a:ext cx="2084374" cy="1066315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5104384" y="1859620"/>
            <a:ext cx="2093595" cy="164147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Brit</a:t>
            </a:r>
            <a:r>
              <a:rPr dirty="0" sz="1100" spc="-7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Summerill</a:t>
            </a:r>
            <a:endParaRPr sz="1100">
              <a:latin typeface="Montserrat"/>
              <a:cs typeface="Montserrat"/>
            </a:endParaRPr>
          </a:p>
          <a:p>
            <a:pPr marL="12700">
              <a:lnSpc>
                <a:spcPts val="880"/>
              </a:lnSpc>
              <a:spcBef>
                <a:spcPts val="70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ts val="880"/>
              </a:lnSpc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Silicon</a:t>
            </a:r>
            <a:r>
              <a:rPr dirty="0" sz="800" spc="-4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Valley,</a:t>
            </a:r>
            <a:r>
              <a:rPr dirty="0" sz="80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CA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669-</a:t>
            </a:r>
            <a:r>
              <a:rPr dirty="0" sz="750" spc="-15" b="1">
                <a:solidFill>
                  <a:srgbClr val="686B70"/>
                </a:solidFill>
                <a:latin typeface="Montserrat-SemiBold"/>
                <a:cs typeface="Montserrat-SemiBold"/>
              </a:rPr>
              <a:t>225-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0207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3"/>
              </a:rPr>
              <a:t>bsummerill@nowcfo.com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75565">
              <a:lnSpc>
                <a:spcPct val="104200"/>
              </a:lnSpc>
              <a:spcBef>
                <a:spcPts val="375"/>
              </a:spcBef>
            </a:pP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Brit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Summerill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2012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over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San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Francisco,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San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Jose,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Oakland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offices.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provides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CFO-level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solutions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that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include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cash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flow</a:t>
            </a:r>
            <a:endParaRPr sz="800">
              <a:latin typeface="Montserrat-Light"/>
              <a:cs typeface="Montserrat-Light"/>
            </a:endParaRPr>
          </a:p>
          <a:p>
            <a:pPr marL="12700" marR="5080">
              <a:lnSpc>
                <a:spcPct val="104200"/>
              </a:lnSpc>
            </a:pP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projections,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financial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analysis,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SEC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reporting,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complex equity,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debt,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and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derivative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accounting.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He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holds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master’s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from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Weber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State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University.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51784" y="769773"/>
            <a:ext cx="2084400" cy="106633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2839085" y="1874583"/>
            <a:ext cx="2078989" cy="163068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Sana</a:t>
            </a:r>
            <a:r>
              <a:rPr dirty="0" sz="1100" spc="-7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Sundrani</a:t>
            </a:r>
            <a:endParaRPr sz="1100">
              <a:latin typeface="Montserrat"/>
              <a:cs typeface="Montserrat"/>
            </a:endParaRPr>
          </a:p>
          <a:p>
            <a:pPr marL="12700">
              <a:lnSpc>
                <a:spcPts val="880"/>
              </a:lnSpc>
              <a:spcBef>
                <a:spcPts val="70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ts val="880"/>
              </a:lnSpc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Dallas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/</a:t>
            </a:r>
            <a:r>
              <a:rPr dirty="0" sz="800" spc="11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Fort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Worth,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TX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214-</a:t>
            </a:r>
            <a:r>
              <a:rPr dirty="0" sz="75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493-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7539</a:t>
            </a:r>
            <a:r>
              <a:rPr dirty="0" sz="750" spc="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1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5"/>
              </a:rPr>
              <a:t>ssundrani@nowcfo.com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290"/>
              </a:spcBef>
            </a:pP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Sana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Sundrani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joined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2014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over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Dallas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Fort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Worth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offices.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Sana’s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experience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allows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her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to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think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about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each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business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 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holistic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perspective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tailor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solutions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that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fit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into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framework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vision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each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client.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She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graduated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Baylor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University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2013.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48316" y="3886200"/>
            <a:ext cx="2074686" cy="1062380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835616" y="4982828"/>
            <a:ext cx="2110740" cy="152146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David</a:t>
            </a:r>
            <a:r>
              <a:rPr dirty="0" sz="1100" spc="-5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Dechant</a:t>
            </a:r>
            <a:endParaRPr sz="1100">
              <a:latin typeface="Montserrat"/>
              <a:cs typeface="Montserrat"/>
            </a:endParaRPr>
          </a:p>
          <a:p>
            <a:pPr marL="12700" marR="890269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Market</a:t>
            </a:r>
            <a:r>
              <a:rPr dirty="0" sz="800" spc="-5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President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South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&amp;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North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Carolina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864-</a:t>
            </a:r>
            <a:r>
              <a:rPr dirty="0" sz="750" spc="-15" b="1">
                <a:solidFill>
                  <a:srgbClr val="686B70"/>
                </a:solidFill>
                <a:latin typeface="Montserrat-SemiBold"/>
                <a:cs typeface="Montserrat-SemiBold"/>
              </a:rPr>
              <a:t>238-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0028</a:t>
            </a:r>
            <a:r>
              <a:rPr dirty="0" sz="75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  <a:hlinkClick r:id="rId7"/>
              </a:rPr>
              <a:t>david.dechant@nowcfo.com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234950">
              <a:lnSpc>
                <a:spcPct val="104200"/>
              </a:lnSpc>
              <a:spcBef>
                <a:spcPts val="430"/>
              </a:spcBef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David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Dechant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NOW CFO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2021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serves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Market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President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over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offices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Carolinas.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brings</a:t>
            </a:r>
            <a:endParaRPr sz="800">
              <a:latin typeface="Montserrat-Light"/>
              <a:cs typeface="Montserrat-Light"/>
            </a:endParaRPr>
          </a:p>
          <a:p>
            <a:pPr marL="12700" marR="94615">
              <a:lnSpc>
                <a:spcPct val="104200"/>
              </a:lnSpc>
            </a:pP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CFO-level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expertise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technology,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manufacturing,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consumer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products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industries.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He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holds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a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bachelor’s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Bob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Jones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University.</a:t>
            </a:r>
            <a:endParaRPr sz="800">
              <a:latin typeface="Montserrat-Light"/>
              <a:cs typeface="Montserrat-Ligh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107496" y="4976920"/>
            <a:ext cx="2117725" cy="163639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Rachel</a:t>
            </a:r>
            <a:r>
              <a:rPr dirty="0" sz="1100" spc="-3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Durkot</a:t>
            </a:r>
            <a:endParaRPr sz="1100">
              <a:latin typeface="Montserrat"/>
              <a:cs typeface="Montserrat"/>
            </a:endParaRPr>
          </a:p>
          <a:p>
            <a:pPr marL="12700" marR="1196340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Market</a:t>
            </a:r>
            <a:r>
              <a:rPr dirty="0" sz="800" spc="-5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President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Phoenix,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 AZ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602-370-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8662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 |</a:t>
            </a:r>
            <a:r>
              <a:rPr dirty="0" sz="750" spc="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8"/>
              </a:rPr>
              <a:t>rdurkot@nowcfo.com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335"/>
              </a:spcBef>
            </a:pP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Rachel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Durkot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2018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Market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President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over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Phoenix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office.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She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brings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managerial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expertise</a:t>
            </a:r>
            <a:endParaRPr sz="800">
              <a:latin typeface="Montserrat-Light"/>
              <a:cs typeface="Montserrat-Light"/>
            </a:endParaRPr>
          </a:p>
          <a:p>
            <a:pPr marL="12700" marR="25400">
              <a:lnSpc>
                <a:spcPct val="104200"/>
              </a:lnSpc>
            </a:pP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growth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mindset to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her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clients,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both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which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have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provide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her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to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an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asset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to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NOW CFO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team.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She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holds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bachelor’s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marketing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Slippery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Rock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University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of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Pennsylvania.</a:t>
            </a:r>
            <a:endParaRPr sz="800">
              <a:latin typeface="Montserrat-Light"/>
              <a:cs typeface="Montserrat-Light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pic>
        <p:nvPicPr>
          <p:cNvPr id="13" name="object 1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120197" y="3886200"/>
            <a:ext cx="2070015" cy="1066368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1995" y="763447"/>
            <a:ext cx="2069369" cy="1054417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556259" y="1858759"/>
            <a:ext cx="1989455" cy="163957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John</a:t>
            </a:r>
            <a:r>
              <a:rPr dirty="0" sz="1100" spc="-7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Curtin</a:t>
            </a:r>
            <a:endParaRPr sz="1100">
              <a:latin typeface="Montserrat"/>
              <a:cs typeface="Montserrat"/>
            </a:endParaRPr>
          </a:p>
          <a:p>
            <a:pPr marL="12700">
              <a:lnSpc>
                <a:spcPts val="880"/>
              </a:lnSpc>
              <a:spcBef>
                <a:spcPts val="70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ts val="880"/>
              </a:lnSpc>
            </a:pP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Los</a:t>
            </a:r>
            <a:r>
              <a:rPr dirty="0" sz="800" spc="-5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Angeles,</a:t>
            </a:r>
            <a:r>
              <a:rPr dirty="0" sz="800" spc="-4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CA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562-</a:t>
            </a:r>
            <a:r>
              <a:rPr dirty="0" sz="75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907-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8444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 |</a:t>
            </a:r>
            <a:r>
              <a:rPr dirty="0" sz="750" spc="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13"/>
              </a:rPr>
              <a:t>jcurtin@nowcfo.com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360"/>
              </a:spcBef>
            </a:pP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John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Curtin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2020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serves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Los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Angeles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market.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brings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extensive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experience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 finance,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accounting,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consulting,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implementing ERP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systems, and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raising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start-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up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capital.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holds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bachelor’s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 business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administration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Biola</a:t>
            </a:r>
            <a:r>
              <a:rPr dirty="0" sz="800" spc="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University.</a:t>
            </a:r>
            <a:endParaRPr sz="800">
              <a:latin typeface="Montserrat-Light"/>
              <a:cs typeface="Montserrat-Light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7380223" y="1871518"/>
            <a:ext cx="2108200" cy="163703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20" b="1">
                <a:solidFill>
                  <a:srgbClr val="2C4B7B"/>
                </a:solidFill>
                <a:latin typeface="Montserrat"/>
                <a:cs typeface="Montserrat"/>
              </a:rPr>
              <a:t>Kevin</a:t>
            </a:r>
            <a:r>
              <a:rPr dirty="0" sz="1100" spc="-3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Clouser</a:t>
            </a:r>
            <a:endParaRPr sz="1100">
              <a:latin typeface="Montserrat"/>
              <a:cs typeface="Montserrat"/>
            </a:endParaRPr>
          </a:p>
          <a:p>
            <a:pPr marL="12700" marR="1630045">
              <a:lnSpc>
                <a:spcPts val="800"/>
              </a:lnSpc>
              <a:spcBef>
                <a:spcPts val="229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Boise,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ID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208-</a:t>
            </a:r>
            <a:r>
              <a:rPr dirty="0" sz="750" spc="-15" b="1">
                <a:solidFill>
                  <a:srgbClr val="686B70"/>
                </a:solidFill>
                <a:latin typeface="Montserrat-SemiBold"/>
                <a:cs typeface="Montserrat-SemiBold"/>
              </a:rPr>
              <a:t>590-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0938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 |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14"/>
              </a:rPr>
              <a:t>kclouser@nowcfo.com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345"/>
              </a:spcBef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Kevin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Clouser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2019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Boise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market.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Kevin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experienced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business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strategist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leader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corporate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accounting,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business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operations,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financial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management.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graduate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Purdue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University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Indiana</a:t>
            </a:r>
            <a:r>
              <a:rPr dirty="0" sz="800" spc="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University’s</a:t>
            </a:r>
            <a:r>
              <a:rPr dirty="0" sz="800" spc="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Kelley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School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Business.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392924" y="768096"/>
            <a:ext cx="2070015" cy="1058976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60222" y="3886200"/>
            <a:ext cx="2074697" cy="1062380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547514" y="4995162"/>
            <a:ext cx="2025014" cy="174815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Melissa</a:t>
            </a:r>
            <a:r>
              <a:rPr dirty="0" sz="1100" spc="-3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Thorniley</a:t>
            </a:r>
            <a:endParaRPr sz="1100">
              <a:latin typeface="Montserrat"/>
              <a:cs typeface="Montserrat"/>
            </a:endParaRPr>
          </a:p>
          <a:p>
            <a:pPr marL="12700" marR="1270000">
              <a:lnSpc>
                <a:spcPts val="800"/>
              </a:lnSpc>
              <a:spcBef>
                <a:spcPts val="229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 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Columbus,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OH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15" b="1">
                <a:solidFill>
                  <a:srgbClr val="686B70"/>
                </a:solidFill>
                <a:latin typeface="Montserrat-SemiBold"/>
                <a:cs typeface="Montserrat-SemiBold"/>
              </a:rPr>
              <a:t>615-</a:t>
            </a: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651-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2671</a:t>
            </a: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17"/>
              </a:rPr>
              <a:t>mthorniley@nowcfo.com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215"/>
              </a:spcBef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Melissa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Thorniley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2018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serves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Partner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Columbus,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Ohio.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She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brings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passion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for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networking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connecting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people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to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CFO,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 actively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participates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number</a:t>
            </a:r>
            <a:endParaRPr sz="800">
              <a:latin typeface="Montserrat-Light"/>
              <a:cs typeface="Montserrat-Light"/>
            </a:endParaRPr>
          </a:p>
          <a:p>
            <a:pPr marL="12700" marR="101600">
              <a:lnSpc>
                <a:spcPct val="104200"/>
              </a:lnSpc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professional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networking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groups.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She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holds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double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major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finance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University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North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Alabama.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20" name="object 20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392923" y="3889031"/>
            <a:ext cx="2074697" cy="1062380"/>
          </a:xfrm>
          <a:prstGeom prst="rect">
            <a:avLst/>
          </a:prstGeom>
        </p:spPr>
      </p:pic>
      <p:sp>
        <p:nvSpPr>
          <p:cNvPr id="21" name="object 21" descr=""/>
          <p:cNvSpPr txBox="1"/>
          <p:nvPr/>
        </p:nvSpPr>
        <p:spPr>
          <a:xfrm>
            <a:off x="7380223" y="4985302"/>
            <a:ext cx="2087245" cy="188087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Amy</a:t>
            </a:r>
            <a:r>
              <a:rPr dirty="0" sz="1100" spc="-7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Farrow</a:t>
            </a:r>
            <a:endParaRPr sz="1100">
              <a:latin typeface="Montserrat"/>
              <a:cs typeface="Montserrat"/>
            </a:endParaRPr>
          </a:p>
          <a:p>
            <a:pPr marL="12700" marR="1243330">
              <a:lnSpc>
                <a:spcPts val="800"/>
              </a:lnSpc>
              <a:spcBef>
                <a:spcPts val="229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Indianapolis,</a:t>
            </a:r>
            <a:r>
              <a:rPr dirty="0" sz="800" spc="6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IN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615-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762-8175</a:t>
            </a:r>
            <a:r>
              <a:rPr dirty="0" sz="750" spc="-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19"/>
              </a:rPr>
              <a:t>afarrow@nowcfo.com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260"/>
              </a:spcBef>
            </a:pP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Amy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Farrow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2019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serves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Partner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the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Indianapolis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market.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She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graduated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from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Samford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University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with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Bachelor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Science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Business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Administration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with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an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emphasis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accounting.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She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brings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extensive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CFO-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level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experience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to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her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clients,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helping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them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to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establish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internal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controls,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develop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budgets,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analyze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cash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flow,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generate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solutions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to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their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challenges.</a:t>
            </a:r>
            <a:endParaRPr sz="800">
              <a:latin typeface="Montserrat-Light"/>
              <a:cs typeface="Montserrat-Light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23" name="object 2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8" name="object 28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29" name="object 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31" name="object 31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32" name="object 3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33" name="object 3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34" name="object 3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14"/>
              <a:t>MARKET</a:t>
            </a:r>
            <a:r>
              <a:rPr dirty="0" spc="290"/>
              <a:t> </a:t>
            </a:r>
            <a:r>
              <a:rPr dirty="0" spc="125"/>
              <a:t>LEADERSHIP</a:t>
            </a:r>
            <a:r>
              <a:rPr dirty="0" spc="290"/>
              <a:t> </a:t>
            </a:r>
            <a:r>
              <a:rPr dirty="0" spc="120"/>
              <a:t>TEAM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556216" y="4991650"/>
            <a:ext cx="2030730" cy="162369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Tiffaney Kolander</a:t>
            </a:r>
            <a:endParaRPr sz="1100">
              <a:latin typeface="Montserrat"/>
              <a:cs typeface="Montserrat"/>
            </a:endParaRPr>
          </a:p>
          <a:p>
            <a:pPr marL="12700" marR="1088390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Market</a:t>
            </a:r>
            <a:r>
              <a:rPr dirty="0" sz="800" spc="-5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President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Albuquerque,</a:t>
            </a:r>
            <a:r>
              <a:rPr dirty="0" sz="800" spc="-4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NM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720-</a:t>
            </a:r>
            <a:r>
              <a:rPr dirty="0" sz="750" spc="-30" b="1">
                <a:solidFill>
                  <a:srgbClr val="686B70"/>
                </a:solidFill>
                <a:latin typeface="Montserrat-SemiBold"/>
                <a:cs typeface="Montserrat-SemiBold"/>
              </a:rPr>
              <a:t>376-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8275</a:t>
            </a:r>
            <a:r>
              <a:rPr dirty="0" sz="750" spc="-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2"/>
              </a:rPr>
              <a:t>tkolander@nowcfo.com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44450">
              <a:lnSpc>
                <a:spcPct val="104200"/>
              </a:lnSpc>
              <a:spcBef>
                <a:spcPts val="235"/>
              </a:spcBef>
            </a:pP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Tiffaney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Kolander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2019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Market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President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Albuquerque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office.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She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results-driven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CPA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with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MBA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finance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Regis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University.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She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offers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success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leading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financial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management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activities</a:t>
            </a:r>
            <a:endParaRPr sz="800">
              <a:latin typeface="Montserrat-Light"/>
              <a:cs typeface="Montserrat-Light"/>
            </a:endParaRPr>
          </a:p>
          <a:p>
            <a:pPr marL="12700" marR="5080">
              <a:lnSpc>
                <a:spcPct val="104200"/>
              </a:lnSpc>
            </a:pP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at both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public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and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non-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profit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organizations.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8916" y="3888232"/>
            <a:ext cx="2070015" cy="1058976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838682" y="1858818"/>
            <a:ext cx="2115185" cy="162369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Caroline</a:t>
            </a:r>
            <a:r>
              <a:rPr dirty="0" sz="1100" spc="-7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Hébert</a:t>
            </a:r>
            <a:endParaRPr sz="1100">
              <a:latin typeface="Montserrat"/>
              <a:cs typeface="Montserrat"/>
            </a:endParaRPr>
          </a:p>
          <a:p>
            <a:pPr marL="12700" marR="1193800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Market</a:t>
            </a:r>
            <a:r>
              <a:rPr dirty="0" sz="800" spc="-5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President Denver,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CO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720-584-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1104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 |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4"/>
              </a:rPr>
              <a:t>chebert@nowcfo.com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235"/>
              </a:spcBef>
            </a:pP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Caroline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Hébert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2019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acts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Market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President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over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Colorado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offices.</a:t>
            </a:r>
            <a:r>
              <a:rPr dirty="0" sz="800" spc="-6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She</a:t>
            </a:r>
            <a:r>
              <a:rPr dirty="0" sz="800" spc="-6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helps</a:t>
            </a:r>
            <a:r>
              <a:rPr dirty="0" sz="800" spc="-6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her</a:t>
            </a:r>
            <a:r>
              <a:rPr dirty="0" sz="800" spc="-6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clients</a:t>
            </a:r>
            <a:r>
              <a:rPr dirty="0" sz="800" spc="-6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identify</a:t>
            </a:r>
            <a:r>
              <a:rPr dirty="0" sz="800" spc="-6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solutions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maps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strategic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plans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to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help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them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achieve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organizational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goals.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Caroline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holds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bachelor’s degree from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University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Tennessee</a:t>
            </a:r>
            <a:r>
              <a:rPr dirty="0" sz="800" spc="-6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business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administration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human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resource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management.</a:t>
            </a:r>
            <a:endParaRPr sz="800">
              <a:latin typeface="Montserrat-Light"/>
              <a:cs typeface="Montserrat-Light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51382" y="768096"/>
            <a:ext cx="2070006" cy="1058976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568959" y="1861319"/>
            <a:ext cx="2008505" cy="164909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Nate</a:t>
            </a:r>
            <a:r>
              <a:rPr dirty="0" sz="1100" spc="-7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Sorensen</a:t>
            </a:r>
            <a:endParaRPr sz="1100">
              <a:latin typeface="Montserrat"/>
              <a:cs typeface="Montserrat"/>
            </a:endParaRPr>
          </a:p>
          <a:p>
            <a:pPr marL="12700">
              <a:lnSpc>
                <a:spcPts val="880"/>
              </a:lnSpc>
              <a:spcBef>
                <a:spcPts val="70"/>
              </a:spcBef>
            </a:pP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Partner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ts val="880"/>
              </a:lnSpc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Salt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Lake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City,</a:t>
            </a:r>
            <a:r>
              <a:rPr dirty="0" sz="80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UT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801-616-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7378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 |</a:t>
            </a:r>
            <a:r>
              <a:rPr dirty="0" sz="750" spc="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8"/>
              </a:rPr>
              <a:t>nsorensen@nowcfo.com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114935">
              <a:lnSpc>
                <a:spcPct val="104200"/>
              </a:lnSpc>
              <a:spcBef>
                <a:spcPts val="434"/>
              </a:spcBef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Nate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Sorensen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NOW CFO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2017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Salt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Lake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City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market.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His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expertise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includes</a:t>
            </a:r>
            <a:endParaRPr sz="800">
              <a:latin typeface="Montserrat-Light"/>
              <a:cs typeface="Montserrat-Light"/>
            </a:endParaRPr>
          </a:p>
          <a:p>
            <a:pPr marL="12700" marR="5080">
              <a:lnSpc>
                <a:spcPct val="104200"/>
              </a:lnSpc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helping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clients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with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complex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challenges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teaching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them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to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utilize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financial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information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to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better operate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their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businesses.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holds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MBA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Utah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State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University.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1659" y="770598"/>
            <a:ext cx="2070015" cy="1058976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26977" y="768095"/>
            <a:ext cx="2074697" cy="1062380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5114268" y="1864358"/>
            <a:ext cx="1954530" cy="194437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Shelby</a:t>
            </a:r>
            <a:r>
              <a:rPr dirty="0" sz="1100" spc="-5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Allmon</a:t>
            </a:r>
            <a:endParaRPr sz="1100">
              <a:latin typeface="Montserrat"/>
              <a:cs typeface="Montserrat"/>
            </a:endParaRPr>
          </a:p>
          <a:p>
            <a:pPr marL="12700" marR="1033144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Market</a:t>
            </a:r>
            <a:r>
              <a:rPr dirty="0" sz="800" spc="-5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President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Nashville,</a:t>
            </a:r>
            <a:r>
              <a:rPr dirty="0" sz="800" spc="4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TN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15" b="1">
                <a:solidFill>
                  <a:srgbClr val="686B70"/>
                </a:solidFill>
                <a:latin typeface="Montserrat-SemiBold"/>
                <a:cs typeface="Montserrat-SemiBold"/>
              </a:rPr>
              <a:t>865-</a:t>
            </a: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599-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2810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11"/>
              </a:rPr>
              <a:t>sallmon@nowcfo.com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264795">
              <a:lnSpc>
                <a:spcPts val="950"/>
              </a:lnSpc>
              <a:spcBef>
                <a:spcPts val="340"/>
              </a:spcBef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Shelby Allmon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NOW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January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2020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Knoxville,</a:t>
            </a:r>
            <a:endParaRPr sz="800">
              <a:latin typeface="Montserrat-Light"/>
              <a:cs typeface="Montserrat-Light"/>
            </a:endParaRPr>
          </a:p>
          <a:p>
            <a:pPr marL="12700" marR="5080">
              <a:lnSpc>
                <a:spcPts val="950"/>
              </a:lnSpc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Tennessee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market.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Since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then,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Shelby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has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made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transition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to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serving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our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Nashville,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Tennessee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office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Market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President.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Shelby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graduated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University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Tennessee,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Knoxville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2017,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later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served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regional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sales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leader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 the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cosmetics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industry.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Shelby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brings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valuable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background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sales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leadership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to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team.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389088" y="768095"/>
            <a:ext cx="2074697" cy="1062380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7376390" y="1864358"/>
            <a:ext cx="2019300" cy="176085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Hillary</a:t>
            </a:r>
            <a:r>
              <a:rPr dirty="0" sz="1100" spc="-3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Rogers</a:t>
            </a:r>
            <a:endParaRPr sz="1100">
              <a:latin typeface="Montserrat"/>
              <a:cs typeface="Montserrat"/>
            </a:endParaRPr>
          </a:p>
          <a:p>
            <a:pPr marL="12700" marR="1097915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Market</a:t>
            </a:r>
            <a:r>
              <a:rPr dirty="0" sz="800" spc="-5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President Tampa,</a:t>
            </a:r>
            <a:r>
              <a:rPr dirty="0" sz="800" spc="-1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FL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813-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344-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9405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13"/>
              </a:rPr>
              <a:t>hrogers@nowcfo.com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315"/>
              </a:spcBef>
            </a:pP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Hillary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Rogers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joined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2021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acts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Market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President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Tampa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office.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Hillary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brings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strong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background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 business development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possesses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ability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to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improve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relationships</a:t>
            </a:r>
            <a:r>
              <a:rPr dirty="0" sz="800" spc="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while</a:t>
            </a:r>
            <a:r>
              <a:rPr dirty="0" sz="800" spc="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nurturing</a:t>
            </a:r>
            <a:r>
              <a:rPr dirty="0" sz="800" spc="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networking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partners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clients.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She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earned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bachelor’s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public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health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University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South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Florida.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843784" y="3889031"/>
            <a:ext cx="2074696" cy="1062380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2831083" y="4985302"/>
            <a:ext cx="2094864" cy="200787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b="1">
                <a:solidFill>
                  <a:srgbClr val="2C4B7B"/>
                </a:solidFill>
                <a:latin typeface="Montserrat"/>
                <a:cs typeface="Montserrat"/>
              </a:rPr>
              <a:t>Sam</a:t>
            </a:r>
            <a:r>
              <a:rPr dirty="0" sz="1100" spc="-5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Howell</a:t>
            </a:r>
            <a:endParaRPr sz="1100">
              <a:latin typeface="Montserrat"/>
              <a:cs typeface="Montserrat"/>
            </a:endParaRPr>
          </a:p>
          <a:p>
            <a:pPr marL="12700" marR="1173480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Market</a:t>
            </a:r>
            <a:r>
              <a:rPr dirty="0" sz="800" spc="-5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President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Orlando,</a:t>
            </a:r>
            <a:r>
              <a:rPr dirty="0" sz="800" spc="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FL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801-750-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4364</a:t>
            </a:r>
            <a:r>
              <a:rPr dirty="0" sz="750" spc="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1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  <a:hlinkClick r:id="rId15"/>
              </a:rPr>
              <a:t>samuel.howell@nowcfo.com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16510">
              <a:lnSpc>
                <a:spcPct val="104200"/>
              </a:lnSpc>
              <a:spcBef>
                <a:spcPts val="260"/>
              </a:spcBef>
            </a:pP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Sam</a:t>
            </a:r>
            <a:r>
              <a:rPr dirty="0" sz="800" spc="-6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Howell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2021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serves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Market President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Orlando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market.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enterprise-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wide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value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partner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with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15+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years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versatile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experience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finance,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accounting,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auditing,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business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management.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an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entrepreneurially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driven,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adaptive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professional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with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successful</a:t>
            </a:r>
            <a:r>
              <a:rPr dirty="0" sz="800" spc="-6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track</a:t>
            </a:r>
            <a:r>
              <a:rPr dirty="0" sz="800" spc="-6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record</a:t>
            </a:r>
            <a:r>
              <a:rPr dirty="0" sz="800" spc="-6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business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optimization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profitability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growth,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while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building</a:t>
            </a:r>
            <a:r>
              <a:rPr dirty="0" sz="800" spc="-5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teams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scaling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companies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Montserrat-Light"/>
                <a:cs typeface="Montserrat-Light"/>
              </a:rPr>
              <a:t>spanning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across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Montserrat-Light"/>
                <a:cs typeface="Montserrat-Light"/>
              </a:rPr>
              <a:t>various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industries.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18" name="object 18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115792" y="3886200"/>
            <a:ext cx="2074694" cy="106636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5103092" y="4982462"/>
            <a:ext cx="2081530" cy="164465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Eleana</a:t>
            </a:r>
            <a:r>
              <a:rPr dirty="0" sz="1100" spc="-5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Palomino</a:t>
            </a:r>
            <a:endParaRPr sz="1100">
              <a:latin typeface="Montserrat"/>
              <a:cs typeface="Montserrat"/>
            </a:endParaRPr>
          </a:p>
          <a:p>
            <a:pPr marL="12700" marR="1160145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Market</a:t>
            </a:r>
            <a:r>
              <a:rPr dirty="0" sz="800" spc="-5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President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South</a:t>
            </a:r>
            <a:r>
              <a:rPr dirty="0" sz="800" spc="2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Florida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727-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732-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9654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17"/>
              </a:rPr>
              <a:t>efrangedis@nowcfo.com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221615">
              <a:lnSpc>
                <a:spcPct val="106300"/>
              </a:lnSpc>
              <a:spcBef>
                <a:spcPts val="240"/>
              </a:spcBef>
            </a:pP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Eleana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Frangedis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2021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serves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Market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President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over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Fort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Lauderdale.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She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graduated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with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her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bachelor’s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in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Business</a:t>
            </a:r>
            <a:endParaRPr sz="800">
              <a:latin typeface="Montserrat-Light"/>
              <a:cs typeface="Montserrat-Light"/>
            </a:endParaRPr>
          </a:p>
          <a:p>
            <a:pPr marL="12700" marR="5080">
              <a:lnSpc>
                <a:spcPct val="106200"/>
              </a:lnSpc>
            </a:pP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Administration,</a:t>
            </a:r>
            <a:r>
              <a:rPr dirty="0" sz="800" spc="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International</a:t>
            </a:r>
            <a:r>
              <a:rPr dirty="0" sz="800" spc="4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Business,</a:t>
            </a:r>
            <a:r>
              <a:rPr dirty="0" sz="800" spc="4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Trade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Florida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Atlantic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University,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brings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background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working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with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start-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ups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and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an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abundance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mindset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to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her role.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20" name="object 20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392923" y="3886200"/>
            <a:ext cx="2074697" cy="1062380"/>
          </a:xfrm>
          <a:prstGeom prst="rect">
            <a:avLst/>
          </a:prstGeom>
        </p:spPr>
      </p:pic>
      <p:sp>
        <p:nvSpPr>
          <p:cNvPr id="21" name="object 21" descr=""/>
          <p:cNvSpPr txBox="1"/>
          <p:nvPr/>
        </p:nvSpPr>
        <p:spPr>
          <a:xfrm>
            <a:off x="7380223" y="4982462"/>
            <a:ext cx="2132965" cy="149987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April</a:t>
            </a:r>
            <a:r>
              <a:rPr dirty="0" sz="1100" spc="-3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Diemer</a:t>
            </a:r>
            <a:endParaRPr sz="1100">
              <a:latin typeface="Montserrat"/>
              <a:cs typeface="Montserrat"/>
            </a:endParaRPr>
          </a:p>
          <a:p>
            <a:pPr marL="12700" marR="1211580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Market</a:t>
            </a:r>
            <a:r>
              <a:rPr dirty="0" sz="800" spc="-5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President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Atlanta,</a:t>
            </a:r>
            <a:r>
              <a:rPr dirty="0" sz="800" spc="3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GA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35" b="1">
                <a:solidFill>
                  <a:srgbClr val="686B70"/>
                </a:solidFill>
                <a:latin typeface="Montserrat-SemiBold"/>
                <a:cs typeface="Montserrat-SemiBold"/>
              </a:rPr>
              <a:t>470-</a:t>
            </a: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889-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1751</a:t>
            </a:r>
            <a:r>
              <a:rPr dirty="0" sz="750" spc="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1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  <a:hlinkClick r:id="rId19"/>
              </a:rPr>
              <a:t>april.diemer@nowcfo.com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080">
              <a:lnSpc>
                <a:spcPct val="104200"/>
              </a:lnSpc>
              <a:spcBef>
                <a:spcPts val="260"/>
              </a:spcBef>
            </a:pP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April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Diemer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serves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Market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President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Atlanta,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GA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brings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background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CFO-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level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experience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financial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strategy,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mergers,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acquisitions,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investor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relations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diverse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range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of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industries.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She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holds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a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bachelor’s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University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South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Florida.</a:t>
            </a:r>
            <a:endParaRPr sz="800">
              <a:latin typeface="Montserrat-Light"/>
              <a:cs typeface="Montserrat-Light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23" name="object 2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8" name="object 28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29" name="object 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31" name="object 31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32" name="object 3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33" name="object 3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34" name="object 3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14"/>
              <a:t>MARKET</a:t>
            </a:r>
            <a:r>
              <a:rPr dirty="0" spc="290"/>
              <a:t> </a:t>
            </a:r>
            <a:r>
              <a:rPr dirty="0" spc="125"/>
              <a:t>LEADERSHIP</a:t>
            </a:r>
            <a:r>
              <a:rPr dirty="0" spc="290"/>
              <a:t> </a:t>
            </a:r>
            <a:r>
              <a:rPr dirty="0" spc="120"/>
              <a:t>TEAM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4068" y="3886200"/>
            <a:ext cx="2074697" cy="1062380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531368" y="4982462"/>
            <a:ext cx="2134235" cy="162687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25" b="1">
                <a:solidFill>
                  <a:srgbClr val="2C4B7B"/>
                </a:solidFill>
                <a:latin typeface="Montserrat"/>
                <a:cs typeface="Montserrat"/>
              </a:rPr>
              <a:t>Tanesha</a:t>
            </a:r>
            <a:r>
              <a:rPr dirty="0" sz="1100" spc="-30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Bundy</a:t>
            </a:r>
            <a:endParaRPr sz="1100">
              <a:latin typeface="Montserrat"/>
              <a:cs typeface="Montserrat"/>
            </a:endParaRPr>
          </a:p>
          <a:p>
            <a:pPr marL="12700" marR="1112520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Market</a:t>
            </a:r>
            <a:r>
              <a:rPr dirty="0" sz="800" spc="-5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President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Oklahoma</a:t>
            </a:r>
            <a:r>
              <a:rPr dirty="0" sz="800" spc="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City,</a:t>
            </a:r>
            <a:r>
              <a:rPr dirty="0" sz="800" spc="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OK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580-</a:t>
            </a:r>
            <a:r>
              <a:rPr dirty="0" sz="750" spc="-15" b="1">
                <a:solidFill>
                  <a:srgbClr val="686B70"/>
                </a:solidFill>
                <a:latin typeface="Montserrat-SemiBold"/>
                <a:cs typeface="Montserrat-SemiBold"/>
              </a:rPr>
              <a:t>239-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0436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  <a:hlinkClick r:id="rId5"/>
              </a:rPr>
              <a:t>tanesha.bundy@nowcfo.com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44450">
              <a:lnSpc>
                <a:spcPct val="104200"/>
              </a:lnSpc>
              <a:spcBef>
                <a:spcPts val="260"/>
              </a:spcBef>
            </a:pP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Tanesha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Bundy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in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2022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the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Market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President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Oklahoma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City.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Tanesha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has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strong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background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hospitality,</a:t>
            </a:r>
            <a:r>
              <a:rPr dirty="0" sz="800" spc="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retail,</a:t>
            </a:r>
            <a:r>
              <a:rPr dirty="0" sz="800" spc="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construction.</a:t>
            </a:r>
            <a:r>
              <a:rPr dirty="0" sz="800" spc="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Tanesha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has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passion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for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bringing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organization</a:t>
            </a:r>
            <a:endParaRPr sz="800">
              <a:latin typeface="Montserrat-Light"/>
              <a:cs typeface="Montserrat-Light"/>
            </a:endParaRPr>
          </a:p>
          <a:p>
            <a:pPr marL="12700" marR="157480">
              <a:lnSpc>
                <a:spcPct val="104200"/>
              </a:lnSpc>
            </a:pP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efficiency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to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her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clients.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She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holds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master’s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University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Oklahoma.</a:t>
            </a:r>
            <a:endParaRPr sz="800">
              <a:latin typeface="Montserrat-Light"/>
              <a:cs typeface="Montserrat-Light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5796" y="769619"/>
            <a:ext cx="2074693" cy="1062380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563096" y="1865882"/>
            <a:ext cx="2017395" cy="175387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William</a:t>
            </a:r>
            <a:r>
              <a:rPr dirty="0" sz="1100" spc="-65" b="1">
                <a:solidFill>
                  <a:srgbClr val="2C4B7B"/>
                </a:solidFill>
                <a:latin typeface="Montserrat"/>
                <a:cs typeface="Montserrat"/>
              </a:rPr>
              <a:t> </a:t>
            </a:r>
            <a:r>
              <a:rPr dirty="0" sz="1100" spc="-10" b="1">
                <a:solidFill>
                  <a:srgbClr val="2C4B7B"/>
                </a:solidFill>
                <a:latin typeface="Montserrat"/>
                <a:cs typeface="Montserrat"/>
              </a:rPr>
              <a:t>Langworthy</a:t>
            </a:r>
            <a:endParaRPr sz="1100">
              <a:latin typeface="Montserrat"/>
              <a:cs typeface="Montserrat"/>
            </a:endParaRPr>
          </a:p>
          <a:p>
            <a:pPr marL="12700" marR="965835">
              <a:lnSpc>
                <a:spcPts val="800"/>
              </a:lnSpc>
              <a:spcBef>
                <a:spcPts val="229"/>
              </a:spcBef>
            </a:pP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Market</a:t>
            </a:r>
            <a:r>
              <a:rPr dirty="0" sz="800" spc="-5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President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San</a:t>
            </a:r>
            <a:r>
              <a:rPr dirty="0" sz="800" spc="2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b="1">
                <a:solidFill>
                  <a:srgbClr val="686B70"/>
                </a:solidFill>
                <a:latin typeface="Montserrat-SemiBold"/>
                <a:cs typeface="Montserrat-SemiBold"/>
              </a:rPr>
              <a:t>Bernardino,</a:t>
            </a:r>
            <a:r>
              <a:rPr dirty="0" sz="800" spc="25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80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CA</a:t>
            </a:r>
            <a:endParaRPr sz="80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-25" b="1">
                <a:solidFill>
                  <a:srgbClr val="686B70"/>
                </a:solidFill>
                <a:latin typeface="Montserrat-SemiBold"/>
                <a:cs typeface="Montserrat-SemiBold"/>
              </a:rPr>
              <a:t>951-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</a:rPr>
              <a:t>348-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8915 </a:t>
            </a:r>
            <a:r>
              <a:rPr dirty="0" sz="750" b="1">
                <a:solidFill>
                  <a:srgbClr val="686B70"/>
                </a:solidFill>
                <a:latin typeface="Montserrat-SemiBold"/>
                <a:cs typeface="Montserrat-SemiBold"/>
              </a:rPr>
              <a:t>|</a:t>
            </a:r>
            <a:r>
              <a:rPr dirty="0" sz="750" spc="-10" b="1">
                <a:solidFill>
                  <a:srgbClr val="686B70"/>
                </a:solidFill>
                <a:latin typeface="Montserrat-SemiBold"/>
                <a:cs typeface="Montserrat-SemiBold"/>
              </a:rPr>
              <a:t> </a:t>
            </a:r>
            <a:r>
              <a:rPr dirty="0" sz="750" spc="-20" b="1">
                <a:solidFill>
                  <a:srgbClr val="686B70"/>
                </a:solidFill>
                <a:latin typeface="Montserrat-SemiBold"/>
                <a:cs typeface="Montserrat-SemiBold"/>
                <a:hlinkClick r:id="rId7"/>
              </a:rPr>
              <a:t>wlangworthy@nowcfo.com</a:t>
            </a:r>
            <a:endParaRPr sz="750">
              <a:latin typeface="Montserrat-SemiBold"/>
              <a:cs typeface="Montserrat-SemiBold"/>
            </a:endParaRPr>
          </a:p>
          <a:p>
            <a:pPr marL="12700" marR="53975">
              <a:lnSpc>
                <a:spcPct val="104200"/>
              </a:lnSpc>
              <a:spcBef>
                <a:spcPts val="260"/>
              </a:spcBef>
            </a:pP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William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Langworthy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joined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NOW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CFO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2021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Market</a:t>
            </a:r>
            <a:r>
              <a:rPr dirty="0" sz="800" spc="-3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President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the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San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Bernardino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office.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comes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endParaRPr sz="800">
              <a:latin typeface="Montserrat-Light"/>
              <a:cs typeface="Montserrat-Light"/>
            </a:endParaRPr>
          </a:p>
          <a:p>
            <a:pPr marL="12700" marR="5080">
              <a:lnSpc>
                <a:spcPct val="104200"/>
              </a:lnSpc>
            </a:pP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‘Big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Four’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public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accounting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background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has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extensive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experience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working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with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companies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of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varying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industries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3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sizes.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He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holds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master’s</a:t>
            </a:r>
            <a:r>
              <a:rPr dirty="0" sz="800" spc="-1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degree</a:t>
            </a:r>
            <a:endParaRPr sz="800">
              <a:latin typeface="Montserrat-Light"/>
              <a:cs typeface="Montserrat-Light"/>
            </a:endParaRPr>
          </a:p>
          <a:p>
            <a:pPr marL="12700" marR="109220">
              <a:lnSpc>
                <a:spcPct val="104200"/>
              </a:lnSpc>
            </a:pP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in</a:t>
            </a:r>
            <a:r>
              <a:rPr dirty="0" sz="800" spc="-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professional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accountancy</a:t>
            </a:r>
            <a:r>
              <a:rPr dirty="0" sz="800" spc="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from</a:t>
            </a:r>
            <a:r>
              <a:rPr dirty="0" sz="800" spc="1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Biola</a:t>
            </a:r>
            <a:r>
              <a:rPr dirty="0" sz="800" spc="500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University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and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is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>
                <a:solidFill>
                  <a:srgbClr val="231F20"/>
                </a:solidFill>
                <a:latin typeface="Montserrat-Light"/>
                <a:cs typeface="Montserrat-Light"/>
              </a:rPr>
              <a:t>a</a:t>
            </a:r>
            <a:r>
              <a:rPr dirty="0" sz="800" spc="-25">
                <a:solidFill>
                  <a:srgbClr val="231F20"/>
                </a:solidFill>
                <a:latin typeface="Montserrat-Light"/>
                <a:cs typeface="Montserrat-Light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Montserrat-Light"/>
                <a:cs typeface="Montserrat-Light"/>
              </a:rPr>
              <a:t>licensed</a:t>
            </a:r>
            <a:r>
              <a:rPr dirty="0" sz="800" spc="-20">
                <a:solidFill>
                  <a:srgbClr val="231F20"/>
                </a:solidFill>
                <a:latin typeface="Montserrat-Light"/>
                <a:cs typeface="Montserrat-Light"/>
              </a:rPr>
              <a:t> CPA.</a:t>
            </a:r>
            <a:endParaRPr sz="800">
              <a:latin typeface="Montserrat-Light"/>
              <a:cs typeface="Montserrat-Light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6221314" y="2782251"/>
            <a:ext cx="2406015" cy="57912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275590" marR="5080" indent="-263525">
              <a:lnSpc>
                <a:spcPct val="101899"/>
              </a:lnSpc>
              <a:spcBef>
                <a:spcPts val="55"/>
              </a:spcBef>
            </a:pPr>
            <a:r>
              <a:rPr dirty="0" sz="1800">
                <a:solidFill>
                  <a:srgbClr val="7DB3D6"/>
                </a:solidFill>
                <a:latin typeface="Gilroy-SemiBold"/>
                <a:cs typeface="Gilroy-SemiBold"/>
              </a:rPr>
              <a:t>Gain</a:t>
            </a:r>
            <a:r>
              <a:rPr dirty="0" sz="1800" spc="-70">
                <a:solidFill>
                  <a:srgbClr val="7DB3D6"/>
                </a:solidFill>
                <a:latin typeface="Gilroy-SemiBold"/>
                <a:cs typeface="Gilroy-SemiBold"/>
              </a:rPr>
              <a:t> </a:t>
            </a:r>
            <a:r>
              <a:rPr dirty="0" sz="1800" spc="-20">
                <a:solidFill>
                  <a:srgbClr val="7DB3D6"/>
                </a:solidFill>
                <a:latin typeface="Gilroy-SemiBold"/>
                <a:cs typeface="Gilroy-SemiBold"/>
              </a:rPr>
              <a:t>Financial</a:t>
            </a:r>
            <a:r>
              <a:rPr dirty="0" sz="1800" spc="-70">
                <a:solidFill>
                  <a:srgbClr val="7DB3D6"/>
                </a:solidFill>
                <a:latin typeface="Gilroy-SemiBold"/>
                <a:cs typeface="Gilroy-SemiBold"/>
              </a:rPr>
              <a:t> </a:t>
            </a:r>
            <a:r>
              <a:rPr dirty="0" sz="1800" spc="-25">
                <a:solidFill>
                  <a:srgbClr val="7DB3D6"/>
                </a:solidFill>
                <a:latin typeface="Gilroy-SemiBold"/>
                <a:cs typeface="Gilroy-SemiBold"/>
              </a:rPr>
              <a:t>Visibility </a:t>
            </a:r>
            <a:r>
              <a:rPr dirty="0" sz="1800" spc="-20">
                <a:solidFill>
                  <a:srgbClr val="7DB3D6"/>
                </a:solidFill>
                <a:latin typeface="Gilroy-SemiBold"/>
                <a:cs typeface="Gilroy-SemiBold"/>
              </a:rPr>
              <a:t>Into</a:t>
            </a:r>
            <a:r>
              <a:rPr dirty="0" sz="1800" spc="-55">
                <a:solidFill>
                  <a:srgbClr val="7DB3D6"/>
                </a:solidFill>
                <a:latin typeface="Gilroy-SemiBold"/>
                <a:cs typeface="Gilroy-SemiBold"/>
              </a:rPr>
              <a:t> </a:t>
            </a:r>
            <a:r>
              <a:rPr dirty="0" sz="1800" spc="-50">
                <a:solidFill>
                  <a:srgbClr val="7DB3D6"/>
                </a:solidFill>
                <a:latin typeface="Gilroy-SemiBold"/>
                <a:cs typeface="Gilroy-SemiBold"/>
              </a:rPr>
              <a:t>Your</a:t>
            </a:r>
            <a:r>
              <a:rPr dirty="0" sz="1800" spc="-55">
                <a:solidFill>
                  <a:srgbClr val="7DB3D6"/>
                </a:solidFill>
                <a:latin typeface="Gilroy-SemiBold"/>
                <a:cs typeface="Gilroy-SemiBold"/>
              </a:rPr>
              <a:t> </a:t>
            </a:r>
            <a:r>
              <a:rPr dirty="0" sz="1800" spc="-10">
                <a:solidFill>
                  <a:srgbClr val="7DB3D6"/>
                </a:solidFill>
                <a:latin typeface="Gilroy-SemiBold"/>
                <a:cs typeface="Gilroy-SemiBold"/>
              </a:rPr>
              <a:t>Business</a:t>
            </a:r>
            <a:endParaRPr sz="1800">
              <a:latin typeface="Gilroy-SemiBold"/>
              <a:cs typeface="Gilroy-SemiBold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449265" y="3602671"/>
            <a:ext cx="395033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15399"/>
              </a:lnSpc>
              <a:spcBef>
                <a:spcPts val="100"/>
              </a:spcBef>
            </a:pPr>
            <a:r>
              <a:rPr dirty="0" sz="1300" spc="-20">
                <a:solidFill>
                  <a:srgbClr val="231F20"/>
                </a:solidFill>
                <a:latin typeface="Gilroy"/>
                <a:cs typeface="Gilroy"/>
              </a:rPr>
              <a:t>We</a:t>
            </a:r>
            <a:r>
              <a:rPr dirty="0" sz="1300" spc="-3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300" spc="-25">
                <a:solidFill>
                  <a:srgbClr val="231F20"/>
                </a:solidFill>
                <a:latin typeface="Gilroy"/>
                <a:cs typeface="Gilroy"/>
              </a:rPr>
              <a:t>provide</a:t>
            </a:r>
            <a:r>
              <a:rPr dirty="0" sz="1300" spc="-2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300" spc="-25">
                <a:solidFill>
                  <a:srgbClr val="231F20"/>
                </a:solidFill>
                <a:latin typeface="Gilroy"/>
                <a:cs typeface="Gilroy"/>
              </a:rPr>
              <a:t>outsourced, fractional,</a:t>
            </a:r>
            <a:r>
              <a:rPr dirty="0" sz="1300" spc="-2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300">
                <a:solidFill>
                  <a:srgbClr val="231F20"/>
                </a:solidFill>
                <a:latin typeface="Gilroy"/>
                <a:cs typeface="Gilroy"/>
              </a:rPr>
              <a:t>and</a:t>
            </a:r>
            <a:r>
              <a:rPr dirty="0" sz="1300" spc="-2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300" spc="-10">
                <a:solidFill>
                  <a:srgbClr val="231F20"/>
                </a:solidFill>
                <a:latin typeface="Gilroy"/>
                <a:cs typeface="Gilroy"/>
              </a:rPr>
              <a:t>temporary </a:t>
            </a:r>
            <a:r>
              <a:rPr dirty="0" sz="1300" spc="-35">
                <a:solidFill>
                  <a:srgbClr val="231F20"/>
                </a:solidFill>
                <a:latin typeface="Gilroy"/>
                <a:cs typeface="Gilroy"/>
              </a:rPr>
              <a:t>CFO,</a:t>
            </a:r>
            <a:r>
              <a:rPr dirty="0" sz="1300" spc="-30">
                <a:solidFill>
                  <a:srgbClr val="231F20"/>
                </a:solidFill>
                <a:latin typeface="Gilroy"/>
                <a:cs typeface="Gilroy"/>
              </a:rPr>
              <a:t> Controller,</a:t>
            </a:r>
            <a:r>
              <a:rPr dirty="0" sz="1300" spc="-2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300">
                <a:solidFill>
                  <a:srgbClr val="231F20"/>
                </a:solidFill>
                <a:latin typeface="Gilroy"/>
                <a:cs typeface="Gilroy"/>
              </a:rPr>
              <a:t>and</a:t>
            </a:r>
            <a:r>
              <a:rPr dirty="0" sz="1300" spc="-2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300" spc="-20">
                <a:solidFill>
                  <a:srgbClr val="231F20"/>
                </a:solidFill>
                <a:latin typeface="Gilroy"/>
                <a:cs typeface="Gilroy"/>
              </a:rPr>
              <a:t>Operational</a:t>
            </a:r>
            <a:r>
              <a:rPr dirty="0" sz="1300" spc="-25">
                <a:solidFill>
                  <a:srgbClr val="231F20"/>
                </a:solidFill>
                <a:latin typeface="Gilroy"/>
                <a:cs typeface="Gilroy"/>
              </a:rPr>
              <a:t> Accounting </a:t>
            </a:r>
            <a:r>
              <a:rPr dirty="0" sz="1300" spc="-10">
                <a:solidFill>
                  <a:srgbClr val="231F20"/>
                </a:solidFill>
                <a:latin typeface="Gilroy"/>
                <a:cs typeface="Gilroy"/>
              </a:rPr>
              <a:t>services that</a:t>
            </a:r>
            <a:r>
              <a:rPr dirty="0" sz="1300" spc="-7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300" spc="-10">
                <a:solidFill>
                  <a:srgbClr val="231F20"/>
                </a:solidFill>
                <a:latin typeface="Gilroy"/>
                <a:cs typeface="Gilroy"/>
              </a:rPr>
              <a:t>suit</a:t>
            </a:r>
            <a:r>
              <a:rPr dirty="0" sz="1300" spc="-6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300">
                <a:solidFill>
                  <a:srgbClr val="231F20"/>
                </a:solidFill>
                <a:latin typeface="Gilroy"/>
                <a:cs typeface="Gilroy"/>
              </a:rPr>
              <a:t>the</a:t>
            </a:r>
            <a:r>
              <a:rPr dirty="0" sz="1300" spc="-6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300" spc="-10">
                <a:solidFill>
                  <a:srgbClr val="231F20"/>
                </a:solidFill>
                <a:latin typeface="Gilroy"/>
                <a:cs typeface="Gilroy"/>
              </a:rPr>
              <a:t>needs</a:t>
            </a:r>
            <a:r>
              <a:rPr dirty="0" sz="1300" spc="-6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300">
                <a:solidFill>
                  <a:srgbClr val="231F20"/>
                </a:solidFill>
                <a:latin typeface="Gilroy"/>
                <a:cs typeface="Gilroy"/>
              </a:rPr>
              <a:t>of</a:t>
            </a:r>
            <a:r>
              <a:rPr dirty="0" sz="1300" spc="-6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300" spc="-10">
                <a:solidFill>
                  <a:srgbClr val="231F20"/>
                </a:solidFill>
                <a:latin typeface="Gilroy"/>
                <a:cs typeface="Gilroy"/>
              </a:rPr>
              <a:t>your</a:t>
            </a:r>
            <a:r>
              <a:rPr dirty="0" sz="1300" spc="-6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300" spc="-10">
                <a:solidFill>
                  <a:srgbClr val="231F20"/>
                </a:solidFill>
                <a:latin typeface="Gilroy"/>
                <a:cs typeface="Gilroy"/>
              </a:rPr>
              <a:t>business.</a:t>
            </a:r>
            <a:endParaRPr sz="1300">
              <a:latin typeface="Gilroy"/>
              <a:cs typeface="Gilroy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962421" y="4555171"/>
            <a:ext cx="2923540" cy="1016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50875" marR="643255">
              <a:lnSpc>
                <a:spcPct val="120400"/>
              </a:lnSpc>
              <a:spcBef>
                <a:spcPts val="100"/>
              </a:spcBef>
            </a:pPr>
            <a:r>
              <a:rPr dirty="0" sz="1800" spc="-10">
                <a:solidFill>
                  <a:srgbClr val="7DB3D6"/>
                </a:solidFill>
                <a:latin typeface="Gilroy-SemiBold"/>
                <a:cs typeface="Gilroy-SemiBold"/>
              </a:rPr>
              <a:t>Hourly</a:t>
            </a:r>
            <a:r>
              <a:rPr dirty="0" sz="1800" spc="-90">
                <a:solidFill>
                  <a:srgbClr val="7DB3D6"/>
                </a:solidFill>
                <a:latin typeface="Gilroy-SemiBold"/>
                <a:cs typeface="Gilroy-SemiBold"/>
              </a:rPr>
              <a:t> </a:t>
            </a:r>
            <a:r>
              <a:rPr dirty="0" sz="1800" spc="-10">
                <a:solidFill>
                  <a:srgbClr val="7DB3D6"/>
                </a:solidFill>
                <a:latin typeface="Gilroy-SemiBold"/>
                <a:cs typeface="Gilroy-SemiBold"/>
              </a:rPr>
              <a:t>Rates </a:t>
            </a:r>
            <a:r>
              <a:rPr dirty="0" sz="1800">
                <a:solidFill>
                  <a:srgbClr val="7DB3D6"/>
                </a:solidFill>
                <a:latin typeface="Gilroy-SemiBold"/>
                <a:cs typeface="Gilroy-SemiBold"/>
              </a:rPr>
              <a:t>No</a:t>
            </a:r>
            <a:r>
              <a:rPr dirty="0" sz="1800" spc="-70">
                <a:solidFill>
                  <a:srgbClr val="7DB3D6"/>
                </a:solidFill>
                <a:latin typeface="Gilroy-SemiBold"/>
                <a:cs typeface="Gilroy-SemiBold"/>
              </a:rPr>
              <a:t> </a:t>
            </a:r>
            <a:r>
              <a:rPr dirty="0" sz="1800" spc="-10">
                <a:solidFill>
                  <a:srgbClr val="7DB3D6"/>
                </a:solidFill>
                <a:latin typeface="Gilroy-SemiBold"/>
                <a:cs typeface="Gilroy-SemiBold"/>
              </a:rPr>
              <a:t>Hidden</a:t>
            </a:r>
            <a:r>
              <a:rPr dirty="0" sz="1800" spc="-65">
                <a:solidFill>
                  <a:srgbClr val="7DB3D6"/>
                </a:solidFill>
                <a:latin typeface="Gilroy-SemiBold"/>
                <a:cs typeface="Gilroy-SemiBold"/>
              </a:rPr>
              <a:t> </a:t>
            </a:r>
            <a:r>
              <a:rPr dirty="0" sz="1800" spc="-30">
                <a:solidFill>
                  <a:srgbClr val="7DB3D6"/>
                </a:solidFill>
                <a:latin typeface="Gilroy-SemiBold"/>
                <a:cs typeface="Gilroy-SemiBold"/>
              </a:rPr>
              <a:t>Fees</a:t>
            </a:r>
            <a:endParaRPr sz="1800">
              <a:latin typeface="Gilroy-SemiBold"/>
              <a:cs typeface="Gilroy-SemiBold"/>
            </a:endParaRPr>
          </a:p>
          <a:p>
            <a:pPr algn="ctr">
              <a:lnSpc>
                <a:spcPct val="100000"/>
              </a:lnSpc>
              <a:spcBef>
                <a:spcPts val="439"/>
              </a:spcBef>
            </a:pPr>
            <a:r>
              <a:rPr dirty="0" sz="1800">
                <a:solidFill>
                  <a:srgbClr val="7DB3D6"/>
                </a:solidFill>
                <a:latin typeface="Gilroy-SemiBold"/>
                <a:cs typeface="Gilroy-SemiBold"/>
              </a:rPr>
              <a:t>No</a:t>
            </a:r>
            <a:r>
              <a:rPr dirty="0" sz="1800" spc="-80">
                <a:solidFill>
                  <a:srgbClr val="7DB3D6"/>
                </a:solidFill>
                <a:latin typeface="Gilroy-SemiBold"/>
                <a:cs typeface="Gilroy-SemiBold"/>
              </a:rPr>
              <a:t> </a:t>
            </a:r>
            <a:r>
              <a:rPr dirty="0" sz="1800">
                <a:solidFill>
                  <a:srgbClr val="7DB3D6"/>
                </a:solidFill>
                <a:latin typeface="Gilroy-SemiBold"/>
                <a:cs typeface="Gilroy-SemiBold"/>
              </a:rPr>
              <a:t>Long</a:t>
            </a:r>
            <a:r>
              <a:rPr dirty="0" sz="1800" spc="-70">
                <a:solidFill>
                  <a:srgbClr val="7DB3D6"/>
                </a:solidFill>
                <a:latin typeface="Gilroy-SemiBold"/>
                <a:cs typeface="Gilroy-SemiBold"/>
              </a:rPr>
              <a:t> </a:t>
            </a:r>
            <a:r>
              <a:rPr dirty="0" sz="1800" spc="-50">
                <a:solidFill>
                  <a:srgbClr val="7DB3D6"/>
                </a:solidFill>
                <a:latin typeface="Gilroy-SemiBold"/>
                <a:cs typeface="Gilroy-SemiBold"/>
              </a:rPr>
              <a:t>Term</a:t>
            </a:r>
            <a:r>
              <a:rPr dirty="0" sz="1800" spc="-60">
                <a:solidFill>
                  <a:srgbClr val="7DB3D6"/>
                </a:solidFill>
                <a:latin typeface="Gilroy-SemiBold"/>
                <a:cs typeface="Gilroy-SemiBold"/>
              </a:rPr>
              <a:t> </a:t>
            </a:r>
            <a:r>
              <a:rPr dirty="0" sz="1800" spc="-10">
                <a:solidFill>
                  <a:srgbClr val="7DB3D6"/>
                </a:solidFill>
                <a:latin typeface="Gilroy-SemiBold"/>
                <a:cs typeface="Gilroy-SemiBold"/>
              </a:rPr>
              <a:t>Requirements</a:t>
            </a:r>
            <a:endParaRPr sz="1800">
              <a:latin typeface="Gilroy-SemiBold"/>
              <a:cs typeface="Gilroy-SemiBold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5461794" y="5807391"/>
            <a:ext cx="3924935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28800"/>
              </a:lnSpc>
              <a:spcBef>
                <a:spcPts val="100"/>
              </a:spcBef>
            </a:pPr>
            <a:r>
              <a:rPr dirty="0" sz="1100" spc="-10">
                <a:solidFill>
                  <a:srgbClr val="231F20"/>
                </a:solidFill>
                <a:latin typeface="Gilroy"/>
                <a:cs typeface="Gilroy"/>
              </a:rPr>
              <a:t>NOW</a:t>
            </a:r>
            <a:r>
              <a:rPr dirty="0" sz="1100" spc="-4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>
                <a:solidFill>
                  <a:srgbClr val="231F20"/>
                </a:solidFill>
                <a:latin typeface="Gilroy"/>
                <a:cs typeface="Gilroy"/>
              </a:rPr>
              <a:t>CFO</a:t>
            </a:r>
            <a:r>
              <a:rPr dirty="0" sz="1100" spc="-4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 spc="-20">
                <a:solidFill>
                  <a:srgbClr val="231F20"/>
                </a:solidFill>
                <a:latin typeface="Gilroy"/>
                <a:cs typeface="Gilroy"/>
              </a:rPr>
              <a:t>provides</a:t>
            </a:r>
            <a:r>
              <a:rPr dirty="0" sz="1100" spc="-3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>
                <a:solidFill>
                  <a:srgbClr val="231F20"/>
                </a:solidFill>
                <a:latin typeface="Gilroy"/>
                <a:cs typeface="Gilroy"/>
              </a:rPr>
              <a:t>the</a:t>
            </a:r>
            <a:r>
              <a:rPr dirty="0" sz="1100" spc="-4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 spc="-10">
                <a:solidFill>
                  <a:srgbClr val="231F20"/>
                </a:solidFill>
                <a:latin typeface="Gilroy"/>
                <a:cs typeface="Gilroy"/>
              </a:rPr>
              <a:t>highest</a:t>
            </a:r>
            <a:r>
              <a:rPr dirty="0" sz="1100" spc="-4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 spc="-10">
                <a:solidFill>
                  <a:srgbClr val="231F20"/>
                </a:solidFill>
                <a:latin typeface="Gilroy"/>
                <a:cs typeface="Gilroy"/>
              </a:rPr>
              <a:t>level</a:t>
            </a:r>
            <a:r>
              <a:rPr dirty="0" sz="1100" spc="-3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>
                <a:solidFill>
                  <a:srgbClr val="231F20"/>
                </a:solidFill>
                <a:latin typeface="Gilroy"/>
                <a:cs typeface="Gilroy"/>
              </a:rPr>
              <a:t>of</a:t>
            </a:r>
            <a:r>
              <a:rPr dirty="0" sz="1100" spc="-4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 spc="-10">
                <a:solidFill>
                  <a:srgbClr val="231F20"/>
                </a:solidFill>
                <a:latin typeface="Gilroy"/>
                <a:cs typeface="Gilroy"/>
              </a:rPr>
              <a:t>expertise</a:t>
            </a:r>
            <a:r>
              <a:rPr dirty="0" sz="1100" spc="-4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>
                <a:solidFill>
                  <a:srgbClr val="231F20"/>
                </a:solidFill>
                <a:latin typeface="Gilroy"/>
                <a:cs typeface="Gilroy"/>
              </a:rPr>
              <a:t>in</a:t>
            </a:r>
            <a:r>
              <a:rPr dirty="0" sz="1100" spc="-3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 spc="-10">
                <a:solidFill>
                  <a:srgbClr val="231F20"/>
                </a:solidFill>
                <a:latin typeface="Gilroy"/>
                <a:cs typeface="Gilroy"/>
              </a:rPr>
              <a:t>finance </a:t>
            </a:r>
            <a:r>
              <a:rPr dirty="0" sz="1100">
                <a:solidFill>
                  <a:srgbClr val="231F20"/>
                </a:solidFill>
                <a:latin typeface="Gilroy"/>
                <a:cs typeface="Gilroy"/>
              </a:rPr>
              <a:t>and</a:t>
            </a:r>
            <a:r>
              <a:rPr dirty="0" sz="1100" spc="-20">
                <a:solidFill>
                  <a:srgbClr val="231F20"/>
                </a:solidFill>
                <a:latin typeface="Gilroy"/>
                <a:cs typeface="Gilroy"/>
              </a:rPr>
              <a:t> operational</a:t>
            </a:r>
            <a:r>
              <a:rPr dirty="0" sz="1100" spc="-1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 spc="-10">
                <a:solidFill>
                  <a:srgbClr val="231F20"/>
                </a:solidFill>
                <a:latin typeface="Gilroy"/>
                <a:cs typeface="Gilroy"/>
              </a:rPr>
              <a:t>accounting</a:t>
            </a:r>
            <a:r>
              <a:rPr dirty="0" sz="1100" spc="-1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>
                <a:solidFill>
                  <a:srgbClr val="231F20"/>
                </a:solidFill>
                <a:latin typeface="Gilroy"/>
                <a:cs typeface="Gilroy"/>
              </a:rPr>
              <a:t>to</a:t>
            </a:r>
            <a:r>
              <a:rPr dirty="0" sz="1100" spc="-1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 spc="-20">
                <a:solidFill>
                  <a:srgbClr val="231F20"/>
                </a:solidFill>
                <a:latin typeface="Gilroy"/>
                <a:cs typeface="Gilroy"/>
              </a:rPr>
              <a:t>accelerate</a:t>
            </a:r>
            <a:r>
              <a:rPr dirty="0" sz="1100" spc="-1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 spc="-20">
                <a:solidFill>
                  <a:srgbClr val="231F20"/>
                </a:solidFill>
                <a:latin typeface="Gilroy"/>
                <a:cs typeface="Gilroy"/>
              </a:rPr>
              <a:t>results</a:t>
            </a:r>
            <a:r>
              <a:rPr dirty="0" sz="1100" spc="-1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>
                <a:solidFill>
                  <a:srgbClr val="231F20"/>
                </a:solidFill>
                <a:latin typeface="Gilroy"/>
                <a:cs typeface="Gilroy"/>
              </a:rPr>
              <a:t>and</a:t>
            </a:r>
            <a:r>
              <a:rPr dirty="0" sz="1100" spc="-1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 spc="-10">
                <a:solidFill>
                  <a:srgbClr val="231F20"/>
                </a:solidFill>
                <a:latin typeface="Gilroy"/>
                <a:cs typeface="Gilroy"/>
              </a:rPr>
              <a:t>achieve </a:t>
            </a:r>
            <a:r>
              <a:rPr dirty="0" sz="1100" spc="-20">
                <a:solidFill>
                  <a:srgbClr val="231F20"/>
                </a:solidFill>
                <a:latin typeface="Gilroy"/>
                <a:cs typeface="Gilroy"/>
              </a:rPr>
              <a:t>strategic</a:t>
            </a:r>
            <a:r>
              <a:rPr dirty="0" sz="1100" spc="-30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 spc="-20">
                <a:solidFill>
                  <a:srgbClr val="231F20"/>
                </a:solidFill>
                <a:latin typeface="Gilroy"/>
                <a:cs typeface="Gilroy"/>
              </a:rPr>
              <a:t>objectives</a:t>
            </a:r>
            <a:r>
              <a:rPr dirty="0" sz="1100" spc="-2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>
                <a:solidFill>
                  <a:srgbClr val="231F20"/>
                </a:solidFill>
                <a:latin typeface="Gilroy"/>
                <a:cs typeface="Gilroy"/>
              </a:rPr>
              <a:t>for</a:t>
            </a:r>
            <a:r>
              <a:rPr dirty="0" sz="1100" spc="-2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 spc="-10">
                <a:solidFill>
                  <a:srgbClr val="231F20"/>
                </a:solidFill>
                <a:latin typeface="Gilroy"/>
                <a:cs typeface="Gilroy"/>
              </a:rPr>
              <a:t>sustainable</a:t>
            </a:r>
            <a:r>
              <a:rPr dirty="0" sz="1100" spc="-2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 spc="-10">
                <a:solidFill>
                  <a:srgbClr val="231F20"/>
                </a:solidFill>
                <a:latin typeface="Gilroy"/>
                <a:cs typeface="Gilroy"/>
              </a:rPr>
              <a:t>growth</a:t>
            </a:r>
            <a:r>
              <a:rPr dirty="0" sz="1100" spc="-2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>
                <a:solidFill>
                  <a:srgbClr val="231F20"/>
                </a:solidFill>
                <a:latin typeface="Gilroy"/>
                <a:cs typeface="Gilroy"/>
              </a:rPr>
              <a:t>and</a:t>
            </a:r>
            <a:r>
              <a:rPr dirty="0" sz="1100" spc="-25">
                <a:solidFill>
                  <a:srgbClr val="231F20"/>
                </a:solidFill>
                <a:latin typeface="Gilroy"/>
                <a:cs typeface="Gilroy"/>
              </a:rPr>
              <a:t> </a:t>
            </a:r>
            <a:r>
              <a:rPr dirty="0" sz="1100" spc="-10">
                <a:solidFill>
                  <a:srgbClr val="231F20"/>
                </a:solidFill>
                <a:latin typeface="Gilroy"/>
                <a:cs typeface="Gilroy"/>
              </a:rPr>
              <a:t>success.</a:t>
            </a:r>
            <a:endParaRPr sz="1100">
              <a:latin typeface="Gilroy"/>
              <a:cs typeface="Gilroy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201041" y="1286024"/>
            <a:ext cx="4069079" cy="1160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74015">
              <a:lnSpc>
                <a:spcPts val="2740"/>
              </a:lnSpc>
              <a:spcBef>
                <a:spcPts val="100"/>
              </a:spcBef>
            </a:pPr>
            <a:r>
              <a:rPr dirty="0" sz="2400" spc="-25">
                <a:solidFill>
                  <a:srgbClr val="2C4C7C"/>
                </a:solidFill>
                <a:latin typeface="Gilroy-Black"/>
                <a:cs typeface="Gilroy-Black"/>
              </a:rPr>
              <a:t>Contact</a:t>
            </a:r>
            <a:r>
              <a:rPr dirty="0" sz="2400" spc="-95">
                <a:solidFill>
                  <a:srgbClr val="2C4C7C"/>
                </a:solidFill>
                <a:latin typeface="Gilroy-Black"/>
                <a:cs typeface="Gilroy-Black"/>
              </a:rPr>
              <a:t> </a:t>
            </a:r>
            <a:r>
              <a:rPr dirty="0" sz="2400">
                <a:solidFill>
                  <a:srgbClr val="2C4C7C"/>
                </a:solidFill>
                <a:latin typeface="Gilroy-Black"/>
                <a:cs typeface="Gilroy-Black"/>
              </a:rPr>
              <a:t>Us</a:t>
            </a:r>
            <a:r>
              <a:rPr dirty="0" sz="2400" spc="-95">
                <a:solidFill>
                  <a:srgbClr val="2C4C7C"/>
                </a:solidFill>
                <a:latin typeface="Gilroy-Black"/>
                <a:cs typeface="Gilroy-Black"/>
              </a:rPr>
              <a:t> </a:t>
            </a:r>
            <a:r>
              <a:rPr dirty="0" sz="2400" spc="-25">
                <a:solidFill>
                  <a:srgbClr val="2C4C7C"/>
                </a:solidFill>
                <a:latin typeface="Gilroy-Black"/>
                <a:cs typeface="Gilroy-Black"/>
              </a:rPr>
              <a:t>For</a:t>
            </a:r>
            <a:endParaRPr sz="2400">
              <a:latin typeface="Gilroy-Black"/>
              <a:cs typeface="Gilroy-Black"/>
            </a:endParaRPr>
          </a:p>
          <a:p>
            <a:pPr algn="ctr" marL="374015">
              <a:lnSpc>
                <a:spcPts val="2740"/>
              </a:lnSpc>
            </a:pPr>
            <a:r>
              <a:rPr dirty="0" sz="2400">
                <a:solidFill>
                  <a:srgbClr val="2C4C7C"/>
                </a:solidFill>
                <a:latin typeface="Gilroy-Black"/>
                <a:cs typeface="Gilroy-Black"/>
              </a:rPr>
              <a:t>A</a:t>
            </a:r>
            <a:r>
              <a:rPr dirty="0" sz="2400" spc="-95">
                <a:solidFill>
                  <a:srgbClr val="2C4C7C"/>
                </a:solidFill>
                <a:latin typeface="Gilroy-Black"/>
                <a:cs typeface="Gilroy-Black"/>
              </a:rPr>
              <a:t> </a:t>
            </a:r>
            <a:r>
              <a:rPr dirty="0" sz="2400" spc="-10">
                <a:solidFill>
                  <a:srgbClr val="2C4C7C"/>
                </a:solidFill>
                <a:latin typeface="Gilroy-Black"/>
                <a:cs typeface="Gilroy-Black"/>
              </a:rPr>
              <a:t>Free</a:t>
            </a:r>
            <a:r>
              <a:rPr dirty="0" sz="2400" spc="-85">
                <a:solidFill>
                  <a:srgbClr val="2C4C7C"/>
                </a:solidFill>
                <a:latin typeface="Gilroy-Black"/>
                <a:cs typeface="Gilroy-Black"/>
              </a:rPr>
              <a:t> </a:t>
            </a:r>
            <a:r>
              <a:rPr dirty="0" sz="2400" spc="-10">
                <a:solidFill>
                  <a:srgbClr val="2C4C7C"/>
                </a:solidFill>
                <a:latin typeface="Gilroy-Black"/>
                <a:cs typeface="Gilroy-Black"/>
              </a:rPr>
              <a:t>Consultation</a:t>
            </a:r>
            <a:endParaRPr sz="2400">
              <a:latin typeface="Gilroy-Black"/>
              <a:cs typeface="Gilroy-Black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dirty="0" sz="1800">
                <a:solidFill>
                  <a:srgbClr val="66696C"/>
                </a:solidFill>
                <a:latin typeface="Gilroy"/>
                <a:cs typeface="Gilroy"/>
              </a:rPr>
              <a:t>844-858-6236</a:t>
            </a:r>
            <a:r>
              <a:rPr dirty="0" sz="1800" spc="204">
                <a:solidFill>
                  <a:srgbClr val="66696C"/>
                </a:solidFill>
                <a:latin typeface="Gilroy"/>
                <a:cs typeface="Gilroy"/>
              </a:rPr>
              <a:t> </a:t>
            </a:r>
            <a:r>
              <a:rPr dirty="0" sz="1800">
                <a:solidFill>
                  <a:srgbClr val="66696C"/>
                </a:solidFill>
                <a:latin typeface="Gilroy"/>
                <a:cs typeface="Gilroy"/>
              </a:rPr>
              <a:t>|</a:t>
            </a:r>
            <a:r>
              <a:rPr dirty="0" sz="1800" spc="20">
                <a:solidFill>
                  <a:srgbClr val="66696C"/>
                </a:solidFill>
                <a:latin typeface="Gilroy"/>
                <a:cs typeface="Gilroy"/>
              </a:rPr>
              <a:t> </a:t>
            </a:r>
            <a:r>
              <a:rPr dirty="0" sz="1800" spc="-95">
                <a:solidFill>
                  <a:srgbClr val="66696C"/>
                </a:solidFill>
                <a:latin typeface="Gilroy"/>
                <a:cs typeface="Gilroy"/>
              </a:rPr>
              <a:t>nowcfo.com/contact-</a:t>
            </a:r>
            <a:r>
              <a:rPr dirty="0" sz="1800" spc="-25">
                <a:solidFill>
                  <a:srgbClr val="66696C"/>
                </a:solidFill>
                <a:latin typeface="Gilroy"/>
                <a:cs typeface="Gilroy"/>
              </a:rPr>
              <a:t>us</a:t>
            </a:r>
            <a:endParaRPr sz="1800">
              <a:latin typeface="Gilroy"/>
              <a:cs typeface="Gilroy"/>
            </a:endParaRPr>
          </a:p>
        </p:txBody>
      </p:sp>
      <p:pic>
        <p:nvPicPr>
          <p:cNvPr id="24" name="object 2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25" name="object 2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26" name="object 2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27" name="object 2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spc="114"/>
              <a:t>OFFICE</a:t>
            </a:r>
            <a:r>
              <a:rPr dirty="0" spc="290"/>
              <a:t> </a:t>
            </a:r>
            <a:r>
              <a:rPr dirty="0" spc="114"/>
              <a:t>LOCATIONS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3770" y="816659"/>
            <a:ext cx="6681322" cy="3282334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889000" y="4194801"/>
            <a:ext cx="1752600" cy="2749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87020">
              <a:lnSpc>
                <a:spcPct val="105800"/>
              </a:lnSpc>
              <a:spcBef>
                <a:spcPts val="100"/>
              </a:spcBef>
            </a:pP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Albuquerque,</a:t>
            </a:r>
            <a:r>
              <a:rPr dirty="0" sz="1300" spc="2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40">
                <a:solidFill>
                  <a:srgbClr val="2C4D7C"/>
                </a:solidFill>
                <a:latin typeface="Montserrat-Medium"/>
                <a:cs typeface="Montserrat-Medium"/>
              </a:rPr>
              <a:t>NM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Atlanta,</a:t>
            </a:r>
            <a:r>
              <a:rPr dirty="0" sz="1300" spc="-3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GA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Austin,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 TX</a:t>
            </a:r>
            <a:endParaRPr sz="1300">
              <a:latin typeface="Montserrat-Medium"/>
              <a:cs typeface="Montserrat-Medium"/>
            </a:endParaRPr>
          </a:p>
          <a:p>
            <a:pPr marL="12700" marR="394335">
              <a:lnSpc>
                <a:spcPct val="105800"/>
              </a:lnSpc>
            </a:pPr>
            <a:r>
              <a:rPr dirty="0" sz="1300" spc="-10">
                <a:solidFill>
                  <a:srgbClr val="2C4D7C"/>
                </a:solidFill>
                <a:latin typeface="Montserrat-Medium"/>
                <a:cs typeface="Montserrat-Medium"/>
              </a:rPr>
              <a:t>Bend,</a:t>
            </a:r>
            <a:r>
              <a:rPr dirty="0" sz="1300" spc="-7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OR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Birmingham,</a:t>
            </a:r>
            <a:r>
              <a:rPr dirty="0" sz="1300" spc="-4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AL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Boise,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ID</a:t>
            </a:r>
            <a:endParaRPr sz="1300">
              <a:latin typeface="Montserrat-Medium"/>
              <a:cs typeface="Montserrat-Medium"/>
            </a:endParaRPr>
          </a:p>
          <a:p>
            <a:pPr marL="12700" marR="356870">
              <a:lnSpc>
                <a:spcPct val="105800"/>
              </a:lnSpc>
            </a:pP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Cedar</a:t>
            </a:r>
            <a:r>
              <a:rPr dirty="0" sz="1300" spc="-6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City,</a:t>
            </a:r>
            <a:r>
              <a:rPr dirty="0" sz="1300" spc="-5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UT Charleston,</a:t>
            </a:r>
            <a:r>
              <a:rPr dirty="0" sz="1300" spc="-1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SC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Charlotte, NC Chattanooga,</a:t>
            </a:r>
            <a:r>
              <a:rPr dirty="0" sz="1300" spc="1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40">
                <a:solidFill>
                  <a:srgbClr val="2C4D7C"/>
                </a:solidFill>
                <a:latin typeface="Montserrat-Medium"/>
                <a:cs typeface="Montserrat-Medium"/>
              </a:rPr>
              <a:t>TN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Chicago,</a:t>
            </a:r>
            <a:r>
              <a:rPr dirty="0" sz="1300" spc="-4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IL</a:t>
            </a:r>
            <a:endParaRPr sz="1300">
              <a:latin typeface="Montserrat-Medium"/>
              <a:cs typeface="Montserrat-Medium"/>
            </a:endParaRPr>
          </a:p>
          <a:p>
            <a:pPr marL="12700" marR="5080">
              <a:lnSpc>
                <a:spcPct val="105800"/>
              </a:lnSpc>
            </a:pP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Colorado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Springs,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CO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Columbia,</a:t>
            </a:r>
            <a:r>
              <a:rPr dirty="0" sz="1300" spc="-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SC</a:t>
            </a:r>
            <a:endParaRPr sz="1300">
              <a:latin typeface="Montserrat-Medium"/>
              <a:cs typeface="Montserrat-Medium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137" y="4234218"/>
            <a:ext cx="115036" cy="144056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137" y="4444530"/>
            <a:ext cx="115036" cy="144056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137" y="4652098"/>
            <a:ext cx="115036" cy="144056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137" y="4862410"/>
            <a:ext cx="115036" cy="144056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137" y="5070893"/>
            <a:ext cx="115036" cy="144056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6137" y="5283034"/>
            <a:ext cx="115036" cy="144056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137" y="5489264"/>
            <a:ext cx="115036" cy="144056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137" y="5701830"/>
            <a:ext cx="115036" cy="144056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137" y="5908484"/>
            <a:ext cx="115036" cy="144056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137" y="6120625"/>
            <a:ext cx="115036" cy="144056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137" y="6539420"/>
            <a:ext cx="115036" cy="144056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2143" y="6331639"/>
            <a:ext cx="115036" cy="144056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6137" y="6750739"/>
            <a:ext cx="115036" cy="144056"/>
          </a:xfrm>
          <a:prstGeom prst="rect">
            <a:avLst/>
          </a:prstGeom>
        </p:spPr>
      </p:pic>
      <p:sp>
        <p:nvSpPr>
          <p:cNvPr id="21" name="object 21" descr=""/>
          <p:cNvSpPr txBox="1"/>
          <p:nvPr/>
        </p:nvSpPr>
        <p:spPr>
          <a:xfrm>
            <a:off x="3098800" y="4194801"/>
            <a:ext cx="1600200" cy="2749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94335">
              <a:lnSpc>
                <a:spcPct val="105800"/>
              </a:lnSpc>
              <a:spcBef>
                <a:spcPts val="100"/>
              </a:spcBef>
            </a:pP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Columbus,</a:t>
            </a:r>
            <a:r>
              <a:rPr dirty="0" sz="1300" spc="-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40">
                <a:solidFill>
                  <a:srgbClr val="2C4D7C"/>
                </a:solidFill>
                <a:latin typeface="Montserrat-Medium"/>
                <a:cs typeface="Montserrat-Medium"/>
              </a:rPr>
              <a:t>OH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Dallas, 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TX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Denver,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 CO</a:t>
            </a:r>
            <a:endParaRPr sz="1300">
              <a:latin typeface="Montserrat-Medium"/>
              <a:cs typeface="Montserrat-Medium"/>
            </a:endParaRPr>
          </a:p>
          <a:p>
            <a:pPr marL="12700" marR="5080">
              <a:lnSpc>
                <a:spcPct val="105800"/>
              </a:lnSpc>
            </a:pPr>
            <a:r>
              <a:rPr dirty="0" sz="1300" spc="-10">
                <a:solidFill>
                  <a:srgbClr val="2C4D7C"/>
                </a:solidFill>
                <a:latin typeface="Montserrat-Medium"/>
                <a:cs typeface="Montserrat-Medium"/>
              </a:rPr>
              <a:t>Fort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 Lauderdale, 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FL </a:t>
            </a:r>
            <a:r>
              <a:rPr dirty="0" sz="1300" spc="-10">
                <a:solidFill>
                  <a:srgbClr val="2C4D7C"/>
                </a:solidFill>
                <a:latin typeface="Montserrat-Medium"/>
                <a:cs typeface="Montserrat-Medium"/>
              </a:rPr>
              <a:t>Fort</a:t>
            </a:r>
            <a:r>
              <a:rPr dirty="0" sz="1300" spc="-7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Worth,</a:t>
            </a:r>
            <a:r>
              <a:rPr dirty="0" sz="1300" spc="-5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TX Fresno,</a:t>
            </a:r>
            <a:r>
              <a:rPr dirty="0" sz="1300" spc="-4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CA</a:t>
            </a:r>
            <a:endParaRPr sz="1300">
              <a:latin typeface="Montserrat-Medium"/>
              <a:cs typeface="Montserrat-Medium"/>
            </a:endParaRPr>
          </a:p>
          <a:p>
            <a:pPr marL="12700" marR="290830">
              <a:lnSpc>
                <a:spcPct val="105800"/>
              </a:lnSpc>
            </a:pP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Helena,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MT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Houston,</a:t>
            </a:r>
            <a:r>
              <a:rPr dirty="0" sz="1300" spc="-4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TX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Indianapolis,</a:t>
            </a:r>
            <a:r>
              <a:rPr dirty="0" sz="1300" spc="-3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IN Jacksonville,</a:t>
            </a:r>
            <a:r>
              <a:rPr dirty="0" sz="1300" spc="-1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FL </a:t>
            </a:r>
            <a:r>
              <a:rPr dirty="0" sz="1300" spc="-30">
                <a:solidFill>
                  <a:srgbClr val="2C4D7C"/>
                </a:solidFill>
                <a:latin typeface="Montserrat-Medium"/>
                <a:cs typeface="Montserrat-Medium"/>
              </a:rPr>
              <a:t>Knoxville,</a:t>
            </a:r>
            <a:r>
              <a:rPr dirty="0" sz="1300" spc="-1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TN </a:t>
            </a:r>
            <a:r>
              <a:rPr dirty="0" sz="1300">
                <a:solidFill>
                  <a:srgbClr val="2C4D7C"/>
                </a:solidFill>
                <a:latin typeface="Montserrat-Medium"/>
                <a:cs typeface="Montserrat-Medium"/>
              </a:rPr>
              <a:t>Las</a:t>
            </a:r>
            <a:r>
              <a:rPr dirty="0" sz="1300" spc="-7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30">
                <a:solidFill>
                  <a:srgbClr val="2C4D7C"/>
                </a:solidFill>
                <a:latin typeface="Montserrat-Medium"/>
                <a:cs typeface="Montserrat-Medium"/>
              </a:rPr>
              <a:t>Vegas,</a:t>
            </a:r>
            <a:r>
              <a:rPr dirty="0" sz="1300" spc="-5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NV </a:t>
            </a:r>
            <a:r>
              <a:rPr dirty="0" sz="1300" spc="-10">
                <a:solidFill>
                  <a:srgbClr val="2C4D7C"/>
                </a:solidFill>
                <a:latin typeface="Montserrat-Medium"/>
                <a:cs typeface="Montserrat-Medium"/>
              </a:rPr>
              <a:t>Long</a:t>
            </a:r>
            <a:r>
              <a:rPr dirty="0" sz="1300" spc="-6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Beach,</a:t>
            </a:r>
            <a:r>
              <a:rPr dirty="0" sz="1300" spc="-6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40">
                <a:solidFill>
                  <a:srgbClr val="2C4D7C"/>
                </a:solidFill>
                <a:latin typeface="Montserrat-Medium"/>
                <a:cs typeface="Montserrat-Medium"/>
              </a:rPr>
              <a:t>CA</a:t>
            </a:r>
            <a:endParaRPr sz="1300">
              <a:latin typeface="Montserrat-Medium"/>
              <a:cs typeface="Montserrat-Medium"/>
            </a:endParaRPr>
          </a:p>
        </p:txBody>
      </p:sp>
      <p:pic>
        <p:nvPicPr>
          <p:cNvPr id="22" name="object 2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3499" y="4444530"/>
            <a:ext cx="115036" cy="144056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3499" y="4234218"/>
            <a:ext cx="115036" cy="144056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3499" y="4652098"/>
            <a:ext cx="115036" cy="144056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3499" y="4862410"/>
            <a:ext cx="115036" cy="144056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3499" y="5070893"/>
            <a:ext cx="115036" cy="144056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93499" y="5283034"/>
            <a:ext cx="115036" cy="144056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3499" y="5489264"/>
            <a:ext cx="115036" cy="144056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3499" y="5701830"/>
            <a:ext cx="115036" cy="144056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3499" y="5908484"/>
            <a:ext cx="115036" cy="144056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3499" y="6120625"/>
            <a:ext cx="115036" cy="144056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89505" y="6331639"/>
            <a:ext cx="115036" cy="144056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3499" y="6539420"/>
            <a:ext cx="115036" cy="144056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89505" y="6755320"/>
            <a:ext cx="115036" cy="144056"/>
          </a:xfrm>
          <a:prstGeom prst="rect">
            <a:avLst/>
          </a:prstGeom>
        </p:spPr>
      </p:pic>
      <p:sp>
        <p:nvSpPr>
          <p:cNvPr id="35" name="object 35" descr=""/>
          <p:cNvSpPr txBox="1"/>
          <p:nvPr/>
        </p:nvSpPr>
        <p:spPr>
          <a:xfrm>
            <a:off x="5308600" y="4186984"/>
            <a:ext cx="1616075" cy="2749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100"/>
              </a:spcBef>
            </a:pPr>
            <a:r>
              <a:rPr dirty="0" sz="1300" spc="-10">
                <a:solidFill>
                  <a:srgbClr val="2C4D7C"/>
                </a:solidFill>
                <a:latin typeface="Montserrat-Medium"/>
                <a:cs typeface="Montserrat-Medium"/>
              </a:rPr>
              <a:t>Los</a:t>
            </a:r>
            <a:r>
              <a:rPr dirty="0" sz="1300" spc="-4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Angeles,</a:t>
            </a:r>
            <a:r>
              <a:rPr dirty="0" sz="1300" spc="-4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CA Louisville,</a:t>
            </a:r>
            <a:r>
              <a:rPr dirty="0" sz="1300" spc="1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KY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Miami,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FL</a:t>
            </a:r>
            <a:r>
              <a:rPr dirty="0" sz="1300" spc="50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Nashville,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TN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Newport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Beach,</a:t>
            </a:r>
            <a:r>
              <a:rPr dirty="0" sz="1300" spc="-3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40">
                <a:solidFill>
                  <a:srgbClr val="2C4D7C"/>
                </a:solidFill>
                <a:latin typeface="Montserrat-Medium"/>
                <a:cs typeface="Montserrat-Medium"/>
              </a:rPr>
              <a:t>CA </a:t>
            </a:r>
            <a:r>
              <a:rPr dirty="0" sz="1300" spc="-10">
                <a:solidFill>
                  <a:srgbClr val="2C4D7C"/>
                </a:solidFill>
                <a:latin typeface="Montserrat-Medium"/>
                <a:cs typeface="Montserrat-Medium"/>
              </a:rPr>
              <a:t>New</a:t>
            </a:r>
            <a:r>
              <a:rPr dirty="0" sz="1300" spc="-7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30">
                <a:solidFill>
                  <a:srgbClr val="2C4D7C"/>
                </a:solidFill>
                <a:latin typeface="Montserrat-Medium"/>
                <a:cs typeface="Montserrat-Medium"/>
              </a:rPr>
              <a:t>York,</a:t>
            </a:r>
            <a:r>
              <a:rPr dirty="0" sz="1300" spc="-5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NY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Oakland,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CA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Ogden,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UT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Oklahoma</a:t>
            </a:r>
            <a:r>
              <a:rPr dirty="0" sz="1300" spc="-5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City,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OK Orlando,</a:t>
            </a:r>
            <a:r>
              <a:rPr dirty="0" sz="1300" spc="-1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FL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Phoenix,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AZ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Portland,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OR</a:t>
            </a:r>
            <a:endParaRPr sz="1300">
              <a:latin typeface="Montserrat-Medium"/>
              <a:cs typeface="Montserrat-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Provo, UT</a:t>
            </a:r>
            <a:endParaRPr sz="1300">
              <a:latin typeface="Montserrat-Medium"/>
              <a:cs typeface="Montserrat-Medium"/>
            </a:endParaRPr>
          </a:p>
        </p:txBody>
      </p:sp>
      <p:pic>
        <p:nvPicPr>
          <p:cNvPr id="36" name="object 36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00759" y="4444530"/>
            <a:ext cx="115036" cy="144056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00759" y="4234218"/>
            <a:ext cx="115036" cy="144056"/>
          </a:xfrm>
          <a:prstGeom prst="rect">
            <a:avLst/>
          </a:prstGeom>
        </p:spPr>
      </p:pic>
      <p:pic>
        <p:nvPicPr>
          <p:cNvPr id="38" name="object 3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00759" y="4652098"/>
            <a:ext cx="115036" cy="144056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00759" y="4862410"/>
            <a:ext cx="115036" cy="144056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00759" y="5070893"/>
            <a:ext cx="115036" cy="144056"/>
          </a:xfrm>
          <a:prstGeom prst="rect">
            <a:avLst/>
          </a:prstGeom>
        </p:spPr>
      </p:pic>
      <p:pic>
        <p:nvPicPr>
          <p:cNvPr id="41" name="object 4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00759" y="5283034"/>
            <a:ext cx="115036" cy="144056"/>
          </a:xfrm>
          <a:prstGeom prst="rect">
            <a:avLst/>
          </a:prstGeom>
        </p:spPr>
      </p:pic>
      <p:pic>
        <p:nvPicPr>
          <p:cNvPr id="42" name="object 4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00759" y="5489264"/>
            <a:ext cx="115036" cy="144056"/>
          </a:xfrm>
          <a:prstGeom prst="rect">
            <a:avLst/>
          </a:prstGeom>
        </p:spPr>
      </p:pic>
      <p:pic>
        <p:nvPicPr>
          <p:cNvPr id="43" name="object 4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00759" y="5701830"/>
            <a:ext cx="115036" cy="144056"/>
          </a:xfrm>
          <a:prstGeom prst="rect">
            <a:avLst/>
          </a:prstGeom>
        </p:spPr>
      </p:pic>
      <p:pic>
        <p:nvPicPr>
          <p:cNvPr id="44" name="object 44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00759" y="5908484"/>
            <a:ext cx="115036" cy="144056"/>
          </a:xfrm>
          <a:prstGeom prst="rect">
            <a:avLst/>
          </a:prstGeom>
        </p:spPr>
      </p:pic>
      <p:pic>
        <p:nvPicPr>
          <p:cNvPr id="45" name="object 45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00759" y="6120625"/>
            <a:ext cx="115036" cy="144056"/>
          </a:xfrm>
          <a:prstGeom prst="rect">
            <a:avLst/>
          </a:prstGeom>
        </p:spPr>
      </p:pic>
      <p:pic>
        <p:nvPicPr>
          <p:cNvPr id="46" name="object 4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96765" y="6331639"/>
            <a:ext cx="115036" cy="144056"/>
          </a:xfrm>
          <a:prstGeom prst="rect">
            <a:avLst/>
          </a:prstGeom>
        </p:spPr>
      </p:pic>
      <p:pic>
        <p:nvPicPr>
          <p:cNvPr id="47" name="object 47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00759" y="6539420"/>
            <a:ext cx="115036" cy="144056"/>
          </a:xfrm>
          <a:prstGeom prst="rect">
            <a:avLst/>
          </a:prstGeom>
        </p:spPr>
      </p:pic>
      <p:pic>
        <p:nvPicPr>
          <p:cNvPr id="48" name="object 4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11497" y="6755320"/>
            <a:ext cx="115036" cy="144056"/>
          </a:xfrm>
          <a:prstGeom prst="rect">
            <a:avLst/>
          </a:prstGeom>
        </p:spPr>
      </p:pic>
      <p:sp>
        <p:nvSpPr>
          <p:cNvPr id="49" name="object 49" descr=""/>
          <p:cNvSpPr txBox="1"/>
          <p:nvPr/>
        </p:nvSpPr>
        <p:spPr>
          <a:xfrm>
            <a:off x="7518401" y="4186984"/>
            <a:ext cx="1712595" cy="2749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100"/>
              </a:spcBef>
            </a:pP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Raleigh/Durham,</a:t>
            </a:r>
            <a:r>
              <a:rPr dirty="0" sz="1300" spc="3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40">
                <a:solidFill>
                  <a:srgbClr val="2C4D7C"/>
                </a:solidFill>
                <a:latin typeface="Montserrat-Medium"/>
                <a:cs typeface="Montserrat-Medium"/>
              </a:rPr>
              <a:t>NC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Reno,</a:t>
            </a:r>
            <a:r>
              <a:rPr dirty="0" sz="1300" spc="-4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CA Sacramento,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CA</a:t>
            </a:r>
            <a:endParaRPr sz="1300">
              <a:latin typeface="Montserrat-Medium"/>
              <a:cs typeface="Montserrat-Medium"/>
            </a:endParaRPr>
          </a:p>
          <a:p>
            <a:pPr marL="12700" marR="112395">
              <a:lnSpc>
                <a:spcPct val="105800"/>
              </a:lnSpc>
            </a:pPr>
            <a:r>
              <a:rPr dirty="0" sz="1300">
                <a:solidFill>
                  <a:srgbClr val="2C4D7C"/>
                </a:solidFill>
                <a:latin typeface="Montserrat-Medium"/>
                <a:cs typeface="Montserrat-Medium"/>
              </a:rPr>
              <a:t>Salt</a:t>
            </a:r>
            <a:r>
              <a:rPr dirty="0" sz="1300" spc="-7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Lake</a:t>
            </a:r>
            <a:r>
              <a:rPr dirty="0" sz="1300" spc="-6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City,</a:t>
            </a:r>
            <a:r>
              <a:rPr dirty="0" sz="1300" spc="-6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UT </a:t>
            </a:r>
            <a:r>
              <a:rPr dirty="0" sz="1300">
                <a:solidFill>
                  <a:srgbClr val="2C4D7C"/>
                </a:solidFill>
                <a:latin typeface="Montserrat-Medium"/>
                <a:cs typeface="Montserrat-Medium"/>
              </a:rPr>
              <a:t>San</a:t>
            </a:r>
            <a:r>
              <a:rPr dirty="0" sz="1300" spc="-6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Antonio,</a:t>
            </a:r>
            <a:r>
              <a:rPr dirty="0" sz="1300" spc="-5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TX </a:t>
            </a:r>
            <a:r>
              <a:rPr dirty="0" sz="1300">
                <a:solidFill>
                  <a:srgbClr val="2C4D7C"/>
                </a:solidFill>
                <a:latin typeface="Montserrat-Medium"/>
                <a:cs typeface="Montserrat-Medium"/>
              </a:rPr>
              <a:t>San</a:t>
            </a:r>
            <a:r>
              <a:rPr dirty="0" sz="1300" spc="-5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Bernardino,</a:t>
            </a:r>
            <a:r>
              <a:rPr dirty="0" sz="1300" spc="-4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CA </a:t>
            </a:r>
            <a:r>
              <a:rPr dirty="0" sz="1300">
                <a:solidFill>
                  <a:srgbClr val="2C4D7C"/>
                </a:solidFill>
                <a:latin typeface="Montserrat-Medium"/>
                <a:cs typeface="Montserrat-Medium"/>
              </a:rPr>
              <a:t>San</a:t>
            </a:r>
            <a:r>
              <a:rPr dirty="0" sz="1300" spc="-7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Diego,</a:t>
            </a:r>
            <a:r>
              <a:rPr dirty="0" sz="1300" spc="-6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CA</a:t>
            </a:r>
            <a:endParaRPr sz="1300">
              <a:latin typeface="Montserrat-Medium"/>
              <a:cs typeface="Montserrat-Medium"/>
            </a:endParaRPr>
          </a:p>
          <a:p>
            <a:pPr marL="12700" marR="253365">
              <a:lnSpc>
                <a:spcPct val="105800"/>
              </a:lnSpc>
            </a:pPr>
            <a:r>
              <a:rPr dirty="0" sz="1300">
                <a:solidFill>
                  <a:srgbClr val="2C4D7C"/>
                </a:solidFill>
                <a:latin typeface="Montserrat-Medium"/>
                <a:cs typeface="Montserrat-Medium"/>
              </a:rPr>
              <a:t>San</a:t>
            </a:r>
            <a:r>
              <a:rPr dirty="0" sz="1300" spc="-5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Francisco,</a:t>
            </a:r>
            <a:r>
              <a:rPr dirty="0" sz="1300" spc="-5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CA </a:t>
            </a:r>
            <a:r>
              <a:rPr dirty="0" sz="1300">
                <a:solidFill>
                  <a:srgbClr val="2C4D7C"/>
                </a:solidFill>
                <a:latin typeface="Montserrat-Medium"/>
                <a:cs typeface="Montserrat-Medium"/>
              </a:rPr>
              <a:t>San</a:t>
            </a:r>
            <a:r>
              <a:rPr dirty="0" sz="1300" spc="-7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-Medium"/>
                <a:cs typeface="Montserrat-Medium"/>
              </a:rPr>
              <a:t>Jose,</a:t>
            </a:r>
            <a:r>
              <a:rPr dirty="0" sz="1300" spc="-7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CA Seattle,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WA </a:t>
            </a:r>
            <a:r>
              <a:rPr dirty="0" sz="1300" spc="-10">
                <a:solidFill>
                  <a:srgbClr val="2C4D7C"/>
                </a:solidFill>
                <a:latin typeface="Montserrat-Medium"/>
                <a:cs typeface="Montserrat-Medium"/>
              </a:rPr>
              <a:t>Springfield,</a:t>
            </a:r>
            <a:r>
              <a:rPr dirty="0" sz="1300" spc="-3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MO Tampa,</a:t>
            </a:r>
            <a:r>
              <a:rPr dirty="0" sz="1300" spc="-4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FL </a:t>
            </a:r>
            <a:r>
              <a:rPr dirty="0" sz="1300" spc="-30">
                <a:solidFill>
                  <a:srgbClr val="2C4D7C"/>
                </a:solidFill>
                <a:latin typeface="Montserrat-Medium"/>
                <a:cs typeface="Montserrat-Medium"/>
              </a:rPr>
              <a:t>Walnut</a:t>
            </a:r>
            <a:r>
              <a:rPr dirty="0" sz="1300" spc="-4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0">
                <a:solidFill>
                  <a:srgbClr val="2C4D7C"/>
                </a:solidFill>
                <a:latin typeface="Montserrat-Medium"/>
                <a:cs typeface="Montserrat-Medium"/>
              </a:rPr>
              <a:t>Creek,</a:t>
            </a:r>
            <a:r>
              <a:rPr dirty="0" sz="1300" spc="-3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-Medium"/>
                <a:cs typeface="Montserrat-Medium"/>
              </a:rPr>
              <a:t>CA</a:t>
            </a:r>
            <a:endParaRPr sz="1300">
              <a:latin typeface="Montserrat-Medium"/>
              <a:cs typeface="Montserrat-Medium"/>
            </a:endParaRPr>
          </a:p>
        </p:txBody>
      </p:sp>
      <p:pic>
        <p:nvPicPr>
          <p:cNvPr id="50" name="object 5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15201" y="4239259"/>
            <a:ext cx="115036" cy="144056"/>
          </a:xfrm>
          <a:prstGeom prst="rect">
            <a:avLst/>
          </a:prstGeom>
        </p:spPr>
      </p:pic>
      <p:pic>
        <p:nvPicPr>
          <p:cNvPr id="51" name="object 5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315201" y="4459952"/>
            <a:ext cx="115036" cy="144056"/>
          </a:xfrm>
          <a:prstGeom prst="rect">
            <a:avLst/>
          </a:prstGeom>
        </p:spPr>
      </p:pic>
      <p:pic>
        <p:nvPicPr>
          <p:cNvPr id="52" name="object 5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15537" y="4654080"/>
            <a:ext cx="115036" cy="144056"/>
          </a:xfrm>
          <a:prstGeom prst="rect">
            <a:avLst/>
          </a:prstGeom>
        </p:spPr>
      </p:pic>
      <p:pic>
        <p:nvPicPr>
          <p:cNvPr id="53" name="object 5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15537" y="4861648"/>
            <a:ext cx="115036" cy="144056"/>
          </a:xfrm>
          <a:prstGeom prst="rect">
            <a:avLst/>
          </a:prstGeom>
        </p:spPr>
      </p:pic>
      <p:pic>
        <p:nvPicPr>
          <p:cNvPr id="54" name="object 54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15537" y="5071960"/>
            <a:ext cx="115036" cy="144056"/>
          </a:xfrm>
          <a:prstGeom prst="rect">
            <a:avLst/>
          </a:prstGeom>
        </p:spPr>
      </p:pic>
      <p:pic>
        <p:nvPicPr>
          <p:cNvPr id="55" name="object 55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15537" y="5280443"/>
            <a:ext cx="115036" cy="144056"/>
          </a:xfrm>
          <a:prstGeom prst="rect">
            <a:avLst/>
          </a:prstGeom>
        </p:spPr>
      </p:pic>
      <p:pic>
        <p:nvPicPr>
          <p:cNvPr id="56" name="object 5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15537" y="5492584"/>
            <a:ext cx="115036" cy="144056"/>
          </a:xfrm>
          <a:prstGeom prst="rect">
            <a:avLst/>
          </a:prstGeom>
        </p:spPr>
      </p:pic>
      <p:pic>
        <p:nvPicPr>
          <p:cNvPr id="57" name="object 5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15537" y="5911380"/>
            <a:ext cx="115036" cy="144056"/>
          </a:xfrm>
          <a:prstGeom prst="rect">
            <a:avLst/>
          </a:prstGeom>
        </p:spPr>
      </p:pic>
      <p:pic>
        <p:nvPicPr>
          <p:cNvPr id="58" name="object 5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15537" y="5698814"/>
            <a:ext cx="115036" cy="144056"/>
          </a:xfrm>
          <a:prstGeom prst="rect">
            <a:avLst/>
          </a:prstGeom>
        </p:spPr>
      </p:pic>
      <p:pic>
        <p:nvPicPr>
          <p:cNvPr id="59" name="object 59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15537" y="6118034"/>
            <a:ext cx="115036" cy="144056"/>
          </a:xfrm>
          <a:prstGeom prst="rect">
            <a:avLst/>
          </a:prstGeom>
        </p:spPr>
      </p:pic>
      <p:pic>
        <p:nvPicPr>
          <p:cNvPr id="60" name="object 60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15537" y="6325289"/>
            <a:ext cx="115036" cy="144056"/>
          </a:xfrm>
          <a:prstGeom prst="rect">
            <a:avLst/>
          </a:prstGeom>
        </p:spPr>
      </p:pic>
      <p:pic>
        <p:nvPicPr>
          <p:cNvPr id="61" name="object 6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15537" y="6541189"/>
            <a:ext cx="115036" cy="144056"/>
          </a:xfrm>
          <a:prstGeom prst="rect">
            <a:avLst/>
          </a:prstGeom>
        </p:spPr>
      </p:pic>
      <p:pic>
        <p:nvPicPr>
          <p:cNvPr id="62" name="object 6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15537" y="6757089"/>
            <a:ext cx="115036" cy="144056"/>
          </a:xfrm>
          <a:prstGeom prst="rect">
            <a:avLst/>
          </a:prstGeom>
        </p:spPr>
      </p:pic>
      <p:pic>
        <p:nvPicPr>
          <p:cNvPr id="63" name="object 63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4800" y="1844039"/>
            <a:ext cx="198120" cy="198120"/>
          </a:xfrm>
          <a:prstGeom prst="rect">
            <a:avLst/>
          </a:prstGeom>
        </p:spPr>
      </p:pic>
      <p:sp>
        <p:nvSpPr>
          <p:cNvPr id="64" name="object 64" descr=""/>
          <p:cNvSpPr txBox="1"/>
          <p:nvPr/>
        </p:nvSpPr>
        <p:spPr>
          <a:xfrm>
            <a:off x="558800" y="1275586"/>
            <a:ext cx="1036955" cy="740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Montserrat"/>
                <a:cs typeface="Montserrat"/>
              </a:rPr>
              <a:t>Office</a:t>
            </a:r>
            <a:r>
              <a:rPr dirty="0" sz="1000" spc="-10">
                <a:solidFill>
                  <a:srgbClr val="231F20"/>
                </a:solidFill>
                <a:latin typeface="Montserrat"/>
                <a:cs typeface="Montserrat"/>
              </a:rPr>
              <a:t> Locations</a:t>
            </a:r>
            <a:endParaRPr sz="10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5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</a:pPr>
            <a:r>
              <a:rPr dirty="0" sz="1000" spc="-10">
                <a:solidFill>
                  <a:srgbClr val="231F20"/>
                </a:solidFill>
                <a:latin typeface="Montserrat"/>
                <a:cs typeface="Montserrat"/>
              </a:rPr>
              <a:t>On-</a:t>
            </a:r>
            <a:r>
              <a:rPr dirty="0" sz="1000" spc="-20">
                <a:solidFill>
                  <a:srgbClr val="231F20"/>
                </a:solidFill>
                <a:latin typeface="Montserrat"/>
                <a:cs typeface="Montserrat"/>
              </a:rPr>
              <a:t>site</a:t>
            </a:r>
            <a:endParaRPr sz="10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1000" spc="-10">
                <a:solidFill>
                  <a:srgbClr val="231F20"/>
                </a:solidFill>
                <a:latin typeface="Montserrat"/>
                <a:cs typeface="Montserrat"/>
              </a:rPr>
              <a:t>Remote</a:t>
            </a:r>
            <a:r>
              <a:rPr dirty="0" sz="10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Montserrat"/>
                <a:cs typeface="Montserrat"/>
              </a:rPr>
              <a:t>Work</a:t>
            </a:r>
            <a:endParaRPr sz="1000">
              <a:latin typeface="Montserrat"/>
              <a:cs typeface="Montserrat"/>
            </a:endParaRPr>
          </a:p>
        </p:txBody>
      </p:sp>
      <p:grpSp>
        <p:nvGrpSpPr>
          <p:cNvPr id="65" name="object 65" descr=""/>
          <p:cNvGrpSpPr/>
          <p:nvPr/>
        </p:nvGrpSpPr>
        <p:grpSpPr>
          <a:xfrm>
            <a:off x="314472" y="1220718"/>
            <a:ext cx="191135" cy="273685"/>
            <a:chOff x="314472" y="1220718"/>
            <a:chExt cx="191135" cy="273685"/>
          </a:xfrm>
        </p:grpSpPr>
        <p:sp>
          <p:nvSpPr>
            <p:cNvPr id="66" name="object 66" descr=""/>
            <p:cNvSpPr/>
            <p:nvPr/>
          </p:nvSpPr>
          <p:spPr>
            <a:xfrm>
              <a:off x="314472" y="1220718"/>
              <a:ext cx="191135" cy="273685"/>
            </a:xfrm>
            <a:custGeom>
              <a:avLst/>
              <a:gdLst/>
              <a:ahLst/>
              <a:cxnLst/>
              <a:rect l="l" t="t" r="r" b="b"/>
              <a:pathLst>
                <a:path w="191134" h="273684">
                  <a:moveTo>
                    <a:pt x="95516" y="0"/>
                  </a:moveTo>
                  <a:lnTo>
                    <a:pt x="58335" y="7505"/>
                  </a:lnTo>
                  <a:lnTo>
                    <a:pt x="27974" y="27973"/>
                  </a:lnTo>
                  <a:lnTo>
                    <a:pt x="7505" y="58330"/>
                  </a:lnTo>
                  <a:lnTo>
                    <a:pt x="0" y="95503"/>
                  </a:lnTo>
                  <a:lnTo>
                    <a:pt x="1691" y="113419"/>
                  </a:lnTo>
                  <a:lnTo>
                    <a:pt x="6551" y="130203"/>
                  </a:lnTo>
                  <a:lnTo>
                    <a:pt x="14257" y="145563"/>
                  </a:lnTo>
                  <a:lnTo>
                    <a:pt x="24485" y="159207"/>
                  </a:lnTo>
                  <a:lnTo>
                    <a:pt x="65539" y="208171"/>
                  </a:lnTo>
                  <a:lnTo>
                    <a:pt x="86634" y="236367"/>
                  </a:lnTo>
                  <a:lnTo>
                    <a:pt x="94406" y="254497"/>
                  </a:lnTo>
                  <a:lnTo>
                    <a:pt x="95516" y="273253"/>
                  </a:lnTo>
                  <a:lnTo>
                    <a:pt x="106619" y="242705"/>
                  </a:lnTo>
                  <a:lnTo>
                    <a:pt x="131044" y="204920"/>
                  </a:lnTo>
                  <a:lnTo>
                    <a:pt x="155470" y="172794"/>
                  </a:lnTo>
                  <a:lnTo>
                    <a:pt x="166573" y="159219"/>
                  </a:lnTo>
                  <a:lnTo>
                    <a:pt x="176763" y="145563"/>
                  </a:lnTo>
                  <a:lnTo>
                    <a:pt x="184469" y="130203"/>
                  </a:lnTo>
                  <a:lnTo>
                    <a:pt x="189329" y="113419"/>
                  </a:lnTo>
                  <a:lnTo>
                    <a:pt x="191020" y="95503"/>
                  </a:lnTo>
                  <a:lnTo>
                    <a:pt x="183515" y="58330"/>
                  </a:lnTo>
                  <a:lnTo>
                    <a:pt x="163047" y="27973"/>
                  </a:lnTo>
                  <a:lnTo>
                    <a:pt x="132690" y="7505"/>
                  </a:lnTo>
                  <a:lnTo>
                    <a:pt x="95516" y="0"/>
                  </a:lnTo>
                  <a:close/>
                </a:path>
              </a:pathLst>
            </a:custGeom>
            <a:solidFill>
              <a:srgbClr val="BF4C3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0206" y="1237171"/>
              <a:ext cx="159550" cy="159537"/>
            </a:xfrm>
            <a:prstGeom prst="rect">
              <a:avLst/>
            </a:prstGeom>
          </p:spPr>
        </p:pic>
      </p:grpSp>
      <p:pic>
        <p:nvPicPr>
          <p:cNvPr id="68" name="object 68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04800" y="1569944"/>
            <a:ext cx="198120" cy="198120"/>
          </a:xfrm>
          <a:prstGeom prst="rect">
            <a:avLst/>
          </a:prstGeom>
        </p:spPr>
      </p:pic>
      <p:grpSp>
        <p:nvGrpSpPr>
          <p:cNvPr id="69" name="object 69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70" name="object 7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73" name="object 73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4" name="object 74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5" name="object 75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76" name="object 7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78" name="object 78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79" name="object 7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80" name="object 8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81" name="object 8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082366" y="1316773"/>
            <a:ext cx="2649855" cy="764540"/>
          </a:xfrm>
          <a:custGeom>
            <a:avLst/>
            <a:gdLst/>
            <a:ahLst/>
            <a:cxnLst/>
            <a:rect l="l" t="t" r="r" b="b"/>
            <a:pathLst>
              <a:path w="2649854" h="764539">
                <a:moveTo>
                  <a:pt x="678230" y="12369"/>
                </a:moveTo>
                <a:lnTo>
                  <a:pt x="509333" y="12255"/>
                </a:lnTo>
                <a:lnTo>
                  <a:pt x="509028" y="460908"/>
                </a:lnTo>
                <a:lnTo>
                  <a:pt x="141960" y="12001"/>
                </a:lnTo>
                <a:lnTo>
                  <a:pt x="508" y="11912"/>
                </a:lnTo>
                <a:lnTo>
                  <a:pt x="0" y="750874"/>
                </a:lnTo>
                <a:lnTo>
                  <a:pt x="168910" y="750989"/>
                </a:lnTo>
                <a:lnTo>
                  <a:pt x="169214" y="302336"/>
                </a:lnTo>
                <a:lnTo>
                  <a:pt x="537324" y="751243"/>
                </a:lnTo>
                <a:lnTo>
                  <a:pt x="677735" y="751332"/>
                </a:lnTo>
                <a:lnTo>
                  <a:pt x="678230" y="12369"/>
                </a:lnTo>
                <a:close/>
              </a:path>
              <a:path w="2649854" h="764539">
                <a:moveTo>
                  <a:pt x="1525676" y="382422"/>
                </a:moveTo>
                <a:lnTo>
                  <a:pt x="1522412" y="329412"/>
                </a:lnTo>
                <a:lnTo>
                  <a:pt x="1512544" y="279095"/>
                </a:lnTo>
                <a:lnTo>
                  <a:pt x="1496085" y="231482"/>
                </a:lnTo>
                <a:lnTo>
                  <a:pt x="1473022" y="186563"/>
                </a:lnTo>
                <a:lnTo>
                  <a:pt x="1444447" y="145681"/>
                </a:lnTo>
                <a:lnTo>
                  <a:pt x="1444218" y="145338"/>
                </a:lnTo>
                <a:lnTo>
                  <a:pt x="1410525" y="108800"/>
                </a:lnTo>
                <a:lnTo>
                  <a:pt x="1371955" y="76936"/>
                </a:lnTo>
                <a:lnTo>
                  <a:pt x="1352537" y="64795"/>
                </a:lnTo>
                <a:lnTo>
                  <a:pt x="1352537" y="382422"/>
                </a:lnTo>
                <a:lnTo>
                  <a:pt x="1350645" y="415696"/>
                </a:lnTo>
                <a:lnTo>
                  <a:pt x="1335557" y="476910"/>
                </a:lnTo>
                <a:lnTo>
                  <a:pt x="1305890" y="530161"/>
                </a:lnTo>
                <a:lnTo>
                  <a:pt x="1264437" y="572096"/>
                </a:lnTo>
                <a:lnTo>
                  <a:pt x="1212253" y="601751"/>
                </a:lnTo>
                <a:lnTo>
                  <a:pt x="1153134" y="616762"/>
                </a:lnTo>
                <a:lnTo>
                  <a:pt x="1121206" y="618617"/>
                </a:lnTo>
                <a:lnTo>
                  <a:pt x="1089266" y="616712"/>
                </a:lnTo>
                <a:lnTo>
                  <a:pt x="1030160" y="601637"/>
                </a:lnTo>
                <a:lnTo>
                  <a:pt x="978027" y="571906"/>
                </a:lnTo>
                <a:lnTo>
                  <a:pt x="936612" y="529920"/>
                </a:lnTo>
                <a:lnTo>
                  <a:pt x="907034" y="476618"/>
                </a:lnTo>
                <a:lnTo>
                  <a:pt x="892022" y="415378"/>
                </a:lnTo>
                <a:lnTo>
                  <a:pt x="890168" y="381876"/>
                </a:lnTo>
                <a:lnTo>
                  <a:pt x="892073" y="348615"/>
                </a:lnTo>
                <a:lnTo>
                  <a:pt x="907161" y="287388"/>
                </a:lnTo>
                <a:lnTo>
                  <a:pt x="936815" y="234124"/>
                </a:lnTo>
                <a:lnTo>
                  <a:pt x="978281" y="192201"/>
                </a:lnTo>
                <a:lnTo>
                  <a:pt x="1030452" y="162534"/>
                </a:lnTo>
                <a:lnTo>
                  <a:pt x="1089583" y="147535"/>
                </a:lnTo>
                <a:lnTo>
                  <a:pt x="1121524" y="145681"/>
                </a:lnTo>
                <a:lnTo>
                  <a:pt x="1153452" y="147586"/>
                </a:lnTo>
                <a:lnTo>
                  <a:pt x="1212545" y="162661"/>
                </a:lnTo>
                <a:lnTo>
                  <a:pt x="1264691" y="192392"/>
                </a:lnTo>
                <a:lnTo>
                  <a:pt x="1306106" y="234378"/>
                </a:lnTo>
                <a:lnTo>
                  <a:pt x="1335684" y="287680"/>
                </a:lnTo>
                <a:lnTo>
                  <a:pt x="1350683" y="348919"/>
                </a:lnTo>
                <a:lnTo>
                  <a:pt x="1352537" y="382422"/>
                </a:lnTo>
                <a:lnTo>
                  <a:pt x="1352537" y="64795"/>
                </a:lnTo>
                <a:lnTo>
                  <a:pt x="1281125" y="28016"/>
                </a:lnTo>
                <a:lnTo>
                  <a:pt x="1230858" y="12484"/>
                </a:lnTo>
                <a:lnTo>
                  <a:pt x="1177696" y="3136"/>
                </a:lnTo>
                <a:lnTo>
                  <a:pt x="1121625" y="0"/>
                </a:lnTo>
                <a:lnTo>
                  <a:pt x="1065504" y="3060"/>
                </a:lnTo>
                <a:lnTo>
                  <a:pt x="1012215" y="12331"/>
                </a:lnTo>
                <a:lnTo>
                  <a:pt x="961758" y="27813"/>
                </a:lnTo>
                <a:lnTo>
                  <a:pt x="914146" y="49479"/>
                </a:lnTo>
                <a:lnTo>
                  <a:pt x="870445" y="76606"/>
                </a:lnTo>
                <a:lnTo>
                  <a:pt x="831761" y="108407"/>
                </a:lnTo>
                <a:lnTo>
                  <a:pt x="798093" y="144907"/>
                </a:lnTo>
                <a:lnTo>
                  <a:pt x="769429" y="186080"/>
                </a:lnTo>
                <a:lnTo>
                  <a:pt x="746531" y="230974"/>
                </a:lnTo>
                <a:lnTo>
                  <a:pt x="730173" y="278561"/>
                </a:lnTo>
                <a:lnTo>
                  <a:pt x="720344" y="328866"/>
                </a:lnTo>
                <a:lnTo>
                  <a:pt x="717042" y="381876"/>
                </a:lnTo>
                <a:lnTo>
                  <a:pt x="720267" y="434898"/>
                </a:lnTo>
                <a:lnTo>
                  <a:pt x="730034" y="485203"/>
                </a:lnTo>
                <a:lnTo>
                  <a:pt x="746328" y="532828"/>
                </a:lnTo>
                <a:lnTo>
                  <a:pt x="769162" y="577735"/>
                </a:lnTo>
                <a:lnTo>
                  <a:pt x="797763" y="618959"/>
                </a:lnTo>
                <a:lnTo>
                  <a:pt x="831392" y="655510"/>
                </a:lnTo>
                <a:lnTo>
                  <a:pt x="870038" y="687362"/>
                </a:lnTo>
                <a:lnTo>
                  <a:pt x="913701" y="714540"/>
                </a:lnTo>
                <a:lnTo>
                  <a:pt x="961288" y="736282"/>
                </a:lnTo>
                <a:lnTo>
                  <a:pt x="1011720" y="751814"/>
                </a:lnTo>
                <a:lnTo>
                  <a:pt x="1064983" y="761161"/>
                </a:lnTo>
                <a:lnTo>
                  <a:pt x="1121105" y="764298"/>
                </a:lnTo>
                <a:lnTo>
                  <a:pt x="1177175" y="761238"/>
                </a:lnTo>
                <a:lnTo>
                  <a:pt x="1230363" y="751967"/>
                </a:lnTo>
                <a:lnTo>
                  <a:pt x="1280655" y="736511"/>
                </a:lnTo>
                <a:lnTo>
                  <a:pt x="1328039" y="714819"/>
                </a:lnTo>
                <a:lnTo>
                  <a:pt x="1371536" y="687705"/>
                </a:lnTo>
                <a:lnTo>
                  <a:pt x="1410157" y="655891"/>
                </a:lnTo>
                <a:lnTo>
                  <a:pt x="1443901" y="619391"/>
                </a:lnTo>
                <a:lnTo>
                  <a:pt x="1472768" y="578205"/>
                </a:lnTo>
                <a:lnTo>
                  <a:pt x="1495882" y="533336"/>
                </a:lnTo>
                <a:lnTo>
                  <a:pt x="1512404" y="485736"/>
                </a:lnTo>
                <a:lnTo>
                  <a:pt x="1522336" y="435432"/>
                </a:lnTo>
                <a:lnTo>
                  <a:pt x="1525676" y="382422"/>
                </a:lnTo>
                <a:close/>
              </a:path>
              <a:path w="2649854" h="764539">
                <a:moveTo>
                  <a:pt x="2649817" y="13703"/>
                </a:moveTo>
                <a:lnTo>
                  <a:pt x="2486190" y="13589"/>
                </a:lnTo>
                <a:lnTo>
                  <a:pt x="2313762" y="537083"/>
                </a:lnTo>
                <a:lnTo>
                  <a:pt x="2145220" y="13360"/>
                </a:lnTo>
                <a:lnTo>
                  <a:pt x="1986864" y="13258"/>
                </a:lnTo>
                <a:lnTo>
                  <a:pt x="1812340" y="532536"/>
                </a:lnTo>
                <a:lnTo>
                  <a:pt x="1645881" y="13030"/>
                </a:lnTo>
                <a:lnTo>
                  <a:pt x="1468539" y="12903"/>
                </a:lnTo>
                <a:lnTo>
                  <a:pt x="1710842" y="752030"/>
                </a:lnTo>
                <a:lnTo>
                  <a:pt x="1893468" y="752157"/>
                </a:lnTo>
                <a:lnTo>
                  <a:pt x="2061654" y="251891"/>
                </a:lnTo>
                <a:lnTo>
                  <a:pt x="2223884" y="752373"/>
                </a:lnTo>
                <a:lnTo>
                  <a:pt x="2407577" y="752500"/>
                </a:lnTo>
                <a:lnTo>
                  <a:pt x="2649817" y="13703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954141" y="1318196"/>
            <a:ext cx="1304925" cy="764540"/>
          </a:xfrm>
          <a:custGeom>
            <a:avLst/>
            <a:gdLst/>
            <a:ahLst/>
            <a:cxnLst/>
            <a:rect l="l" t="t" r="r" b="b"/>
            <a:pathLst>
              <a:path w="1304925" h="764539">
                <a:moveTo>
                  <a:pt x="705345" y="131102"/>
                </a:moveTo>
                <a:lnTo>
                  <a:pt x="677418" y="101257"/>
                </a:lnTo>
                <a:lnTo>
                  <a:pt x="646391" y="75107"/>
                </a:lnTo>
                <a:lnTo>
                  <a:pt x="612267" y="52654"/>
                </a:lnTo>
                <a:lnTo>
                  <a:pt x="575043" y="33896"/>
                </a:lnTo>
                <a:lnTo>
                  <a:pt x="535089" y="19088"/>
                </a:lnTo>
                <a:lnTo>
                  <a:pt x="492836" y="8509"/>
                </a:lnTo>
                <a:lnTo>
                  <a:pt x="448271" y="2146"/>
                </a:lnTo>
                <a:lnTo>
                  <a:pt x="401408" y="0"/>
                </a:lnTo>
                <a:lnTo>
                  <a:pt x="345808" y="3035"/>
                </a:lnTo>
                <a:lnTo>
                  <a:pt x="293052" y="12204"/>
                </a:lnTo>
                <a:lnTo>
                  <a:pt x="243128" y="27508"/>
                </a:lnTo>
                <a:lnTo>
                  <a:pt x="196049" y="48945"/>
                </a:lnTo>
                <a:lnTo>
                  <a:pt x="152806" y="75831"/>
                </a:lnTo>
                <a:lnTo>
                  <a:pt x="114452" y="107480"/>
                </a:lnTo>
                <a:lnTo>
                  <a:pt x="80975" y="143878"/>
                </a:lnTo>
                <a:lnTo>
                  <a:pt x="52387" y="185026"/>
                </a:lnTo>
                <a:lnTo>
                  <a:pt x="29489" y="229971"/>
                </a:lnTo>
                <a:lnTo>
                  <a:pt x="13131" y="277774"/>
                </a:lnTo>
                <a:lnTo>
                  <a:pt x="3289" y="328409"/>
                </a:lnTo>
                <a:lnTo>
                  <a:pt x="0" y="381876"/>
                </a:lnTo>
                <a:lnTo>
                  <a:pt x="3225" y="435356"/>
                </a:lnTo>
                <a:lnTo>
                  <a:pt x="12979" y="486003"/>
                </a:lnTo>
                <a:lnTo>
                  <a:pt x="29286" y="533819"/>
                </a:lnTo>
                <a:lnTo>
                  <a:pt x="52120" y="578802"/>
                </a:lnTo>
                <a:lnTo>
                  <a:pt x="80657" y="619988"/>
                </a:lnTo>
                <a:lnTo>
                  <a:pt x="114084" y="656424"/>
                </a:lnTo>
                <a:lnTo>
                  <a:pt x="152400" y="688124"/>
                </a:lnTo>
                <a:lnTo>
                  <a:pt x="195605" y="715073"/>
                </a:lnTo>
                <a:lnTo>
                  <a:pt x="242582" y="736574"/>
                </a:lnTo>
                <a:lnTo>
                  <a:pt x="292290" y="751941"/>
                </a:lnTo>
                <a:lnTo>
                  <a:pt x="344703" y="761187"/>
                </a:lnTo>
                <a:lnTo>
                  <a:pt x="399834" y="764286"/>
                </a:lnTo>
                <a:lnTo>
                  <a:pt x="446735" y="762215"/>
                </a:lnTo>
                <a:lnTo>
                  <a:pt x="491401" y="755904"/>
                </a:lnTo>
                <a:lnTo>
                  <a:pt x="533831" y="745375"/>
                </a:lnTo>
                <a:lnTo>
                  <a:pt x="574040" y="730631"/>
                </a:lnTo>
                <a:lnTo>
                  <a:pt x="611517" y="711860"/>
                </a:lnTo>
                <a:lnTo>
                  <a:pt x="645845" y="689254"/>
                </a:lnTo>
                <a:lnTo>
                  <a:pt x="676998" y="662813"/>
                </a:lnTo>
                <a:lnTo>
                  <a:pt x="705002" y="632536"/>
                </a:lnTo>
                <a:lnTo>
                  <a:pt x="595287" y="531126"/>
                </a:lnTo>
                <a:lnTo>
                  <a:pt x="555536" y="569442"/>
                </a:lnTo>
                <a:lnTo>
                  <a:pt x="511314" y="596798"/>
                </a:lnTo>
                <a:lnTo>
                  <a:pt x="462610" y="613194"/>
                </a:lnTo>
                <a:lnTo>
                  <a:pt x="409422" y="618629"/>
                </a:lnTo>
                <a:lnTo>
                  <a:pt x="376034" y="616724"/>
                </a:lnTo>
                <a:lnTo>
                  <a:pt x="314820" y="601637"/>
                </a:lnTo>
                <a:lnTo>
                  <a:pt x="261569" y="571906"/>
                </a:lnTo>
                <a:lnTo>
                  <a:pt x="219633" y="529907"/>
                </a:lnTo>
                <a:lnTo>
                  <a:pt x="189979" y="476618"/>
                </a:lnTo>
                <a:lnTo>
                  <a:pt x="174980" y="415391"/>
                </a:lnTo>
                <a:lnTo>
                  <a:pt x="173126" y="382003"/>
                </a:lnTo>
                <a:lnTo>
                  <a:pt x="175031" y="348615"/>
                </a:lnTo>
                <a:lnTo>
                  <a:pt x="190106" y="287388"/>
                </a:lnTo>
                <a:lnTo>
                  <a:pt x="219837" y="234137"/>
                </a:lnTo>
                <a:lnTo>
                  <a:pt x="261823" y="192201"/>
                </a:lnTo>
                <a:lnTo>
                  <a:pt x="315125" y="162547"/>
                </a:lnTo>
                <a:lnTo>
                  <a:pt x="376351" y="147535"/>
                </a:lnTo>
                <a:lnTo>
                  <a:pt x="409752" y="145681"/>
                </a:lnTo>
                <a:lnTo>
                  <a:pt x="462927" y="151130"/>
                </a:lnTo>
                <a:lnTo>
                  <a:pt x="511606" y="167398"/>
                </a:lnTo>
                <a:lnTo>
                  <a:pt x="555790" y="194475"/>
                </a:lnTo>
                <a:lnTo>
                  <a:pt x="595490" y="232371"/>
                </a:lnTo>
                <a:lnTo>
                  <a:pt x="705345" y="131102"/>
                </a:lnTo>
                <a:close/>
              </a:path>
              <a:path w="1304925" h="764539">
                <a:moveTo>
                  <a:pt x="1304671" y="13081"/>
                </a:moveTo>
                <a:lnTo>
                  <a:pt x="746226" y="13081"/>
                </a:lnTo>
                <a:lnTo>
                  <a:pt x="746226" y="150241"/>
                </a:lnTo>
                <a:lnTo>
                  <a:pt x="746112" y="345821"/>
                </a:lnTo>
                <a:lnTo>
                  <a:pt x="746010" y="482981"/>
                </a:lnTo>
                <a:lnTo>
                  <a:pt x="745871" y="482981"/>
                </a:lnTo>
                <a:lnTo>
                  <a:pt x="745871" y="752221"/>
                </a:lnTo>
                <a:lnTo>
                  <a:pt x="916889" y="752221"/>
                </a:lnTo>
                <a:lnTo>
                  <a:pt x="916889" y="482981"/>
                </a:lnTo>
                <a:lnTo>
                  <a:pt x="1259052" y="482981"/>
                </a:lnTo>
                <a:lnTo>
                  <a:pt x="1259052" y="345821"/>
                </a:lnTo>
                <a:lnTo>
                  <a:pt x="917130" y="345821"/>
                </a:lnTo>
                <a:lnTo>
                  <a:pt x="917130" y="150241"/>
                </a:lnTo>
                <a:lnTo>
                  <a:pt x="1304671" y="150241"/>
                </a:lnTo>
                <a:lnTo>
                  <a:pt x="1304671" y="13081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1977229" y="1170618"/>
            <a:ext cx="890905" cy="961390"/>
            <a:chOff x="1977229" y="1170618"/>
            <a:chExt cx="890905" cy="961390"/>
          </a:xfrm>
        </p:grpSpPr>
        <p:sp>
          <p:nvSpPr>
            <p:cNvPr id="5" name="object 5" descr=""/>
            <p:cNvSpPr/>
            <p:nvPr/>
          </p:nvSpPr>
          <p:spPr>
            <a:xfrm>
              <a:off x="2105855" y="1594961"/>
              <a:ext cx="757555" cy="537210"/>
            </a:xfrm>
            <a:custGeom>
              <a:avLst/>
              <a:gdLst/>
              <a:ahLst/>
              <a:cxnLst/>
              <a:rect l="l" t="t" r="r" b="b"/>
              <a:pathLst>
                <a:path w="757555" h="537210">
                  <a:moveTo>
                    <a:pt x="448564" y="0"/>
                  </a:moveTo>
                  <a:lnTo>
                    <a:pt x="436167" y="12987"/>
                  </a:lnTo>
                  <a:lnTo>
                    <a:pt x="419097" y="30234"/>
                  </a:lnTo>
                  <a:lnTo>
                    <a:pt x="343870" y="108839"/>
                  </a:lnTo>
                  <a:lnTo>
                    <a:pt x="244552" y="214200"/>
                  </a:lnTo>
                  <a:lnTo>
                    <a:pt x="0" y="476402"/>
                  </a:lnTo>
                  <a:lnTo>
                    <a:pt x="239636" y="536676"/>
                  </a:lnTo>
                  <a:lnTo>
                    <a:pt x="265140" y="502398"/>
                  </a:lnTo>
                  <a:lnTo>
                    <a:pt x="289601" y="471320"/>
                  </a:lnTo>
                  <a:lnTo>
                    <a:pt x="343205" y="405745"/>
                  </a:lnTo>
                  <a:lnTo>
                    <a:pt x="376251" y="364736"/>
                  </a:lnTo>
                  <a:lnTo>
                    <a:pt x="416064" y="313905"/>
                  </a:lnTo>
                  <a:lnTo>
                    <a:pt x="452219" y="265841"/>
                  </a:lnTo>
                  <a:lnTo>
                    <a:pt x="502383" y="196518"/>
                  </a:lnTo>
                  <a:lnTo>
                    <a:pt x="521161" y="172584"/>
                  </a:lnTo>
                  <a:lnTo>
                    <a:pt x="558023" y="139480"/>
                  </a:lnTo>
                  <a:lnTo>
                    <a:pt x="609853" y="117142"/>
                  </a:lnTo>
                  <a:lnTo>
                    <a:pt x="647340" y="106664"/>
                  </a:lnTo>
                  <a:lnTo>
                    <a:pt x="695720" y="94864"/>
                  </a:lnTo>
                  <a:lnTo>
                    <a:pt x="757377" y="80403"/>
                  </a:lnTo>
                  <a:lnTo>
                    <a:pt x="707944" y="66486"/>
                  </a:lnTo>
                  <a:lnTo>
                    <a:pt x="655397" y="52793"/>
                  </a:lnTo>
                  <a:lnTo>
                    <a:pt x="547860" y="26027"/>
                  </a:lnTo>
                  <a:lnTo>
                    <a:pt x="496319" y="12927"/>
                  </a:lnTo>
                  <a:lnTo>
                    <a:pt x="448564" y="0"/>
                  </a:lnTo>
                  <a:close/>
                </a:path>
              </a:pathLst>
            </a:custGeom>
            <a:solidFill>
              <a:srgbClr val="0043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165506" y="1170618"/>
              <a:ext cx="702310" cy="480695"/>
            </a:xfrm>
            <a:custGeom>
              <a:avLst/>
              <a:gdLst/>
              <a:ahLst/>
              <a:cxnLst/>
              <a:rect l="l" t="t" r="r" b="b"/>
              <a:pathLst>
                <a:path w="702310" h="480694">
                  <a:moveTo>
                    <a:pt x="0" y="0"/>
                  </a:moveTo>
                  <a:lnTo>
                    <a:pt x="11553" y="50497"/>
                  </a:lnTo>
                  <a:lnTo>
                    <a:pt x="25074" y="104293"/>
                  </a:lnTo>
                  <a:lnTo>
                    <a:pt x="68392" y="267595"/>
                  </a:lnTo>
                  <a:lnTo>
                    <a:pt x="80733" y="316712"/>
                  </a:lnTo>
                  <a:lnTo>
                    <a:pt x="96303" y="320918"/>
                  </a:lnTo>
                  <a:lnTo>
                    <a:pt x="111912" y="325583"/>
                  </a:lnTo>
                  <a:lnTo>
                    <a:pt x="215146" y="353694"/>
                  </a:lnTo>
                  <a:lnTo>
                    <a:pt x="355146" y="390667"/>
                  </a:lnTo>
                  <a:lnTo>
                    <a:pt x="702297" y="480377"/>
                  </a:lnTo>
                  <a:lnTo>
                    <a:pt x="691891" y="431959"/>
                  </a:lnTo>
                  <a:lnTo>
                    <a:pt x="678315" y="375484"/>
                  </a:lnTo>
                  <a:lnTo>
                    <a:pt x="663801" y="319287"/>
                  </a:lnTo>
                  <a:lnTo>
                    <a:pt x="650578" y="271701"/>
                  </a:lnTo>
                  <a:lnTo>
                    <a:pt x="598227" y="235141"/>
                  </a:lnTo>
                  <a:lnTo>
                    <a:pt x="558461" y="228780"/>
                  </a:lnTo>
                  <a:lnTo>
                    <a:pt x="518213" y="221649"/>
                  </a:lnTo>
                  <a:lnTo>
                    <a:pt x="360895" y="192392"/>
                  </a:lnTo>
                  <a:lnTo>
                    <a:pt x="303436" y="182584"/>
                  </a:lnTo>
                  <a:lnTo>
                    <a:pt x="221095" y="170094"/>
                  </a:lnTo>
                  <a:lnTo>
                    <a:pt x="169122" y="159310"/>
                  </a:lnTo>
                  <a:lnTo>
                    <a:pt x="131839" y="140882"/>
                  </a:lnTo>
                  <a:lnTo>
                    <a:pt x="93566" y="105458"/>
                  </a:lnTo>
                  <a:lnTo>
                    <a:pt x="69158" y="78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6C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977229" y="1173648"/>
              <a:ext cx="318135" cy="882015"/>
            </a:xfrm>
            <a:custGeom>
              <a:avLst/>
              <a:gdLst/>
              <a:ahLst/>
              <a:cxnLst/>
              <a:rect l="l" t="t" r="r" b="b"/>
              <a:pathLst>
                <a:path w="318135" h="882014">
                  <a:moveTo>
                    <a:pt x="173329" y="0"/>
                  </a:moveTo>
                  <a:lnTo>
                    <a:pt x="137075" y="34590"/>
                  </a:lnTo>
                  <a:lnTo>
                    <a:pt x="95735" y="77412"/>
                  </a:lnTo>
                  <a:lnTo>
                    <a:pt x="55190" y="121371"/>
                  </a:lnTo>
                  <a:lnTo>
                    <a:pt x="21319" y="159375"/>
                  </a:lnTo>
                  <a:lnTo>
                    <a:pt x="0" y="184327"/>
                  </a:lnTo>
                  <a:lnTo>
                    <a:pt x="16490" y="224105"/>
                  </a:lnTo>
                  <a:lnTo>
                    <a:pt x="31023" y="261661"/>
                  </a:lnTo>
                  <a:lnTo>
                    <a:pt x="45081" y="300045"/>
                  </a:lnTo>
                  <a:lnTo>
                    <a:pt x="77711" y="391483"/>
                  </a:lnTo>
                  <a:lnTo>
                    <a:pt x="125560" y="523679"/>
                  </a:lnTo>
                  <a:lnTo>
                    <a:pt x="144855" y="582649"/>
                  </a:lnTo>
                  <a:lnTo>
                    <a:pt x="157471" y="630881"/>
                  </a:lnTo>
                  <a:lnTo>
                    <a:pt x="163746" y="671711"/>
                  </a:lnTo>
                  <a:lnTo>
                    <a:pt x="164016" y="708477"/>
                  </a:lnTo>
                  <a:lnTo>
                    <a:pt x="158618" y="744515"/>
                  </a:lnTo>
                  <a:lnTo>
                    <a:pt x="147889" y="783163"/>
                  </a:lnTo>
                  <a:lnTo>
                    <a:pt x="132166" y="827757"/>
                  </a:lnTo>
                  <a:lnTo>
                    <a:pt x="111785" y="881634"/>
                  </a:lnTo>
                  <a:lnTo>
                    <a:pt x="148046" y="843515"/>
                  </a:lnTo>
                  <a:lnTo>
                    <a:pt x="183682" y="804505"/>
                  </a:lnTo>
                  <a:lnTo>
                    <a:pt x="218589" y="765209"/>
                  </a:lnTo>
                  <a:lnTo>
                    <a:pt x="317868" y="651662"/>
                  </a:lnTo>
                  <a:lnTo>
                    <a:pt x="313819" y="636935"/>
                  </a:lnTo>
                  <a:lnTo>
                    <a:pt x="310965" y="624821"/>
                  </a:lnTo>
                  <a:lnTo>
                    <a:pt x="296015" y="567790"/>
                  </a:lnTo>
                  <a:lnTo>
                    <a:pt x="284165" y="519750"/>
                  </a:lnTo>
                  <a:lnTo>
                    <a:pt x="272652" y="470535"/>
                  </a:lnTo>
                  <a:lnTo>
                    <a:pt x="261410" y="420298"/>
                  </a:lnTo>
                  <a:lnTo>
                    <a:pt x="250372" y="369192"/>
                  </a:lnTo>
                  <a:lnTo>
                    <a:pt x="239474" y="317371"/>
                  </a:lnTo>
                  <a:lnTo>
                    <a:pt x="206958" y="159147"/>
                  </a:lnTo>
                  <a:lnTo>
                    <a:pt x="184772" y="52896"/>
                  </a:lnTo>
                  <a:lnTo>
                    <a:pt x="173329" y="0"/>
                  </a:lnTo>
                  <a:close/>
                </a:path>
              </a:pathLst>
            </a:custGeom>
            <a:solidFill>
              <a:srgbClr val="70AE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7256367" y="1315779"/>
            <a:ext cx="808990" cy="764540"/>
          </a:xfrm>
          <a:custGeom>
            <a:avLst/>
            <a:gdLst/>
            <a:ahLst/>
            <a:cxnLst/>
            <a:rect l="l" t="t" r="r" b="b"/>
            <a:pathLst>
              <a:path w="808990" h="764539">
                <a:moveTo>
                  <a:pt x="404583" y="0"/>
                </a:moveTo>
                <a:lnTo>
                  <a:pt x="348462" y="3064"/>
                </a:lnTo>
                <a:lnTo>
                  <a:pt x="295178" y="12333"/>
                </a:lnTo>
                <a:lnTo>
                  <a:pt x="244729" y="27805"/>
                </a:lnTo>
                <a:lnTo>
                  <a:pt x="197116" y="49479"/>
                </a:lnTo>
                <a:lnTo>
                  <a:pt x="153412" y="76609"/>
                </a:lnTo>
                <a:lnTo>
                  <a:pt x="114728" y="108418"/>
                </a:lnTo>
                <a:lnTo>
                  <a:pt x="81059" y="144910"/>
                </a:lnTo>
                <a:lnTo>
                  <a:pt x="52400" y="186093"/>
                </a:lnTo>
                <a:lnTo>
                  <a:pt x="29509" y="230977"/>
                </a:lnTo>
                <a:lnTo>
                  <a:pt x="13146" y="278571"/>
                </a:lnTo>
                <a:lnTo>
                  <a:pt x="3310" y="328875"/>
                </a:lnTo>
                <a:lnTo>
                  <a:pt x="0" y="381889"/>
                </a:lnTo>
                <a:lnTo>
                  <a:pt x="3236" y="434899"/>
                </a:lnTo>
                <a:lnTo>
                  <a:pt x="13004" y="485213"/>
                </a:lnTo>
                <a:lnTo>
                  <a:pt x="29307" y="532825"/>
                </a:lnTo>
                <a:lnTo>
                  <a:pt x="52146" y="577735"/>
                </a:lnTo>
                <a:lnTo>
                  <a:pt x="80743" y="618963"/>
                </a:lnTo>
                <a:lnTo>
                  <a:pt x="114360" y="655510"/>
                </a:lnTo>
                <a:lnTo>
                  <a:pt x="153001" y="687370"/>
                </a:lnTo>
                <a:lnTo>
                  <a:pt x="196672" y="714540"/>
                </a:lnTo>
                <a:lnTo>
                  <a:pt x="244254" y="736286"/>
                </a:lnTo>
                <a:lnTo>
                  <a:pt x="294682" y="751825"/>
                </a:lnTo>
                <a:lnTo>
                  <a:pt x="347957" y="761161"/>
                </a:lnTo>
                <a:lnTo>
                  <a:pt x="404075" y="764298"/>
                </a:lnTo>
                <a:lnTo>
                  <a:pt x="460153" y="761236"/>
                </a:lnTo>
                <a:lnTo>
                  <a:pt x="513340" y="751971"/>
                </a:lnTo>
                <a:lnTo>
                  <a:pt x="563631" y="736504"/>
                </a:lnTo>
                <a:lnTo>
                  <a:pt x="611022" y="714832"/>
                </a:lnTo>
                <a:lnTo>
                  <a:pt x="654511" y="687712"/>
                </a:lnTo>
                <a:lnTo>
                  <a:pt x="693124" y="655901"/>
                </a:lnTo>
                <a:lnTo>
                  <a:pt x="726865" y="619398"/>
                </a:lnTo>
                <a:lnTo>
                  <a:pt x="727413" y="618617"/>
                </a:lnTo>
                <a:lnTo>
                  <a:pt x="404164" y="618617"/>
                </a:lnTo>
                <a:lnTo>
                  <a:pt x="372230" y="616722"/>
                </a:lnTo>
                <a:lnTo>
                  <a:pt x="313128" y="601636"/>
                </a:lnTo>
                <a:lnTo>
                  <a:pt x="260990" y="571909"/>
                </a:lnTo>
                <a:lnTo>
                  <a:pt x="219582" y="529915"/>
                </a:lnTo>
                <a:lnTo>
                  <a:pt x="189994" y="476620"/>
                </a:lnTo>
                <a:lnTo>
                  <a:pt x="174993" y="415388"/>
                </a:lnTo>
                <a:lnTo>
                  <a:pt x="173145" y="381889"/>
                </a:lnTo>
                <a:lnTo>
                  <a:pt x="175044" y="348618"/>
                </a:lnTo>
                <a:lnTo>
                  <a:pt x="190128" y="287396"/>
                </a:lnTo>
                <a:lnTo>
                  <a:pt x="219788" y="234138"/>
                </a:lnTo>
                <a:lnTo>
                  <a:pt x="261242" y="192200"/>
                </a:lnTo>
                <a:lnTo>
                  <a:pt x="313419" y="162549"/>
                </a:lnTo>
                <a:lnTo>
                  <a:pt x="372545" y="147543"/>
                </a:lnTo>
                <a:lnTo>
                  <a:pt x="404482" y="145681"/>
                </a:lnTo>
                <a:lnTo>
                  <a:pt x="727416" y="145681"/>
                </a:lnTo>
                <a:lnTo>
                  <a:pt x="727181" y="145345"/>
                </a:lnTo>
                <a:lnTo>
                  <a:pt x="693493" y="108807"/>
                </a:lnTo>
                <a:lnTo>
                  <a:pt x="654923" y="76945"/>
                </a:lnTo>
                <a:lnTo>
                  <a:pt x="611466" y="49758"/>
                </a:lnTo>
                <a:lnTo>
                  <a:pt x="564102" y="28023"/>
                </a:lnTo>
                <a:lnTo>
                  <a:pt x="513830" y="12482"/>
                </a:lnTo>
                <a:lnTo>
                  <a:pt x="460656" y="3140"/>
                </a:lnTo>
                <a:lnTo>
                  <a:pt x="404583" y="0"/>
                </a:lnTo>
                <a:close/>
              </a:path>
              <a:path w="808990" h="764539">
                <a:moveTo>
                  <a:pt x="727416" y="145681"/>
                </a:moveTo>
                <a:lnTo>
                  <a:pt x="404482" y="145681"/>
                </a:lnTo>
                <a:lnTo>
                  <a:pt x="436415" y="147583"/>
                </a:lnTo>
                <a:lnTo>
                  <a:pt x="466759" y="153249"/>
                </a:lnTo>
                <a:lnTo>
                  <a:pt x="522693" y="175856"/>
                </a:lnTo>
                <a:lnTo>
                  <a:pt x="569783" y="211909"/>
                </a:lnTo>
                <a:lnTo>
                  <a:pt x="605510" y="259829"/>
                </a:lnTo>
                <a:lnTo>
                  <a:pt x="628040" y="317382"/>
                </a:lnTo>
                <a:lnTo>
                  <a:pt x="635497" y="381889"/>
                </a:lnTo>
                <a:lnTo>
                  <a:pt x="635513" y="382435"/>
                </a:lnTo>
                <a:lnTo>
                  <a:pt x="633613" y="415698"/>
                </a:lnTo>
                <a:lnTo>
                  <a:pt x="618525" y="476916"/>
                </a:lnTo>
                <a:lnTo>
                  <a:pt x="588873" y="530171"/>
                </a:lnTo>
                <a:lnTo>
                  <a:pt x="547407" y="572105"/>
                </a:lnTo>
                <a:lnTo>
                  <a:pt x="495226" y="601761"/>
                </a:lnTo>
                <a:lnTo>
                  <a:pt x="436094" y="616762"/>
                </a:lnTo>
                <a:lnTo>
                  <a:pt x="404164" y="618617"/>
                </a:lnTo>
                <a:lnTo>
                  <a:pt x="727413" y="618617"/>
                </a:lnTo>
                <a:lnTo>
                  <a:pt x="755738" y="578205"/>
                </a:lnTo>
                <a:lnTo>
                  <a:pt x="778853" y="533328"/>
                </a:lnTo>
                <a:lnTo>
                  <a:pt x="795374" y="485740"/>
                </a:lnTo>
                <a:lnTo>
                  <a:pt x="805300" y="435441"/>
                </a:lnTo>
                <a:lnTo>
                  <a:pt x="808634" y="382435"/>
                </a:lnTo>
                <a:lnTo>
                  <a:pt x="805374" y="329416"/>
                </a:lnTo>
                <a:lnTo>
                  <a:pt x="795515" y="279098"/>
                </a:lnTo>
                <a:lnTo>
                  <a:pt x="779055" y="231480"/>
                </a:lnTo>
                <a:lnTo>
                  <a:pt x="755992" y="186563"/>
                </a:lnTo>
                <a:lnTo>
                  <a:pt x="727416" y="145681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4149765" y="6681238"/>
            <a:ext cx="1745614" cy="685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10489">
              <a:lnSpc>
                <a:spcPct val="113999"/>
              </a:lnSpc>
              <a:spcBef>
                <a:spcPts val="100"/>
              </a:spcBef>
            </a:pPr>
            <a:r>
              <a:rPr dirty="0" sz="1900" spc="-10">
                <a:solidFill>
                  <a:srgbClr val="2C4D7C"/>
                </a:solidFill>
                <a:latin typeface="Montserrat-Medium"/>
                <a:cs typeface="Montserrat-Medium"/>
              </a:rPr>
              <a:t>nowcfo.com </a:t>
            </a:r>
            <a:r>
              <a:rPr dirty="0" sz="1900">
                <a:solidFill>
                  <a:srgbClr val="2C4D7C"/>
                </a:solidFill>
                <a:latin typeface="Montserrat-Medium"/>
                <a:cs typeface="Montserrat-Medium"/>
              </a:rPr>
              <a:t>844-858-</a:t>
            </a:r>
            <a:r>
              <a:rPr dirty="0" sz="1900" spc="-20">
                <a:solidFill>
                  <a:srgbClr val="2C4D7C"/>
                </a:solidFill>
                <a:latin typeface="Montserrat-Medium"/>
                <a:cs typeface="Montserrat-Medium"/>
              </a:rPr>
              <a:t>6236</a:t>
            </a:r>
            <a:endParaRPr sz="1900">
              <a:latin typeface="Montserrat-Medium"/>
              <a:cs typeface="Montserrat-Medium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12078" y="7493352"/>
            <a:ext cx="48323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7F8185"/>
                </a:solidFill>
                <a:latin typeface="Montserrat"/>
                <a:cs typeface="Montserrat"/>
              </a:rPr>
              <a:t>Q1</a:t>
            </a:r>
            <a:r>
              <a:rPr dirty="0" sz="800" spc="-10">
                <a:solidFill>
                  <a:srgbClr val="7F8185"/>
                </a:solidFill>
                <a:latin typeface="Montserrat"/>
                <a:cs typeface="Montserrat"/>
              </a:rPr>
              <a:t> </a:t>
            </a:r>
            <a:r>
              <a:rPr dirty="0" sz="800">
                <a:solidFill>
                  <a:srgbClr val="7F8185"/>
                </a:solidFill>
                <a:latin typeface="Montserrat"/>
                <a:cs typeface="Montserrat"/>
              </a:rPr>
              <a:t>-</a:t>
            </a:r>
            <a:r>
              <a:rPr dirty="0" sz="800" spc="-5">
                <a:solidFill>
                  <a:srgbClr val="7F8185"/>
                </a:solidFill>
                <a:latin typeface="Montserrat"/>
                <a:cs typeface="Montserrat"/>
              </a:rPr>
              <a:t> </a:t>
            </a:r>
            <a:r>
              <a:rPr dirty="0" sz="800" spc="-20">
                <a:solidFill>
                  <a:srgbClr val="7F8185"/>
                </a:solidFill>
                <a:latin typeface="Montserrat"/>
                <a:cs typeface="Montserrat"/>
              </a:rPr>
              <a:t>2023</a:t>
            </a:r>
            <a:endParaRPr sz="800">
              <a:latin typeface="Montserrat"/>
              <a:cs typeface="Montserrat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0" y="2541016"/>
            <a:ext cx="10058400" cy="5231765"/>
            <a:chOff x="0" y="2541016"/>
            <a:chExt cx="10058400" cy="5231765"/>
          </a:xfrm>
        </p:grpSpPr>
        <p:pic>
          <p:nvPicPr>
            <p:cNvPr id="12" name="object 1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32669" y="3694328"/>
              <a:ext cx="125729" cy="407807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6957" y="3585959"/>
              <a:ext cx="245541" cy="41864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61245" y="3477590"/>
              <a:ext cx="245529" cy="421109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43402" y="3369233"/>
              <a:ext cx="127673" cy="421109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07690" y="3260877"/>
              <a:ext cx="245529" cy="421109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89834" y="3155518"/>
              <a:ext cx="127673" cy="421107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71978" y="3155518"/>
              <a:ext cx="127673" cy="410272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36266" y="3047149"/>
              <a:ext cx="245529" cy="410272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18411" y="2938792"/>
              <a:ext cx="127673" cy="4102722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00554" y="2938792"/>
              <a:ext cx="127673" cy="3994353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82699" y="2938805"/>
              <a:ext cx="127673" cy="3888994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64842" y="2830436"/>
              <a:ext cx="127673" cy="3889006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29143" y="2830423"/>
              <a:ext cx="245529" cy="3780650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11287" y="2722067"/>
              <a:ext cx="127673" cy="3780650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93431" y="2722067"/>
              <a:ext cx="127673" cy="367228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75575" y="2722079"/>
              <a:ext cx="127673" cy="3566922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57719" y="2722079"/>
              <a:ext cx="127673" cy="3458552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39863" y="2616708"/>
              <a:ext cx="127673" cy="3455568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04138" y="2616708"/>
              <a:ext cx="245541" cy="334719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86295" y="2616708"/>
              <a:ext cx="127685" cy="3238842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68439" y="2616720"/>
              <a:ext cx="127685" cy="3133483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32727" y="2541016"/>
              <a:ext cx="245541" cy="3100819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14871" y="2541016"/>
              <a:ext cx="127673" cy="2992462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2" y="5093818"/>
              <a:ext cx="517207" cy="2139974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07542" y="4230116"/>
              <a:ext cx="245529" cy="2919755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43242" y="4338472"/>
              <a:ext cx="127673" cy="2703042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61123" y="4446533"/>
              <a:ext cx="127673" cy="2485990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78992" y="4556175"/>
              <a:ext cx="127673" cy="2270861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50670" y="4556175"/>
              <a:ext cx="716699" cy="2174613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96886" y="4769218"/>
              <a:ext cx="363169" cy="1950470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157501" y="3799674"/>
              <a:ext cx="716953" cy="2919768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864586" y="5202181"/>
              <a:ext cx="363486" cy="1408575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18256" y="5307926"/>
              <a:ext cx="363486" cy="1195036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571925" y="5202491"/>
              <a:ext cx="363169" cy="1192109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925239" y="5093830"/>
              <a:ext cx="245541" cy="1195184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161028" y="4985456"/>
              <a:ext cx="245541" cy="1194909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396828" y="4985664"/>
              <a:ext cx="245541" cy="1086739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632464" y="2616708"/>
              <a:ext cx="363385" cy="3347199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986032" y="2541016"/>
              <a:ext cx="245529" cy="3314534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221732" y="2541016"/>
              <a:ext cx="245541" cy="3209188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457444" y="2541016"/>
              <a:ext cx="242265" cy="3100819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689892" y="2541016"/>
              <a:ext cx="245529" cy="2992462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925591" y="2541016"/>
              <a:ext cx="599097" cy="2884093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336086" y="5202390"/>
              <a:ext cx="245541" cy="114414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864713" y="3260928"/>
              <a:ext cx="245541" cy="1950716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807485" y="5094008"/>
              <a:ext cx="127673" cy="117386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100298" y="3046852"/>
              <a:ext cx="245541" cy="2055626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336137" y="2938932"/>
              <a:ext cx="363169" cy="2055987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514659" y="2616653"/>
              <a:ext cx="127673" cy="2377278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0" y="4124744"/>
              <a:ext cx="517656" cy="978128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689489" y="2830127"/>
              <a:ext cx="363486" cy="2055816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96810" y="4663554"/>
              <a:ext cx="245541" cy="114414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043336" y="2722384"/>
              <a:ext cx="481228" cy="2055810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096759" y="4555210"/>
              <a:ext cx="127673" cy="117386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568196" y="4446828"/>
              <a:ext cx="598970" cy="117386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686179" y="4338459"/>
              <a:ext cx="481228" cy="117386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803895" y="4230077"/>
              <a:ext cx="363486" cy="117386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921764" y="4124807"/>
              <a:ext cx="245541" cy="114350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6080" y="3907993"/>
              <a:ext cx="245529" cy="225755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71779" y="4016400"/>
              <a:ext cx="127673" cy="117386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039607" y="3907993"/>
              <a:ext cx="127673" cy="225755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275191" y="3694302"/>
              <a:ext cx="599402" cy="114414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393276" y="3585972"/>
              <a:ext cx="481228" cy="117386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932619" y="3585972"/>
              <a:ext cx="125780" cy="117386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510917" y="3477590"/>
              <a:ext cx="363499" cy="117386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696983" y="3477590"/>
              <a:ext cx="127673" cy="117386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746781" y="3369233"/>
              <a:ext cx="127685" cy="117398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461245" y="3369233"/>
              <a:ext cx="127673" cy="117398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982455" y="3155569"/>
              <a:ext cx="127673" cy="114300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571773" y="2830436"/>
              <a:ext cx="127673" cy="117398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807447" y="2722029"/>
              <a:ext cx="245541" cy="117386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161053" y="2616708"/>
              <a:ext cx="363499" cy="114350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750396" y="2541016"/>
              <a:ext cx="245529" cy="847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46100" y="296669"/>
            <a:ext cx="324358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114" b="1" i="1">
                <a:solidFill>
                  <a:srgbClr val="7DB3D6"/>
                </a:solidFill>
                <a:latin typeface="Montserrat-BoldItalic"/>
                <a:cs typeface="Montserrat-BoldItalic"/>
              </a:rPr>
              <a:t>INDUSTRY</a:t>
            </a:r>
            <a:r>
              <a:rPr dirty="0" sz="2000" spc="290" b="1" i="1">
                <a:solidFill>
                  <a:srgbClr val="7DB3D6"/>
                </a:solidFill>
                <a:latin typeface="Montserrat-BoldItalic"/>
                <a:cs typeface="Montserrat-BoldItalic"/>
              </a:rPr>
              <a:t> </a:t>
            </a:r>
            <a:r>
              <a:rPr dirty="0" sz="2000" spc="114" b="1" i="1">
                <a:solidFill>
                  <a:srgbClr val="7DB3D6"/>
                </a:solidFill>
                <a:latin typeface="Montserrat-BoldItalic"/>
                <a:cs typeface="Montserrat-BoldItalic"/>
              </a:rPr>
              <a:t>EXPERTISE</a:t>
            </a:r>
            <a:endParaRPr sz="2000">
              <a:latin typeface="Montserrat-BoldItalic"/>
              <a:cs typeface="Montserrat-BoldItalic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0" y="3330683"/>
          <a:ext cx="10134600" cy="308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10"/>
                <a:gridCol w="2624455"/>
                <a:gridCol w="2532379"/>
                <a:gridCol w="2282189"/>
              </a:tblGrid>
              <a:tr h="464184">
                <a:tc>
                  <a:txBody>
                    <a:bodyPr/>
                    <a:lstStyle/>
                    <a:p>
                      <a:pPr marL="685800">
                        <a:lnSpc>
                          <a:spcPts val="2145"/>
                        </a:lnSpc>
                      </a:pPr>
                      <a:r>
                        <a:rPr dirty="0" sz="1800" spc="-25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M&amp;A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ts val="2100"/>
                        </a:lnSpc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Healthcare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81610">
                        <a:lnSpc>
                          <a:spcPts val="2100"/>
                        </a:lnSpc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Technology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ts val="2100"/>
                        </a:lnSpc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Manufacturing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0"/>
                </a:tc>
              </a:tr>
              <a:tr h="639445">
                <a:tc>
                  <a:txBody>
                    <a:bodyPr/>
                    <a:lstStyle/>
                    <a:p>
                      <a:pPr marL="694055">
                        <a:lnSpc>
                          <a:spcPct val="100000"/>
                        </a:lnSpc>
                        <a:spcBef>
                          <a:spcPts val="1530"/>
                        </a:spcBef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Life</a:t>
                      </a:r>
                      <a:r>
                        <a:rPr dirty="0" sz="1800" spc="-10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Sciences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194310">
                    <a:solidFill>
                      <a:srgbClr val="DFE2E4">
                        <a:alpha val="789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dirty="0" sz="1800" spc="-3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Business</a:t>
                      </a:r>
                      <a:r>
                        <a:rPr dirty="0" sz="1800" spc="-6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Services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196850">
                    <a:solidFill>
                      <a:srgbClr val="DFE2E4">
                        <a:alpha val="789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dirty="0" sz="1800" spc="-2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Real</a:t>
                      </a:r>
                      <a:r>
                        <a:rPr dirty="0" sz="1800" spc="-9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Estate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196850">
                    <a:solidFill>
                      <a:srgbClr val="DFE2E4">
                        <a:alpha val="789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Automotive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196850">
                    <a:solidFill>
                      <a:srgbClr val="DFE2E4">
                        <a:alpha val="78997"/>
                      </a:srgbClr>
                    </a:solidFill>
                  </a:tcPr>
                </a:tc>
              </a:tr>
              <a:tr h="7651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692150">
                        <a:lnSpc>
                          <a:spcPct val="100000"/>
                        </a:lnSpc>
                      </a:pPr>
                      <a:r>
                        <a:rPr dirty="0" sz="180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ERP</a:t>
                      </a:r>
                      <a:r>
                        <a:rPr dirty="0" sz="1800" spc="-13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Systems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450215">
                        <a:lnSpc>
                          <a:spcPct val="100000"/>
                        </a:lnSpc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Agriculture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181610">
                        <a:lnSpc>
                          <a:spcPct val="100000"/>
                        </a:lnSpc>
                      </a:pPr>
                      <a:r>
                        <a:rPr dirty="0" sz="1800" spc="-35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Consumer</a:t>
                      </a:r>
                      <a:r>
                        <a:rPr dirty="0" sz="1800" spc="-6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Products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Infrastructure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5080"/>
                </a:tc>
              </a:tr>
              <a:tr h="639445">
                <a:tc>
                  <a:txBody>
                    <a:bodyPr/>
                    <a:lstStyle/>
                    <a:p>
                      <a:pPr marL="699770">
                        <a:lnSpc>
                          <a:spcPct val="100000"/>
                        </a:lnSpc>
                        <a:spcBef>
                          <a:spcPts val="1630"/>
                        </a:spcBef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Nonprofits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207010">
                    <a:solidFill>
                      <a:srgbClr val="DFE2E4">
                        <a:alpha val="789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  <a:spcBef>
                          <a:spcPts val="1630"/>
                        </a:spcBef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Entertainment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207010">
                    <a:solidFill>
                      <a:srgbClr val="DFE2E4">
                        <a:alpha val="789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  <a:spcBef>
                          <a:spcPts val="1630"/>
                        </a:spcBef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Retail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207010">
                    <a:solidFill>
                      <a:srgbClr val="DFE2E4">
                        <a:alpha val="789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685"/>
                        </a:spcBef>
                      </a:pPr>
                      <a:r>
                        <a:rPr dirty="0" sz="1800" spc="-2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Food</a:t>
                      </a:r>
                      <a:r>
                        <a:rPr dirty="0" sz="1800" spc="-75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 </a:t>
                      </a:r>
                      <a:r>
                        <a:rPr dirty="0" sz="180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&amp;</a:t>
                      </a:r>
                      <a:r>
                        <a:rPr dirty="0" sz="1800" spc="-75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Beverage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213995">
                    <a:solidFill>
                      <a:srgbClr val="DFE2E4">
                        <a:alpha val="78997"/>
                      </a:srgbClr>
                    </a:solidFill>
                  </a:tcPr>
                </a:tc>
              </a:tr>
              <a:tr h="580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699770">
                        <a:lnSpc>
                          <a:spcPct val="100000"/>
                        </a:lnSpc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Construction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1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424815">
                        <a:lnSpc>
                          <a:spcPct val="100000"/>
                        </a:lnSpc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Hospitality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1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Telecom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80010">
                        <a:lnSpc>
                          <a:spcPts val="2150"/>
                        </a:lnSpc>
                      </a:pPr>
                      <a:r>
                        <a:rPr dirty="0" sz="1800" spc="-10" b="1">
                          <a:solidFill>
                            <a:srgbClr val="66696C"/>
                          </a:solidFill>
                          <a:latin typeface="Montserrat-SemiBold"/>
                          <a:cs typeface="Montserrat-SemiBold"/>
                        </a:rPr>
                        <a:t>Energy</a:t>
                      </a:r>
                      <a:endParaRPr sz="1800">
                        <a:latin typeface="Montserrat-SemiBold"/>
                        <a:cs typeface="Montserrat-SemiBold"/>
                      </a:endParaRPr>
                    </a:p>
                  </a:txBody>
                  <a:tcPr marL="0" marR="0" marB="0" marT="2540"/>
                </a:tc>
              </a:tr>
            </a:tbl>
          </a:graphicData>
        </a:graphic>
      </p:graphicFrame>
      <p:grpSp>
        <p:nvGrpSpPr>
          <p:cNvPr id="4" name="object 4" descr=""/>
          <p:cNvGrpSpPr/>
          <p:nvPr/>
        </p:nvGrpSpPr>
        <p:grpSpPr>
          <a:xfrm>
            <a:off x="0" y="846074"/>
            <a:ext cx="10058400" cy="1828800"/>
            <a:chOff x="0" y="846074"/>
            <a:chExt cx="10058400" cy="182880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46074"/>
              <a:ext cx="10058400" cy="18288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46074"/>
              <a:ext cx="10058400" cy="1828800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grpSp>
        <p:nvGrpSpPr>
          <p:cNvPr id="10" name="object 10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17" name="object 1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19" name="object 1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20" name="object 2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21" name="object 2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22" name="object 2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2350" y="1770067"/>
            <a:ext cx="5993765" cy="741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27375" algn="l"/>
              </a:tabLst>
            </a:pPr>
            <a:r>
              <a:rPr dirty="0" sz="4700" spc="-10" i="0">
                <a:solidFill>
                  <a:srgbClr val="2C4D7C"/>
                </a:solidFill>
                <a:latin typeface="Montserrat-Black"/>
                <a:cs typeface="Montserrat-Black"/>
              </a:rPr>
              <a:t>Financial</a:t>
            </a:r>
            <a:r>
              <a:rPr dirty="0" sz="4700" i="0">
                <a:solidFill>
                  <a:srgbClr val="2C4D7C"/>
                </a:solidFill>
                <a:latin typeface="Montserrat-Black"/>
                <a:cs typeface="Montserrat-Black"/>
              </a:rPr>
              <a:t>	</a:t>
            </a:r>
            <a:r>
              <a:rPr dirty="0" sz="4700" spc="-10" i="0">
                <a:solidFill>
                  <a:srgbClr val="2C4D7C"/>
                </a:solidFill>
                <a:latin typeface="Montserrat-Black"/>
                <a:cs typeface="Montserrat-Black"/>
              </a:rPr>
              <a:t>Visibility</a:t>
            </a:r>
            <a:endParaRPr sz="4700">
              <a:latin typeface="Montserrat-Black"/>
              <a:cs typeface="Montserrat-Black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322327" y="2326327"/>
            <a:ext cx="5422900" cy="1912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1270">
              <a:lnSpc>
                <a:spcPts val="4630"/>
              </a:lnSpc>
              <a:spcBef>
                <a:spcPts val="100"/>
              </a:spcBef>
            </a:pPr>
            <a:r>
              <a:rPr dirty="0" sz="4200">
                <a:solidFill>
                  <a:srgbClr val="7DB3D6"/>
                </a:solidFill>
                <a:latin typeface="Montserrat-Medium"/>
                <a:cs typeface="Montserrat-Medium"/>
              </a:rPr>
              <a:t>=</a:t>
            </a:r>
            <a:endParaRPr sz="4200">
              <a:latin typeface="Montserrat-Medium"/>
              <a:cs typeface="Montserrat-Medium"/>
            </a:endParaRPr>
          </a:p>
          <a:p>
            <a:pPr algn="ctr">
              <a:lnSpc>
                <a:spcPts val="2950"/>
              </a:lnSpc>
            </a:pPr>
            <a:r>
              <a:rPr dirty="0" sz="2800" spc="55" b="1">
                <a:solidFill>
                  <a:srgbClr val="2C4D7C"/>
                </a:solidFill>
                <a:latin typeface="Montserrat"/>
                <a:cs typeface="Montserrat"/>
              </a:rPr>
              <a:t>Smarter</a:t>
            </a:r>
            <a:r>
              <a:rPr dirty="0" sz="2800" spc="15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00" spc="60" b="1">
                <a:solidFill>
                  <a:srgbClr val="2C4D7C"/>
                </a:solidFill>
                <a:latin typeface="Montserrat"/>
                <a:cs typeface="Montserrat"/>
              </a:rPr>
              <a:t>Business</a:t>
            </a:r>
            <a:r>
              <a:rPr dirty="0" sz="2800" spc="16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00" spc="60" b="1">
                <a:solidFill>
                  <a:srgbClr val="2C4D7C"/>
                </a:solidFill>
                <a:latin typeface="Montserrat"/>
                <a:cs typeface="Montserrat"/>
              </a:rPr>
              <a:t>Decisions</a:t>
            </a:r>
            <a:endParaRPr sz="28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700">
              <a:latin typeface="Montserrat"/>
              <a:cs typeface="Montserrat"/>
            </a:endParaRPr>
          </a:p>
          <a:p>
            <a:pPr algn="ctr" marL="3175">
              <a:lnSpc>
                <a:spcPct val="100000"/>
              </a:lnSpc>
            </a:pPr>
            <a:r>
              <a:rPr dirty="0" sz="2300">
                <a:solidFill>
                  <a:srgbClr val="2C4D7C"/>
                </a:solidFill>
                <a:latin typeface="Montserrat-Medium"/>
                <a:cs typeface="Montserrat-Medium"/>
              </a:rPr>
              <a:t>Financial</a:t>
            </a:r>
            <a:r>
              <a:rPr dirty="0" sz="2300" spc="-10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2300">
                <a:solidFill>
                  <a:srgbClr val="2C4D7C"/>
                </a:solidFill>
                <a:latin typeface="Montserrat-Medium"/>
                <a:cs typeface="Montserrat-Medium"/>
              </a:rPr>
              <a:t>Data</a:t>
            </a:r>
            <a:r>
              <a:rPr dirty="0" sz="2300" spc="-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2300">
                <a:solidFill>
                  <a:srgbClr val="2C4D7C"/>
                </a:solidFill>
                <a:latin typeface="Montserrat-Medium"/>
                <a:cs typeface="Montserrat-Medium"/>
              </a:rPr>
              <a:t>Must</a:t>
            </a:r>
            <a:r>
              <a:rPr dirty="0" sz="2300" spc="-5">
                <a:solidFill>
                  <a:srgbClr val="2C4D7C"/>
                </a:solidFill>
                <a:latin typeface="Montserrat-Medium"/>
                <a:cs typeface="Montserrat-Medium"/>
              </a:rPr>
              <a:t> </a:t>
            </a:r>
            <a:r>
              <a:rPr dirty="0" sz="2300" spc="-25">
                <a:solidFill>
                  <a:srgbClr val="2C4D7C"/>
                </a:solidFill>
                <a:latin typeface="Montserrat-Medium"/>
                <a:cs typeface="Montserrat-Medium"/>
              </a:rPr>
              <a:t>Be:</a:t>
            </a:r>
            <a:endParaRPr sz="2300">
              <a:latin typeface="Montserrat-Medium"/>
              <a:cs typeface="Montserrat-Medium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560358" y="5314434"/>
            <a:ext cx="11830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0" b="1">
                <a:solidFill>
                  <a:srgbClr val="2C4D7C"/>
                </a:solidFill>
                <a:latin typeface="Montserrat-SemiBold"/>
                <a:cs typeface="Montserrat-SemiBold"/>
              </a:rPr>
              <a:t>Accurate</a:t>
            </a:r>
            <a:endParaRPr sz="2000">
              <a:latin typeface="Montserrat-SemiBold"/>
              <a:cs typeface="Montserrat-SemiBold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sp>
        <p:nvSpPr>
          <p:cNvPr id="8" name="object 8" descr=""/>
          <p:cNvSpPr/>
          <p:nvPr/>
        </p:nvSpPr>
        <p:spPr>
          <a:xfrm>
            <a:off x="1811860" y="4539355"/>
            <a:ext cx="832485" cy="657225"/>
          </a:xfrm>
          <a:custGeom>
            <a:avLst/>
            <a:gdLst/>
            <a:ahLst/>
            <a:cxnLst/>
            <a:rect l="l" t="t" r="r" b="b"/>
            <a:pathLst>
              <a:path w="832485" h="657225">
                <a:moveTo>
                  <a:pt x="686943" y="0"/>
                </a:moveTo>
                <a:lnTo>
                  <a:pt x="319849" y="366877"/>
                </a:lnTo>
                <a:lnTo>
                  <a:pt x="145046" y="192239"/>
                </a:lnTo>
                <a:lnTo>
                  <a:pt x="0" y="337223"/>
                </a:lnTo>
                <a:lnTo>
                  <a:pt x="319849" y="656844"/>
                </a:lnTo>
                <a:lnTo>
                  <a:pt x="832027" y="144995"/>
                </a:lnTo>
                <a:lnTo>
                  <a:pt x="686943" y="0"/>
                </a:lnTo>
                <a:close/>
              </a:path>
            </a:pathLst>
          </a:custGeom>
          <a:solidFill>
            <a:srgbClr val="7DB3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3644386" y="4539355"/>
            <a:ext cx="832485" cy="657225"/>
          </a:xfrm>
          <a:custGeom>
            <a:avLst/>
            <a:gdLst/>
            <a:ahLst/>
            <a:cxnLst/>
            <a:rect l="l" t="t" r="r" b="b"/>
            <a:pathLst>
              <a:path w="832485" h="657225">
                <a:moveTo>
                  <a:pt x="686942" y="0"/>
                </a:moveTo>
                <a:lnTo>
                  <a:pt x="319862" y="366877"/>
                </a:lnTo>
                <a:lnTo>
                  <a:pt x="145059" y="192239"/>
                </a:lnTo>
                <a:lnTo>
                  <a:pt x="0" y="337223"/>
                </a:lnTo>
                <a:lnTo>
                  <a:pt x="319862" y="656844"/>
                </a:lnTo>
                <a:lnTo>
                  <a:pt x="832040" y="144995"/>
                </a:lnTo>
                <a:lnTo>
                  <a:pt x="686942" y="0"/>
                </a:lnTo>
                <a:close/>
              </a:path>
            </a:pathLst>
          </a:custGeom>
          <a:solidFill>
            <a:srgbClr val="7DB3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5491474" y="4539355"/>
            <a:ext cx="832485" cy="657225"/>
          </a:xfrm>
          <a:custGeom>
            <a:avLst/>
            <a:gdLst/>
            <a:ahLst/>
            <a:cxnLst/>
            <a:rect l="l" t="t" r="r" b="b"/>
            <a:pathLst>
              <a:path w="832485" h="657225">
                <a:moveTo>
                  <a:pt x="686943" y="0"/>
                </a:moveTo>
                <a:lnTo>
                  <a:pt x="319862" y="366877"/>
                </a:lnTo>
                <a:lnTo>
                  <a:pt x="145059" y="192239"/>
                </a:lnTo>
                <a:lnTo>
                  <a:pt x="0" y="337223"/>
                </a:lnTo>
                <a:lnTo>
                  <a:pt x="319862" y="656844"/>
                </a:lnTo>
                <a:lnTo>
                  <a:pt x="832027" y="145008"/>
                </a:lnTo>
                <a:lnTo>
                  <a:pt x="686943" y="0"/>
                </a:lnTo>
                <a:close/>
              </a:path>
            </a:pathLst>
          </a:custGeom>
          <a:solidFill>
            <a:srgbClr val="7DB3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7490455" y="4539355"/>
            <a:ext cx="832485" cy="657225"/>
          </a:xfrm>
          <a:custGeom>
            <a:avLst/>
            <a:gdLst/>
            <a:ahLst/>
            <a:cxnLst/>
            <a:rect l="l" t="t" r="r" b="b"/>
            <a:pathLst>
              <a:path w="832484" h="657225">
                <a:moveTo>
                  <a:pt x="686943" y="0"/>
                </a:moveTo>
                <a:lnTo>
                  <a:pt x="319862" y="366877"/>
                </a:lnTo>
                <a:lnTo>
                  <a:pt x="145059" y="192239"/>
                </a:lnTo>
                <a:lnTo>
                  <a:pt x="0" y="337223"/>
                </a:lnTo>
                <a:lnTo>
                  <a:pt x="319862" y="656844"/>
                </a:lnTo>
                <a:lnTo>
                  <a:pt x="832027" y="145008"/>
                </a:lnTo>
                <a:lnTo>
                  <a:pt x="686943" y="0"/>
                </a:lnTo>
                <a:close/>
              </a:path>
            </a:pathLst>
          </a:custGeom>
          <a:solidFill>
            <a:srgbClr val="7DB3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3565321" y="5308846"/>
            <a:ext cx="8801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2C4D7C"/>
                </a:solidFill>
                <a:latin typeface="Montserrat-SemiBold"/>
                <a:cs typeface="Montserrat-SemiBold"/>
              </a:rPr>
              <a:t>Timely</a:t>
            </a:r>
            <a:endParaRPr sz="2000">
              <a:latin typeface="Montserrat-SemiBold"/>
              <a:cs typeface="Montserrat-SemiBold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272571" y="5314434"/>
            <a:ext cx="11563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0" b="1">
                <a:solidFill>
                  <a:srgbClr val="2C4D7C"/>
                </a:solidFill>
                <a:latin typeface="Montserrat-SemiBold"/>
                <a:cs typeface="Montserrat-SemiBold"/>
              </a:rPr>
              <a:t>Relevant</a:t>
            </a:r>
            <a:endParaRPr sz="2000">
              <a:latin typeface="Montserrat-SemiBold"/>
              <a:cs typeface="Montserrat-SemiBold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226218" y="5308846"/>
            <a:ext cx="12573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5" b="1">
                <a:solidFill>
                  <a:srgbClr val="2C4D7C"/>
                </a:solidFill>
                <a:latin typeface="Montserrat-SemiBold"/>
                <a:cs typeface="Montserrat-SemiBold"/>
              </a:rPr>
              <a:t>Insightful</a:t>
            </a:r>
            <a:endParaRPr sz="2000">
              <a:latin typeface="Montserrat-SemiBold"/>
              <a:cs typeface="Montserrat-SemiBold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1" name="object 21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22" name="object 2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24" name="object 2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25" name="object 2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26" name="object 2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27" name="object 2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spc="55"/>
              <a:t>WE</a:t>
            </a:r>
            <a:r>
              <a:rPr dirty="0" spc="285"/>
              <a:t> </a:t>
            </a:r>
            <a:r>
              <a:rPr dirty="0" spc="70"/>
              <a:t>DO</a:t>
            </a:r>
            <a:r>
              <a:rPr dirty="0" spc="285"/>
              <a:t> </a:t>
            </a:r>
            <a:r>
              <a:rPr dirty="0" spc="90"/>
              <a:t>THE</a:t>
            </a:r>
            <a:r>
              <a:rPr dirty="0" spc="285"/>
              <a:t> </a:t>
            </a:r>
            <a:r>
              <a:rPr dirty="0" spc="100"/>
              <a:t>DIRTY</a:t>
            </a:r>
            <a:r>
              <a:rPr dirty="0" spc="285"/>
              <a:t> </a:t>
            </a:r>
            <a:r>
              <a:rPr dirty="0" spc="105"/>
              <a:t>WORK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4331970" y="3104689"/>
            <a:ext cx="3067685" cy="375094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 marR="1244600">
              <a:lnSpc>
                <a:spcPts val="2400"/>
              </a:lnSpc>
              <a:spcBef>
                <a:spcPts val="480"/>
              </a:spcBef>
            </a:pPr>
            <a:r>
              <a:rPr dirty="0" sz="2300" spc="-10" b="1">
                <a:solidFill>
                  <a:srgbClr val="2C4D7C"/>
                </a:solidFill>
                <a:latin typeface="Montserrat"/>
                <a:cs typeface="Montserrat"/>
              </a:rPr>
              <a:t>Outsourced Controller</a:t>
            </a:r>
            <a:endParaRPr sz="23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dirty="0" sz="2300" spc="-10">
                <a:solidFill>
                  <a:srgbClr val="66696C"/>
                </a:solidFill>
                <a:latin typeface="Montserrat-Medium"/>
                <a:cs typeface="Montserrat-Medium"/>
              </a:rPr>
              <a:t>Analysis</a:t>
            </a:r>
            <a:endParaRPr sz="2300">
              <a:latin typeface="Montserrat-Medium"/>
              <a:cs typeface="Montserrat-Medium"/>
            </a:endParaRPr>
          </a:p>
          <a:p>
            <a:pPr marL="266700" marR="960119">
              <a:lnSpc>
                <a:spcPct val="166700"/>
              </a:lnSpc>
              <a:spcBef>
                <a:spcPts val="70"/>
              </a:spcBef>
            </a:pPr>
            <a:r>
              <a:rPr dirty="0" sz="1300">
                <a:solidFill>
                  <a:srgbClr val="2C4D7C"/>
                </a:solidFill>
                <a:latin typeface="Montserrat"/>
                <a:cs typeface="Montserrat"/>
              </a:rPr>
              <a:t>Cash</a:t>
            </a:r>
            <a:r>
              <a:rPr dirty="0" sz="1300" spc="-7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Flow</a:t>
            </a:r>
            <a:r>
              <a:rPr dirty="0" sz="1300" spc="-7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"/>
                <a:cs typeface="Montserrat"/>
              </a:rPr>
              <a:t>Forecasting </a:t>
            </a:r>
            <a:r>
              <a:rPr dirty="0" sz="1300" spc="-15">
                <a:solidFill>
                  <a:srgbClr val="2C4D7C"/>
                </a:solidFill>
                <a:latin typeface="Montserrat"/>
                <a:cs typeface="Montserrat"/>
              </a:rPr>
              <a:t>Month-</a:t>
            </a:r>
            <a:r>
              <a:rPr dirty="0" sz="1300">
                <a:solidFill>
                  <a:srgbClr val="2C4D7C"/>
                </a:solidFill>
                <a:latin typeface="Montserrat"/>
                <a:cs typeface="Montserrat"/>
              </a:rPr>
              <a:t>End</a:t>
            </a:r>
            <a:r>
              <a:rPr dirty="0" sz="1300" spc="-7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Close</a:t>
            </a:r>
            <a:endParaRPr sz="1300">
              <a:latin typeface="Montserrat"/>
              <a:cs typeface="Montserrat"/>
            </a:endParaRPr>
          </a:p>
          <a:p>
            <a:pPr marL="266700" marR="281305">
              <a:lnSpc>
                <a:spcPct val="166700"/>
              </a:lnSpc>
            </a:pP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Financial</a:t>
            </a:r>
            <a:r>
              <a:rPr dirty="0" sz="1300" spc="-15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"/>
                <a:cs typeface="Montserrat"/>
              </a:rPr>
              <a:t>Visibility</a:t>
            </a:r>
            <a:r>
              <a:rPr dirty="0" sz="1300" spc="-13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/Dashboards Budgeting</a:t>
            </a:r>
            <a:endParaRPr sz="1300">
              <a:latin typeface="Montserrat"/>
              <a:cs typeface="Montserrat"/>
            </a:endParaRPr>
          </a:p>
          <a:p>
            <a:pPr marL="266700">
              <a:lnSpc>
                <a:spcPct val="100000"/>
              </a:lnSpc>
              <a:spcBef>
                <a:spcPts val="1040"/>
              </a:spcBef>
            </a:pP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Audit</a:t>
            </a:r>
            <a:r>
              <a:rPr dirty="0" sz="1300" spc="-55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Preparation</a:t>
            </a:r>
            <a:endParaRPr sz="1300">
              <a:latin typeface="Montserrat"/>
              <a:cs typeface="Montserrat"/>
            </a:endParaRPr>
          </a:p>
          <a:p>
            <a:pPr marL="266700" marR="5080">
              <a:lnSpc>
                <a:spcPct val="166700"/>
              </a:lnSpc>
            </a:pPr>
            <a:r>
              <a:rPr dirty="0" sz="1300" spc="-20">
                <a:solidFill>
                  <a:srgbClr val="2C4D7C"/>
                </a:solidFill>
                <a:latin typeface="Montserrat"/>
                <a:cs typeface="Montserrat"/>
              </a:rPr>
              <a:t>Internal</a:t>
            </a:r>
            <a:r>
              <a:rPr dirty="0" sz="130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"/>
                <a:cs typeface="Montserrat"/>
              </a:rPr>
              <a:t>Controls</a:t>
            </a:r>
            <a:r>
              <a:rPr dirty="0" sz="1300" spc="-114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/Processes Financial</a:t>
            </a:r>
            <a:r>
              <a:rPr dirty="0" sz="1300" spc="-6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Reporting</a:t>
            </a:r>
            <a:r>
              <a:rPr dirty="0" sz="1300" spc="-55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Packages </a:t>
            </a:r>
            <a:r>
              <a:rPr dirty="0" sz="1300" spc="-65">
                <a:solidFill>
                  <a:srgbClr val="2C4D7C"/>
                </a:solidFill>
                <a:latin typeface="Montserrat"/>
                <a:cs typeface="Montserrat"/>
              </a:rPr>
              <a:t>Systems</a:t>
            </a:r>
            <a:r>
              <a:rPr dirty="0" sz="1300" spc="-95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85">
                <a:solidFill>
                  <a:srgbClr val="2C4D7C"/>
                </a:solidFill>
                <a:latin typeface="Montserrat"/>
                <a:cs typeface="Montserrat"/>
              </a:rPr>
              <a:t>Conversion</a:t>
            </a:r>
            <a:r>
              <a:rPr dirty="0" sz="1300" spc="-21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80">
                <a:solidFill>
                  <a:srgbClr val="2C4D7C"/>
                </a:solidFill>
                <a:latin typeface="Montserrat"/>
                <a:cs typeface="Montserrat"/>
              </a:rPr>
              <a:t>/Implementation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3810000" y="3263798"/>
            <a:ext cx="81280" cy="256540"/>
          </a:xfrm>
          <a:custGeom>
            <a:avLst/>
            <a:gdLst/>
            <a:ahLst/>
            <a:cxnLst/>
            <a:rect l="l" t="t" r="r" b="b"/>
            <a:pathLst>
              <a:path w="81279" h="256539">
                <a:moveTo>
                  <a:pt x="81279" y="0"/>
                </a:moveTo>
                <a:lnTo>
                  <a:pt x="0" y="0"/>
                </a:lnTo>
                <a:lnTo>
                  <a:pt x="0" y="256032"/>
                </a:lnTo>
                <a:lnTo>
                  <a:pt x="81279" y="256032"/>
                </a:lnTo>
                <a:lnTo>
                  <a:pt x="81279" y="0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3952240" y="3154070"/>
            <a:ext cx="81280" cy="365760"/>
          </a:xfrm>
          <a:custGeom>
            <a:avLst/>
            <a:gdLst/>
            <a:ahLst/>
            <a:cxnLst/>
            <a:rect l="l" t="t" r="r" b="b"/>
            <a:pathLst>
              <a:path w="81279" h="365760">
                <a:moveTo>
                  <a:pt x="81279" y="0"/>
                </a:moveTo>
                <a:lnTo>
                  <a:pt x="0" y="0"/>
                </a:lnTo>
                <a:lnTo>
                  <a:pt x="0" y="365760"/>
                </a:lnTo>
                <a:lnTo>
                  <a:pt x="81279" y="365760"/>
                </a:lnTo>
                <a:lnTo>
                  <a:pt x="81279" y="0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4094479" y="3373526"/>
            <a:ext cx="81280" cy="146685"/>
          </a:xfrm>
          <a:custGeom>
            <a:avLst/>
            <a:gdLst/>
            <a:ahLst/>
            <a:cxnLst/>
            <a:rect l="l" t="t" r="r" b="b"/>
            <a:pathLst>
              <a:path w="81279" h="146685">
                <a:moveTo>
                  <a:pt x="81279" y="0"/>
                </a:moveTo>
                <a:lnTo>
                  <a:pt x="0" y="0"/>
                </a:lnTo>
                <a:lnTo>
                  <a:pt x="0" y="146303"/>
                </a:lnTo>
                <a:lnTo>
                  <a:pt x="81279" y="146303"/>
                </a:lnTo>
                <a:lnTo>
                  <a:pt x="81279" y="0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1109217" y="3104689"/>
            <a:ext cx="2428240" cy="311531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 marR="866140">
              <a:lnSpc>
                <a:spcPts val="2400"/>
              </a:lnSpc>
              <a:spcBef>
                <a:spcPts val="480"/>
              </a:spcBef>
            </a:pPr>
            <a:r>
              <a:rPr dirty="0" sz="2300" spc="-10" b="1">
                <a:solidFill>
                  <a:srgbClr val="2C4D7C"/>
                </a:solidFill>
                <a:latin typeface="Montserrat"/>
                <a:cs typeface="Montserrat"/>
              </a:rPr>
              <a:t>Fractional </a:t>
            </a:r>
            <a:r>
              <a:rPr dirty="0" sz="2300" spc="-25" b="1">
                <a:solidFill>
                  <a:srgbClr val="2C4D7C"/>
                </a:solidFill>
                <a:latin typeface="Montserrat"/>
                <a:cs typeface="Montserrat"/>
              </a:rPr>
              <a:t>CFO</a:t>
            </a:r>
            <a:endParaRPr sz="23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dirty="0" sz="2300" spc="-10">
                <a:solidFill>
                  <a:srgbClr val="66696C"/>
                </a:solidFill>
                <a:latin typeface="Montserrat-Medium"/>
                <a:cs typeface="Montserrat-Medium"/>
              </a:rPr>
              <a:t>Strategy</a:t>
            </a:r>
            <a:endParaRPr sz="2300">
              <a:latin typeface="Montserrat-Medium"/>
              <a:cs typeface="Montserrat-Medium"/>
            </a:endParaRPr>
          </a:p>
          <a:p>
            <a:pPr marL="266700" marR="227329">
              <a:lnSpc>
                <a:spcPct val="169200"/>
              </a:lnSpc>
              <a:spcBef>
                <a:spcPts val="25"/>
              </a:spcBef>
            </a:pP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Modeling</a:t>
            </a:r>
            <a:r>
              <a:rPr dirty="0" sz="1300" spc="-45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>
                <a:solidFill>
                  <a:srgbClr val="2C4D7C"/>
                </a:solidFill>
                <a:latin typeface="Montserrat"/>
                <a:cs typeface="Montserrat"/>
              </a:rPr>
              <a:t>&amp;</a:t>
            </a:r>
            <a:r>
              <a:rPr dirty="0" sz="1300" spc="-4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"/>
                <a:cs typeface="Montserrat"/>
              </a:rPr>
              <a:t>Forecasting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Capital</a:t>
            </a:r>
            <a:r>
              <a:rPr dirty="0" sz="1300" spc="-6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Raise</a:t>
            </a:r>
            <a:endParaRPr sz="1300">
              <a:latin typeface="Montserrat"/>
              <a:cs typeface="Montserrat"/>
            </a:endParaRPr>
          </a:p>
          <a:p>
            <a:pPr marL="266700">
              <a:lnSpc>
                <a:spcPct val="100000"/>
              </a:lnSpc>
              <a:spcBef>
                <a:spcPts val="1080"/>
              </a:spcBef>
            </a:pP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Exit</a:t>
            </a:r>
            <a:r>
              <a:rPr dirty="0" sz="1300" spc="-55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Strategy</a:t>
            </a:r>
            <a:endParaRPr sz="1300">
              <a:latin typeface="Montserrat"/>
              <a:cs typeface="Montserrat"/>
            </a:endParaRPr>
          </a:p>
          <a:p>
            <a:pPr marL="266700" marR="5080">
              <a:lnSpc>
                <a:spcPct val="169200"/>
              </a:lnSpc>
            </a:pP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Mergers</a:t>
            </a:r>
            <a:r>
              <a:rPr dirty="0" sz="1300" spc="-5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>
                <a:solidFill>
                  <a:srgbClr val="2C4D7C"/>
                </a:solidFill>
                <a:latin typeface="Montserrat"/>
                <a:cs typeface="Montserrat"/>
              </a:rPr>
              <a:t>&amp;</a:t>
            </a:r>
            <a:r>
              <a:rPr dirty="0" sz="1300" spc="-5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Acquisitions </a:t>
            </a:r>
            <a:r>
              <a:rPr dirty="0" sz="1300" spc="-20">
                <a:solidFill>
                  <a:srgbClr val="2C4D7C"/>
                </a:solidFill>
                <a:latin typeface="Montserrat"/>
                <a:cs typeface="Montserrat"/>
              </a:rPr>
              <a:t>Governance</a:t>
            </a:r>
            <a:r>
              <a:rPr dirty="0" sz="1300" spc="-3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>
                <a:solidFill>
                  <a:srgbClr val="2C4D7C"/>
                </a:solidFill>
                <a:latin typeface="Montserrat"/>
                <a:cs typeface="Montserrat"/>
              </a:rPr>
              <a:t>&amp;</a:t>
            </a:r>
            <a:r>
              <a:rPr dirty="0" sz="1300" spc="-25">
                <a:solidFill>
                  <a:srgbClr val="2C4D7C"/>
                </a:solidFill>
                <a:latin typeface="Montserrat"/>
                <a:cs typeface="Montserrat"/>
              </a:rPr>
              <a:t> Compliance </a:t>
            </a:r>
            <a:r>
              <a:rPr dirty="0" sz="1300" spc="-20">
                <a:solidFill>
                  <a:srgbClr val="2C4D7C"/>
                </a:solidFill>
                <a:latin typeface="Montserrat"/>
                <a:cs typeface="Montserrat"/>
              </a:rPr>
              <a:t>Compensation</a:t>
            </a:r>
            <a:r>
              <a:rPr dirty="0" sz="1300" spc="15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Modeling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552783" y="3141374"/>
            <a:ext cx="365760" cy="384175"/>
          </a:xfrm>
          <a:custGeom>
            <a:avLst/>
            <a:gdLst/>
            <a:ahLst/>
            <a:cxnLst/>
            <a:rect l="l" t="t" r="r" b="b"/>
            <a:pathLst>
              <a:path w="365759" h="384175">
                <a:moveTo>
                  <a:pt x="182879" y="0"/>
                </a:moveTo>
                <a:lnTo>
                  <a:pt x="147289" y="6707"/>
                </a:lnTo>
                <a:lnTo>
                  <a:pt x="118224" y="24998"/>
                </a:lnTo>
                <a:lnTo>
                  <a:pt x="98626" y="52126"/>
                </a:lnTo>
                <a:lnTo>
                  <a:pt x="91439" y="85344"/>
                </a:lnTo>
                <a:lnTo>
                  <a:pt x="98626" y="118561"/>
                </a:lnTo>
                <a:lnTo>
                  <a:pt x="118224" y="145689"/>
                </a:lnTo>
                <a:lnTo>
                  <a:pt x="147289" y="163980"/>
                </a:lnTo>
                <a:lnTo>
                  <a:pt x="182879" y="170688"/>
                </a:lnTo>
                <a:lnTo>
                  <a:pt x="218470" y="163980"/>
                </a:lnTo>
                <a:lnTo>
                  <a:pt x="247535" y="145689"/>
                </a:lnTo>
                <a:lnTo>
                  <a:pt x="267133" y="118561"/>
                </a:lnTo>
                <a:lnTo>
                  <a:pt x="274320" y="85344"/>
                </a:lnTo>
                <a:lnTo>
                  <a:pt x="267133" y="52126"/>
                </a:lnTo>
                <a:lnTo>
                  <a:pt x="247535" y="24998"/>
                </a:lnTo>
                <a:lnTo>
                  <a:pt x="218470" y="6707"/>
                </a:lnTo>
                <a:lnTo>
                  <a:pt x="182879" y="0"/>
                </a:lnTo>
                <a:close/>
              </a:path>
              <a:path w="365759" h="384175">
                <a:moveTo>
                  <a:pt x="91439" y="224878"/>
                </a:moveTo>
                <a:lnTo>
                  <a:pt x="54103" y="238214"/>
                </a:lnTo>
                <a:lnTo>
                  <a:pt x="25231" y="255390"/>
                </a:lnTo>
                <a:lnTo>
                  <a:pt x="6604" y="275767"/>
                </a:lnTo>
                <a:lnTo>
                  <a:pt x="0" y="298704"/>
                </a:lnTo>
                <a:lnTo>
                  <a:pt x="0" y="384048"/>
                </a:lnTo>
                <a:lnTo>
                  <a:pt x="365759" y="384048"/>
                </a:lnTo>
                <a:lnTo>
                  <a:pt x="365759" y="359079"/>
                </a:lnTo>
                <a:lnTo>
                  <a:pt x="141503" y="359079"/>
                </a:lnTo>
                <a:lnTo>
                  <a:pt x="115260" y="316452"/>
                </a:lnTo>
                <a:lnTo>
                  <a:pt x="100098" y="278382"/>
                </a:lnTo>
                <a:lnTo>
                  <a:pt x="93122" y="247110"/>
                </a:lnTo>
                <a:lnTo>
                  <a:pt x="91439" y="224878"/>
                </a:lnTo>
                <a:close/>
              </a:path>
              <a:path w="365759" h="384175">
                <a:moveTo>
                  <a:pt x="182879" y="213360"/>
                </a:moveTo>
                <a:lnTo>
                  <a:pt x="171482" y="213550"/>
                </a:lnTo>
                <a:lnTo>
                  <a:pt x="160277" y="214080"/>
                </a:lnTo>
                <a:lnTo>
                  <a:pt x="149286" y="214892"/>
                </a:lnTo>
                <a:lnTo>
                  <a:pt x="138531" y="215925"/>
                </a:lnTo>
                <a:lnTo>
                  <a:pt x="160019" y="256032"/>
                </a:lnTo>
                <a:lnTo>
                  <a:pt x="141503" y="359079"/>
                </a:lnTo>
                <a:lnTo>
                  <a:pt x="224256" y="359079"/>
                </a:lnTo>
                <a:lnTo>
                  <a:pt x="205740" y="256032"/>
                </a:lnTo>
                <a:lnTo>
                  <a:pt x="227228" y="215925"/>
                </a:lnTo>
                <a:lnTo>
                  <a:pt x="216473" y="214892"/>
                </a:lnTo>
                <a:lnTo>
                  <a:pt x="205482" y="214080"/>
                </a:lnTo>
                <a:lnTo>
                  <a:pt x="194277" y="213550"/>
                </a:lnTo>
                <a:lnTo>
                  <a:pt x="182879" y="213360"/>
                </a:lnTo>
                <a:close/>
              </a:path>
              <a:path w="365759" h="384175">
                <a:moveTo>
                  <a:pt x="274320" y="224878"/>
                </a:moveTo>
                <a:lnTo>
                  <a:pt x="272637" y="247110"/>
                </a:lnTo>
                <a:lnTo>
                  <a:pt x="265661" y="278382"/>
                </a:lnTo>
                <a:lnTo>
                  <a:pt x="250499" y="316452"/>
                </a:lnTo>
                <a:lnTo>
                  <a:pt x="224256" y="359079"/>
                </a:lnTo>
                <a:lnTo>
                  <a:pt x="365759" y="359079"/>
                </a:lnTo>
                <a:lnTo>
                  <a:pt x="365759" y="298704"/>
                </a:lnTo>
                <a:lnTo>
                  <a:pt x="359187" y="275767"/>
                </a:lnTo>
                <a:lnTo>
                  <a:pt x="340614" y="255390"/>
                </a:lnTo>
                <a:lnTo>
                  <a:pt x="311753" y="238214"/>
                </a:lnTo>
                <a:lnTo>
                  <a:pt x="274320" y="224878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7581138" y="3104689"/>
            <a:ext cx="1961514" cy="310324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 marR="146685">
              <a:lnSpc>
                <a:spcPts val="2400"/>
              </a:lnSpc>
              <a:spcBef>
                <a:spcPts val="480"/>
              </a:spcBef>
            </a:pPr>
            <a:r>
              <a:rPr dirty="0" sz="2300" spc="-20" b="1">
                <a:solidFill>
                  <a:srgbClr val="2C4D7C"/>
                </a:solidFill>
                <a:latin typeface="Montserrat"/>
                <a:cs typeface="Montserrat"/>
              </a:rPr>
              <a:t>Staff </a:t>
            </a:r>
            <a:r>
              <a:rPr dirty="0" sz="2300" spc="-10" b="1">
                <a:solidFill>
                  <a:srgbClr val="2C4D7C"/>
                </a:solidFill>
                <a:latin typeface="Montserrat"/>
                <a:cs typeface="Montserrat"/>
              </a:rPr>
              <a:t>Accountant</a:t>
            </a:r>
            <a:endParaRPr sz="23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dirty="0" sz="2300" spc="-10">
                <a:solidFill>
                  <a:srgbClr val="66696C"/>
                </a:solidFill>
                <a:latin typeface="Montserrat-Medium"/>
                <a:cs typeface="Montserrat-Medium"/>
              </a:rPr>
              <a:t>Execution</a:t>
            </a:r>
            <a:endParaRPr sz="2300">
              <a:latin typeface="Montserrat-Medium"/>
              <a:cs typeface="Montserrat-Medium"/>
            </a:endParaRPr>
          </a:p>
          <a:p>
            <a:pPr marL="266700" marR="64769">
              <a:lnSpc>
                <a:spcPts val="2640"/>
              </a:lnSpc>
              <a:spcBef>
                <a:spcPts val="200"/>
              </a:spcBef>
            </a:pPr>
            <a:r>
              <a:rPr dirty="0" sz="1300">
                <a:solidFill>
                  <a:srgbClr val="2C4D7C"/>
                </a:solidFill>
                <a:latin typeface="Montserrat"/>
                <a:cs typeface="Montserrat"/>
              </a:rPr>
              <a:t>Bank</a:t>
            </a:r>
            <a:r>
              <a:rPr dirty="0" sz="1300" spc="-75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"/>
                <a:cs typeface="Montserrat"/>
              </a:rPr>
              <a:t>Reconciliation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Journal</a:t>
            </a:r>
            <a:r>
              <a:rPr dirty="0" sz="1300" spc="-6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Entries</a:t>
            </a:r>
            <a:endParaRPr sz="1300">
              <a:latin typeface="Montserrat"/>
              <a:cs typeface="Montserrat"/>
            </a:endParaRPr>
          </a:p>
          <a:p>
            <a:pPr marL="266700" marR="5080">
              <a:lnSpc>
                <a:spcPts val="2640"/>
              </a:lnSpc>
            </a:pPr>
            <a:r>
              <a:rPr dirty="0" sz="1300">
                <a:solidFill>
                  <a:srgbClr val="2C4D7C"/>
                </a:solidFill>
                <a:latin typeface="Montserrat"/>
                <a:cs typeface="Montserrat"/>
              </a:rPr>
              <a:t>GL</a:t>
            </a:r>
            <a:r>
              <a:rPr dirty="0" sz="1300" spc="-45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Maintenance </a:t>
            </a:r>
            <a:r>
              <a:rPr dirty="0" sz="1300">
                <a:solidFill>
                  <a:srgbClr val="2C4D7C"/>
                </a:solidFill>
                <a:latin typeface="Montserrat"/>
                <a:cs typeface="Montserrat"/>
              </a:rPr>
              <a:t>Chart</a:t>
            </a:r>
            <a:r>
              <a:rPr dirty="0" sz="1300" spc="-6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>
                <a:solidFill>
                  <a:srgbClr val="2C4D7C"/>
                </a:solidFill>
                <a:latin typeface="Montserrat"/>
                <a:cs typeface="Montserrat"/>
              </a:rPr>
              <a:t>of</a:t>
            </a:r>
            <a:r>
              <a:rPr dirty="0" sz="1300" spc="-55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Accounts </a:t>
            </a:r>
            <a:r>
              <a:rPr dirty="0" sz="1300" spc="-20">
                <a:solidFill>
                  <a:srgbClr val="2C4D7C"/>
                </a:solidFill>
                <a:latin typeface="Montserrat"/>
                <a:cs typeface="Montserrat"/>
              </a:rPr>
              <a:t>Accounts</a:t>
            </a:r>
            <a:r>
              <a:rPr dirty="0" sz="130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10">
                <a:solidFill>
                  <a:srgbClr val="2C4D7C"/>
                </a:solidFill>
                <a:latin typeface="Montserrat"/>
                <a:cs typeface="Montserrat"/>
              </a:rPr>
              <a:t>Payable </a:t>
            </a:r>
            <a:r>
              <a:rPr dirty="0" sz="1300" spc="-20">
                <a:solidFill>
                  <a:srgbClr val="2C4D7C"/>
                </a:solidFill>
                <a:latin typeface="Montserrat"/>
                <a:cs typeface="Montserrat"/>
              </a:rPr>
              <a:t>Accounts</a:t>
            </a:r>
            <a:r>
              <a:rPr dirty="0" sz="1300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1300" spc="-25">
                <a:solidFill>
                  <a:srgbClr val="2C4D7C"/>
                </a:solidFill>
                <a:latin typeface="Montserrat"/>
                <a:cs typeface="Montserrat"/>
              </a:rPr>
              <a:t>Receivable</a:t>
            </a:r>
            <a:endParaRPr sz="1300">
              <a:latin typeface="Montserrat"/>
              <a:cs typeface="Montserrat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11" name="object 1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sp>
        <p:nvSpPr>
          <p:cNvPr id="13" name="object 13" descr=""/>
          <p:cNvSpPr/>
          <p:nvPr/>
        </p:nvSpPr>
        <p:spPr>
          <a:xfrm>
            <a:off x="7063740" y="3159662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59" h="365760">
                <a:moveTo>
                  <a:pt x="219455" y="0"/>
                </a:moveTo>
                <a:lnTo>
                  <a:pt x="146303" y="0"/>
                </a:lnTo>
                <a:lnTo>
                  <a:pt x="132007" y="3025"/>
                </a:lnTo>
                <a:lnTo>
                  <a:pt x="120405" y="11237"/>
                </a:lnTo>
                <a:lnTo>
                  <a:pt x="112589" y="23472"/>
                </a:lnTo>
                <a:lnTo>
                  <a:pt x="109727" y="38506"/>
                </a:lnTo>
                <a:lnTo>
                  <a:pt x="109727" y="77000"/>
                </a:lnTo>
                <a:lnTo>
                  <a:pt x="36515" y="77012"/>
                </a:lnTo>
                <a:lnTo>
                  <a:pt x="22279" y="80025"/>
                </a:lnTo>
                <a:lnTo>
                  <a:pt x="10677" y="88238"/>
                </a:lnTo>
                <a:lnTo>
                  <a:pt x="2861" y="100472"/>
                </a:lnTo>
                <a:lnTo>
                  <a:pt x="0" y="115506"/>
                </a:lnTo>
                <a:lnTo>
                  <a:pt x="0" y="327253"/>
                </a:lnTo>
                <a:lnTo>
                  <a:pt x="2861" y="342207"/>
                </a:lnTo>
                <a:lnTo>
                  <a:pt x="10677" y="354450"/>
                </a:lnTo>
                <a:lnTo>
                  <a:pt x="22299" y="362722"/>
                </a:lnTo>
                <a:lnTo>
                  <a:pt x="36575" y="365760"/>
                </a:lnTo>
                <a:lnTo>
                  <a:pt x="329183" y="365760"/>
                </a:lnTo>
                <a:lnTo>
                  <a:pt x="343440" y="362722"/>
                </a:lnTo>
                <a:lnTo>
                  <a:pt x="355049" y="354483"/>
                </a:lnTo>
                <a:lnTo>
                  <a:pt x="362886" y="342244"/>
                </a:lnTo>
                <a:lnTo>
                  <a:pt x="365759" y="327253"/>
                </a:lnTo>
                <a:lnTo>
                  <a:pt x="365759" y="115506"/>
                </a:lnTo>
                <a:lnTo>
                  <a:pt x="362886" y="100515"/>
                </a:lnTo>
                <a:lnTo>
                  <a:pt x="355049" y="88276"/>
                </a:lnTo>
                <a:lnTo>
                  <a:pt x="343423" y="80025"/>
                </a:lnTo>
                <a:lnTo>
                  <a:pt x="329243" y="77012"/>
                </a:lnTo>
                <a:lnTo>
                  <a:pt x="146303" y="77012"/>
                </a:lnTo>
                <a:lnTo>
                  <a:pt x="146303" y="38506"/>
                </a:lnTo>
                <a:lnTo>
                  <a:pt x="256031" y="38506"/>
                </a:lnTo>
                <a:lnTo>
                  <a:pt x="253158" y="23515"/>
                </a:lnTo>
                <a:lnTo>
                  <a:pt x="245321" y="11276"/>
                </a:lnTo>
                <a:lnTo>
                  <a:pt x="233695" y="3025"/>
                </a:lnTo>
                <a:lnTo>
                  <a:pt x="219455" y="0"/>
                </a:lnTo>
                <a:close/>
              </a:path>
              <a:path w="365759" h="365760">
                <a:moveTo>
                  <a:pt x="256031" y="38506"/>
                </a:moveTo>
                <a:lnTo>
                  <a:pt x="219455" y="38506"/>
                </a:lnTo>
                <a:lnTo>
                  <a:pt x="219455" y="77012"/>
                </a:lnTo>
                <a:lnTo>
                  <a:pt x="329243" y="77012"/>
                </a:lnTo>
                <a:lnTo>
                  <a:pt x="256031" y="77000"/>
                </a:lnTo>
                <a:lnTo>
                  <a:pt x="256031" y="38506"/>
                </a:lnTo>
                <a:close/>
              </a:path>
            </a:pathLst>
          </a:custGeom>
          <a:solidFill>
            <a:srgbClr val="66696C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4" name="object 1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8429" y="4374592"/>
            <a:ext cx="156006" cy="123151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61129" y="4374592"/>
            <a:ext cx="156006" cy="123151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16393" y="4374592"/>
            <a:ext cx="156006" cy="123151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8429" y="5060186"/>
            <a:ext cx="156006" cy="123164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61129" y="5060186"/>
            <a:ext cx="156006" cy="123164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16393" y="5060186"/>
            <a:ext cx="156006" cy="123164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38429" y="5724144"/>
            <a:ext cx="156006" cy="123164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61129" y="5724144"/>
            <a:ext cx="156006" cy="123164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61129" y="6355079"/>
            <a:ext cx="156006" cy="123164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16393" y="5724144"/>
            <a:ext cx="156006" cy="123164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8429" y="4723378"/>
            <a:ext cx="156006" cy="123151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61129" y="4723378"/>
            <a:ext cx="156006" cy="123151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16393" y="4723378"/>
            <a:ext cx="156006" cy="123151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38429" y="5383575"/>
            <a:ext cx="156006" cy="123151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61129" y="5383575"/>
            <a:ext cx="156006" cy="123151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16393" y="5383575"/>
            <a:ext cx="156006" cy="123151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38429" y="6060231"/>
            <a:ext cx="156006" cy="123151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61129" y="6060231"/>
            <a:ext cx="156006" cy="123151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61129" y="6691167"/>
            <a:ext cx="156006" cy="123151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16393" y="6060231"/>
            <a:ext cx="156006" cy="123151"/>
          </a:xfrm>
          <a:prstGeom prst="rect">
            <a:avLst/>
          </a:prstGeom>
        </p:spPr>
      </p:pic>
      <p:grpSp>
        <p:nvGrpSpPr>
          <p:cNvPr id="34" name="object 34" descr=""/>
          <p:cNvGrpSpPr/>
          <p:nvPr/>
        </p:nvGrpSpPr>
        <p:grpSpPr>
          <a:xfrm>
            <a:off x="0" y="846074"/>
            <a:ext cx="10058400" cy="1828800"/>
            <a:chOff x="0" y="846074"/>
            <a:chExt cx="10058400" cy="1828800"/>
          </a:xfrm>
        </p:grpSpPr>
        <p:pic>
          <p:nvPicPr>
            <p:cNvPr id="35" name="object 3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846074"/>
              <a:ext cx="10058400" cy="1828800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846074"/>
              <a:ext cx="10058400" cy="1828800"/>
            </a:xfrm>
            <a:prstGeom prst="rect">
              <a:avLst/>
            </a:prstGeom>
          </p:spPr>
        </p:pic>
      </p:grpSp>
      <p:grpSp>
        <p:nvGrpSpPr>
          <p:cNvPr id="37" name="object 37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38" name="object 3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3" name="object 43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44" name="object 4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46" name="object 46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47" name="object 4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48" name="object 4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49" name="object 4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spc="90"/>
              <a:t>OUR</a:t>
            </a:r>
            <a:r>
              <a:rPr dirty="0" spc="290"/>
              <a:t> </a:t>
            </a:r>
            <a:r>
              <a:rPr dirty="0" spc="125"/>
              <a:t>SERVICES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577335" y="1284321"/>
            <a:ext cx="5178425" cy="8382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NOW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CFO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provides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expertise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in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finance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and 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CFO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functions.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We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offer</a:t>
            </a:r>
            <a:endParaRPr sz="1200">
              <a:latin typeface="Montserrat"/>
              <a:cs typeface="Montserrat"/>
            </a:endParaRPr>
          </a:p>
          <a:p>
            <a:pPr marL="12700" marR="5080">
              <a:lnSpc>
                <a:spcPct val="111100"/>
              </a:lnSpc>
            </a:pP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in-depth</a:t>
            </a:r>
            <a:r>
              <a:rPr dirty="0" sz="1200" spc="-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operational,</a:t>
            </a:r>
            <a:r>
              <a:rPr dirty="0" sz="1200" spc="-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strategic,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200" spc="-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funding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transaction</a:t>
            </a:r>
            <a:r>
              <a:rPr dirty="0" sz="1200" spc="-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experience.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We 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maximize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the 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value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our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services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by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matching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the 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appropriate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level 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resource</a:t>
            </a:r>
            <a:r>
              <a:rPr dirty="0" sz="1200" spc="-1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with</a:t>
            </a:r>
            <a:r>
              <a:rPr dirty="0" sz="1200" spc="-1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200" spc="-1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appropriate</a:t>
            </a:r>
            <a:r>
              <a:rPr dirty="0" sz="1200" spc="-1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task.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30370" y="1318244"/>
            <a:ext cx="2425065" cy="57912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715" indent="956310">
              <a:lnSpc>
                <a:spcPct val="101899"/>
              </a:lnSpc>
              <a:spcBef>
                <a:spcPts val="55"/>
              </a:spcBef>
            </a:pPr>
            <a:r>
              <a:rPr dirty="0" sz="1800" spc="-35" b="1">
                <a:solidFill>
                  <a:srgbClr val="2C4D7C"/>
                </a:solidFill>
                <a:latin typeface="Montserrat-SemiBold"/>
                <a:cs typeface="Montserrat-SemiBold"/>
              </a:rPr>
              <a:t>Outsourced/ </a:t>
            </a:r>
            <a:r>
              <a:rPr dirty="0" sz="1800" spc="-40" b="1">
                <a:solidFill>
                  <a:srgbClr val="2C4D7C"/>
                </a:solidFill>
                <a:latin typeface="Montserrat-SemiBold"/>
                <a:cs typeface="Montserrat-SemiBold"/>
              </a:rPr>
              <a:t>Interim</a:t>
            </a:r>
            <a:r>
              <a:rPr dirty="0" sz="1800" spc="-85" b="1">
                <a:solidFill>
                  <a:srgbClr val="2C4D7C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10" b="1">
                <a:solidFill>
                  <a:srgbClr val="2C4D7C"/>
                </a:solidFill>
                <a:latin typeface="Montserrat-SemiBold"/>
                <a:cs typeface="Montserrat-SemiBold"/>
              </a:rPr>
              <a:t>CFO</a:t>
            </a:r>
            <a:r>
              <a:rPr dirty="0" sz="1800" spc="-85" b="1">
                <a:solidFill>
                  <a:srgbClr val="2C4D7C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25" b="1">
                <a:solidFill>
                  <a:srgbClr val="2C4D7C"/>
                </a:solidFill>
                <a:latin typeface="Montserrat-SemiBold"/>
                <a:cs typeface="Montserrat-SemiBold"/>
              </a:rPr>
              <a:t>Services</a:t>
            </a:r>
            <a:endParaRPr sz="1800">
              <a:latin typeface="Montserrat-SemiBold"/>
              <a:cs typeface="Montserrat-SemiBold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243204">
              <a:lnSpc>
                <a:spcPct val="111100"/>
              </a:lnSpc>
              <a:spcBef>
                <a:spcPts val="100"/>
              </a:spcBef>
            </a:pPr>
            <a:r>
              <a:rPr dirty="0" spc="-10"/>
              <a:t>An</a:t>
            </a:r>
            <a:r>
              <a:rPr dirty="0" spc="-35"/>
              <a:t> </a:t>
            </a:r>
            <a:r>
              <a:rPr dirty="0" spc="-40"/>
              <a:t>experienced</a:t>
            </a:r>
            <a:r>
              <a:rPr dirty="0" spc="-35"/>
              <a:t> </a:t>
            </a:r>
            <a:r>
              <a:rPr dirty="0" spc="-45"/>
              <a:t>Controller</a:t>
            </a:r>
            <a:r>
              <a:rPr dirty="0" spc="-35"/>
              <a:t> </a:t>
            </a:r>
            <a:r>
              <a:rPr dirty="0" spc="-10"/>
              <a:t>is</a:t>
            </a:r>
            <a:r>
              <a:rPr dirty="0" spc="-35"/>
              <a:t> </a:t>
            </a:r>
            <a:r>
              <a:rPr dirty="0" spc="-40"/>
              <a:t>essential</a:t>
            </a:r>
            <a:r>
              <a:rPr dirty="0" spc="-30"/>
              <a:t> </a:t>
            </a:r>
            <a:r>
              <a:rPr dirty="0" spc="-35"/>
              <a:t>to </a:t>
            </a:r>
            <a:r>
              <a:rPr dirty="0" spc="-30"/>
              <a:t>the</a:t>
            </a:r>
            <a:r>
              <a:rPr dirty="0" spc="-35"/>
              <a:t> successful growth</a:t>
            </a:r>
            <a:r>
              <a:rPr dirty="0" spc="-30"/>
              <a:t> </a:t>
            </a:r>
            <a:r>
              <a:rPr dirty="0" spc="-25"/>
              <a:t>of </a:t>
            </a:r>
            <a:r>
              <a:rPr dirty="0" spc="-45"/>
              <a:t>any</a:t>
            </a:r>
            <a:r>
              <a:rPr dirty="0" spc="-25"/>
              <a:t> </a:t>
            </a:r>
            <a:r>
              <a:rPr dirty="0" spc="-50"/>
              <a:t>company.</a:t>
            </a:r>
            <a:r>
              <a:rPr dirty="0" spc="-25"/>
              <a:t> </a:t>
            </a:r>
            <a:r>
              <a:rPr dirty="0" spc="-30"/>
              <a:t>Our</a:t>
            </a:r>
            <a:r>
              <a:rPr dirty="0" spc="-25"/>
              <a:t> </a:t>
            </a:r>
            <a:r>
              <a:rPr dirty="0" spc="-40"/>
              <a:t>extensive</a:t>
            </a:r>
            <a:r>
              <a:rPr dirty="0" spc="-25"/>
              <a:t> </a:t>
            </a:r>
            <a:r>
              <a:rPr dirty="0" spc="-45"/>
              <a:t>experience</a:t>
            </a:r>
            <a:r>
              <a:rPr dirty="0" spc="-20"/>
              <a:t> </a:t>
            </a:r>
            <a:r>
              <a:rPr dirty="0" spc="-40"/>
              <a:t>gained</a:t>
            </a:r>
            <a:r>
              <a:rPr dirty="0" spc="-25"/>
              <a:t> </a:t>
            </a:r>
            <a:r>
              <a:rPr dirty="0" spc="-35"/>
              <a:t>from</a:t>
            </a:r>
            <a:r>
              <a:rPr dirty="0" spc="-25"/>
              <a:t> </a:t>
            </a:r>
            <a:r>
              <a:rPr dirty="0"/>
              <a:t>a</a:t>
            </a:r>
            <a:r>
              <a:rPr dirty="0" spc="-25"/>
              <a:t> </a:t>
            </a:r>
            <a:r>
              <a:rPr dirty="0" spc="-45"/>
              <a:t>multitude</a:t>
            </a:r>
            <a:r>
              <a:rPr dirty="0" spc="-20"/>
              <a:t> </a:t>
            </a:r>
            <a:r>
              <a:rPr dirty="0" spc="-25"/>
              <a:t>of </a:t>
            </a:r>
            <a:r>
              <a:rPr dirty="0" spc="-45"/>
              <a:t>companies</a:t>
            </a:r>
            <a:r>
              <a:rPr dirty="0" spc="-35"/>
              <a:t> </a:t>
            </a:r>
            <a:r>
              <a:rPr dirty="0" spc="-30"/>
              <a:t>and </a:t>
            </a:r>
            <a:r>
              <a:rPr dirty="0" spc="-40"/>
              <a:t>industries</a:t>
            </a:r>
            <a:r>
              <a:rPr dirty="0" spc="-30"/>
              <a:t> </a:t>
            </a:r>
            <a:r>
              <a:rPr dirty="0" spc="-40"/>
              <a:t>ensures</a:t>
            </a:r>
            <a:r>
              <a:rPr dirty="0" spc="-30"/>
              <a:t> </a:t>
            </a:r>
            <a:r>
              <a:rPr dirty="0" spc="-40"/>
              <a:t>that</a:t>
            </a:r>
            <a:r>
              <a:rPr dirty="0" spc="-30"/>
              <a:t> </a:t>
            </a:r>
            <a:r>
              <a:rPr dirty="0" spc="-35"/>
              <a:t>you</a:t>
            </a:r>
            <a:r>
              <a:rPr dirty="0" spc="-30"/>
              <a:t> </a:t>
            </a:r>
            <a:r>
              <a:rPr dirty="0" spc="-40"/>
              <a:t>have</a:t>
            </a:r>
            <a:r>
              <a:rPr dirty="0" spc="-30"/>
              <a:t> </a:t>
            </a:r>
            <a:r>
              <a:rPr dirty="0"/>
              <a:t>a</a:t>
            </a:r>
            <a:r>
              <a:rPr dirty="0" spc="-30"/>
              <a:t> </a:t>
            </a:r>
            <a:r>
              <a:rPr dirty="0" spc="-35"/>
              <a:t>capable</a:t>
            </a:r>
            <a:r>
              <a:rPr dirty="0" spc="-30"/>
              <a:t> </a:t>
            </a:r>
            <a:r>
              <a:rPr dirty="0" spc="-35"/>
              <a:t>resource</a:t>
            </a:r>
          </a:p>
          <a:p>
            <a:pPr algn="just" marL="12700" marR="31750">
              <a:lnSpc>
                <a:spcPct val="111100"/>
              </a:lnSpc>
            </a:pPr>
            <a:r>
              <a:rPr dirty="0" spc="-50"/>
              <a:t>that</a:t>
            </a:r>
            <a:r>
              <a:rPr dirty="0" spc="-20"/>
              <a:t> </a:t>
            </a:r>
            <a:r>
              <a:rPr dirty="0" spc="-45"/>
              <a:t>will</a:t>
            </a:r>
            <a:r>
              <a:rPr dirty="0" spc="-15"/>
              <a:t> </a:t>
            </a:r>
            <a:r>
              <a:rPr dirty="0" spc="-40"/>
              <a:t>provide</a:t>
            </a:r>
            <a:r>
              <a:rPr dirty="0" spc="-20"/>
              <a:t> </a:t>
            </a:r>
            <a:r>
              <a:rPr dirty="0" spc="-45"/>
              <a:t>your</a:t>
            </a:r>
            <a:r>
              <a:rPr dirty="0" spc="-15"/>
              <a:t> </a:t>
            </a:r>
            <a:r>
              <a:rPr dirty="0" spc="-45"/>
              <a:t>company</a:t>
            </a:r>
            <a:r>
              <a:rPr dirty="0" spc="-20"/>
              <a:t> </a:t>
            </a:r>
            <a:r>
              <a:rPr dirty="0" spc="-40"/>
              <a:t>with</a:t>
            </a:r>
            <a:r>
              <a:rPr dirty="0" spc="-15"/>
              <a:t> </a:t>
            </a:r>
            <a:r>
              <a:rPr dirty="0" spc="-45"/>
              <a:t>unmatched</a:t>
            </a:r>
            <a:r>
              <a:rPr dirty="0" spc="-20"/>
              <a:t> </a:t>
            </a:r>
            <a:r>
              <a:rPr dirty="0" spc="-45"/>
              <a:t>excellence</a:t>
            </a:r>
            <a:r>
              <a:rPr dirty="0" spc="-15"/>
              <a:t> </a:t>
            </a:r>
            <a:r>
              <a:rPr dirty="0" spc="-30"/>
              <a:t>in</a:t>
            </a:r>
            <a:r>
              <a:rPr dirty="0" spc="-15"/>
              <a:t> </a:t>
            </a:r>
            <a:r>
              <a:rPr dirty="0" spc="-25"/>
              <a:t>financial </a:t>
            </a:r>
            <a:r>
              <a:rPr dirty="0" spc="-40"/>
              <a:t>reporting.</a:t>
            </a:r>
            <a:r>
              <a:rPr dirty="0" spc="-10"/>
              <a:t> </a:t>
            </a:r>
            <a:r>
              <a:rPr dirty="0" spc="-60"/>
              <a:t>We</a:t>
            </a:r>
            <a:r>
              <a:rPr dirty="0" spc="-10"/>
              <a:t> </a:t>
            </a:r>
            <a:r>
              <a:rPr dirty="0" spc="-40"/>
              <a:t>provide</a:t>
            </a:r>
            <a:r>
              <a:rPr dirty="0" spc="-10"/>
              <a:t> </a:t>
            </a:r>
            <a:r>
              <a:rPr dirty="0" spc="-40"/>
              <a:t>the</a:t>
            </a:r>
            <a:r>
              <a:rPr dirty="0" spc="-10"/>
              <a:t> </a:t>
            </a:r>
            <a:r>
              <a:rPr dirty="0" spc="-35"/>
              <a:t>results,</a:t>
            </a:r>
            <a:r>
              <a:rPr dirty="0" spc="-5"/>
              <a:t> </a:t>
            </a:r>
            <a:r>
              <a:rPr dirty="0" spc="-45"/>
              <a:t>information,</a:t>
            </a:r>
            <a:r>
              <a:rPr dirty="0" spc="-10"/>
              <a:t> </a:t>
            </a:r>
            <a:r>
              <a:rPr dirty="0" spc="-40"/>
              <a:t>and</a:t>
            </a:r>
            <a:r>
              <a:rPr dirty="0" spc="-10"/>
              <a:t> </a:t>
            </a:r>
            <a:r>
              <a:rPr dirty="0" spc="-40"/>
              <a:t>visibility</a:t>
            </a:r>
            <a:r>
              <a:rPr dirty="0" spc="-10"/>
              <a:t> </a:t>
            </a:r>
            <a:r>
              <a:rPr dirty="0" spc="-45"/>
              <a:t>required</a:t>
            </a:r>
            <a:r>
              <a:rPr dirty="0" spc="-5"/>
              <a:t> </a:t>
            </a:r>
            <a:r>
              <a:rPr dirty="0" spc="-25"/>
              <a:t>to </a:t>
            </a:r>
            <a:r>
              <a:rPr dirty="0" spc="-40"/>
              <a:t>make</a:t>
            </a:r>
            <a:r>
              <a:rPr dirty="0" spc="-35"/>
              <a:t> better</a:t>
            </a:r>
            <a:r>
              <a:rPr dirty="0" spc="-30"/>
              <a:t> financial</a:t>
            </a:r>
            <a:r>
              <a:rPr dirty="0" spc="-35"/>
              <a:t> </a:t>
            </a:r>
            <a:r>
              <a:rPr dirty="0" spc="-10"/>
              <a:t>decisions.</a:t>
            </a:r>
          </a:p>
          <a:p>
            <a:pPr marL="16510" marR="5080">
              <a:lnSpc>
                <a:spcPct val="111100"/>
              </a:lnSpc>
              <a:spcBef>
                <a:spcPts val="894"/>
              </a:spcBef>
            </a:pPr>
            <a:r>
              <a:rPr dirty="0" spc="-10"/>
              <a:t>Our</a:t>
            </a:r>
            <a:r>
              <a:rPr dirty="0" spc="-40"/>
              <a:t> </a:t>
            </a:r>
            <a:r>
              <a:rPr dirty="0" spc="-30"/>
              <a:t>accounting</a:t>
            </a:r>
            <a:r>
              <a:rPr dirty="0" spc="-40"/>
              <a:t> </a:t>
            </a:r>
            <a:r>
              <a:rPr dirty="0" spc="-20"/>
              <a:t>supervisors</a:t>
            </a:r>
            <a:r>
              <a:rPr dirty="0" spc="-35"/>
              <a:t> </a:t>
            </a:r>
            <a:r>
              <a:rPr dirty="0" spc="-10"/>
              <a:t>and</a:t>
            </a:r>
            <a:r>
              <a:rPr dirty="0" spc="-40"/>
              <a:t> </a:t>
            </a:r>
            <a:r>
              <a:rPr dirty="0"/>
              <a:t>staff</a:t>
            </a:r>
            <a:r>
              <a:rPr dirty="0" spc="-40"/>
              <a:t> </a:t>
            </a:r>
            <a:r>
              <a:rPr dirty="0" spc="-30"/>
              <a:t>accountants</a:t>
            </a:r>
            <a:r>
              <a:rPr dirty="0" spc="-35"/>
              <a:t> </a:t>
            </a:r>
            <a:r>
              <a:rPr dirty="0" spc="-20"/>
              <a:t>are</a:t>
            </a:r>
            <a:r>
              <a:rPr dirty="0" spc="-40"/>
              <a:t> </a:t>
            </a:r>
            <a:r>
              <a:rPr dirty="0"/>
              <a:t>an</a:t>
            </a:r>
            <a:r>
              <a:rPr dirty="0" spc="-40"/>
              <a:t> </a:t>
            </a:r>
            <a:r>
              <a:rPr dirty="0" spc="-30"/>
              <a:t>integral</a:t>
            </a:r>
            <a:r>
              <a:rPr dirty="0" spc="-35"/>
              <a:t> </a:t>
            </a:r>
            <a:r>
              <a:rPr dirty="0" spc="-20"/>
              <a:t>part </a:t>
            </a:r>
            <a:r>
              <a:rPr dirty="0"/>
              <a:t>of</a:t>
            </a:r>
            <a:r>
              <a:rPr dirty="0" spc="-45"/>
              <a:t> </a:t>
            </a:r>
            <a:r>
              <a:rPr dirty="0" spc="-10"/>
              <a:t>our</a:t>
            </a:r>
            <a:r>
              <a:rPr dirty="0" spc="-45"/>
              <a:t> </a:t>
            </a:r>
            <a:r>
              <a:rPr dirty="0" spc="-30"/>
              <a:t>client</a:t>
            </a:r>
            <a:r>
              <a:rPr dirty="0" spc="-45"/>
              <a:t> </a:t>
            </a:r>
            <a:r>
              <a:rPr dirty="0" spc="-10"/>
              <a:t>services</a:t>
            </a:r>
            <a:r>
              <a:rPr dirty="0" spc="-45"/>
              <a:t> </a:t>
            </a:r>
            <a:r>
              <a:rPr dirty="0" spc="-30"/>
              <a:t>approach.</a:t>
            </a:r>
            <a:r>
              <a:rPr dirty="0" spc="-45"/>
              <a:t> </a:t>
            </a:r>
            <a:r>
              <a:rPr dirty="0" spc="-10"/>
              <a:t>This</a:t>
            </a:r>
            <a:r>
              <a:rPr dirty="0" spc="-45"/>
              <a:t> </a:t>
            </a:r>
            <a:r>
              <a:rPr dirty="0" spc="-25"/>
              <a:t>team</a:t>
            </a:r>
            <a:r>
              <a:rPr dirty="0" spc="-45"/>
              <a:t> </a:t>
            </a:r>
            <a:r>
              <a:rPr dirty="0" spc="-25"/>
              <a:t>carries</a:t>
            </a:r>
            <a:r>
              <a:rPr dirty="0" spc="-45"/>
              <a:t> </a:t>
            </a:r>
            <a:r>
              <a:rPr dirty="0" spc="-10"/>
              <a:t>the</a:t>
            </a:r>
            <a:r>
              <a:rPr dirty="0" spc="-45"/>
              <a:t> </a:t>
            </a:r>
            <a:r>
              <a:rPr dirty="0" spc="-10"/>
              <a:t>same</a:t>
            </a:r>
            <a:r>
              <a:rPr dirty="0" spc="-45"/>
              <a:t> </a:t>
            </a:r>
            <a:r>
              <a:rPr dirty="0" spc="-20"/>
              <a:t>goal</a:t>
            </a:r>
            <a:r>
              <a:rPr dirty="0" spc="-40"/>
              <a:t> </a:t>
            </a:r>
            <a:r>
              <a:rPr dirty="0" spc="-25"/>
              <a:t>as</a:t>
            </a:r>
            <a:r>
              <a:rPr dirty="0" spc="500"/>
              <a:t> </a:t>
            </a:r>
            <a:r>
              <a:rPr dirty="0" spc="-10"/>
              <a:t>our</a:t>
            </a:r>
            <a:r>
              <a:rPr dirty="0" spc="-35"/>
              <a:t> </a:t>
            </a:r>
            <a:r>
              <a:rPr dirty="0" spc="-25"/>
              <a:t>outsourced</a:t>
            </a:r>
            <a:r>
              <a:rPr dirty="0" spc="-35"/>
              <a:t> </a:t>
            </a:r>
            <a:r>
              <a:rPr dirty="0" spc="-20"/>
              <a:t>CFOs</a:t>
            </a:r>
            <a:r>
              <a:rPr dirty="0" spc="-30"/>
              <a:t> </a:t>
            </a:r>
            <a:r>
              <a:rPr dirty="0" spc="-10"/>
              <a:t>and</a:t>
            </a:r>
            <a:r>
              <a:rPr dirty="0" spc="-35"/>
              <a:t> </a:t>
            </a:r>
            <a:r>
              <a:rPr dirty="0" spc="-30"/>
              <a:t>Controllers: </a:t>
            </a:r>
            <a:r>
              <a:rPr dirty="0" spc="-20"/>
              <a:t>your</a:t>
            </a:r>
            <a:r>
              <a:rPr dirty="0" spc="-35"/>
              <a:t> </a:t>
            </a:r>
            <a:r>
              <a:rPr dirty="0" spc="-20"/>
              <a:t>growth</a:t>
            </a:r>
            <a:r>
              <a:rPr dirty="0" spc="-30"/>
              <a:t> </a:t>
            </a:r>
            <a:r>
              <a:rPr dirty="0" spc="-10"/>
              <a:t>and</a:t>
            </a:r>
            <a:r>
              <a:rPr dirty="0" spc="-35"/>
              <a:t> </a:t>
            </a:r>
            <a:r>
              <a:rPr dirty="0" spc="-20"/>
              <a:t>success.</a:t>
            </a:r>
            <a:r>
              <a:rPr dirty="0" spc="-30"/>
              <a:t> </a:t>
            </a:r>
            <a:r>
              <a:rPr dirty="0" spc="-25"/>
              <a:t>Our </a:t>
            </a:r>
            <a:r>
              <a:rPr dirty="0"/>
              <a:t>firm</a:t>
            </a:r>
            <a:r>
              <a:rPr dirty="0" spc="-30"/>
              <a:t> </a:t>
            </a:r>
            <a:r>
              <a:rPr dirty="0" spc="-25"/>
              <a:t>provides</a:t>
            </a:r>
            <a:r>
              <a:rPr dirty="0" spc="-30"/>
              <a:t> </a:t>
            </a:r>
            <a:r>
              <a:rPr dirty="0" spc="-25"/>
              <a:t>affordable </a:t>
            </a:r>
            <a:r>
              <a:rPr dirty="0" spc="-20"/>
              <a:t>expertise</a:t>
            </a:r>
            <a:r>
              <a:rPr dirty="0" spc="-30"/>
              <a:t> targeting</a:t>
            </a:r>
            <a:r>
              <a:rPr dirty="0" spc="-25"/>
              <a:t> </a:t>
            </a:r>
            <a:r>
              <a:rPr dirty="0" spc="-20"/>
              <a:t>your</a:t>
            </a:r>
            <a:r>
              <a:rPr dirty="0" spc="-30"/>
              <a:t> </a:t>
            </a:r>
            <a:r>
              <a:rPr dirty="0"/>
              <a:t>specific</a:t>
            </a:r>
            <a:r>
              <a:rPr dirty="0" spc="-30"/>
              <a:t> </a:t>
            </a:r>
            <a:r>
              <a:rPr dirty="0" spc="-10"/>
              <a:t>business needs.</a:t>
            </a:r>
            <a:r>
              <a:rPr dirty="0" spc="-55"/>
              <a:t> </a:t>
            </a:r>
            <a:r>
              <a:rPr dirty="0" spc="-10"/>
              <a:t>They</a:t>
            </a:r>
            <a:r>
              <a:rPr dirty="0" spc="-45"/>
              <a:t> </a:t>
            </a:r>
            <a:r>
              <a:rPr dirty="0" spc="-20"/>
              <a:t>are</a:t>
            </a:r>
            <a:r>
              <a:rPr dirty="0" spc="-40"/>
              <a:t> </a:t>
            </a:r>
            <a:r>
              <a:rPr dirty="0" spc="-20"/>
              <a:t>well</a:t>
            </a:r>
            <a:r>
              <a:rPr dirty="0" spc="-45"/>
              <a:t> </a:t>
            </a:r>
            <a:r>
              <a:rPr dirty="0" spc="-20"/>
              <a:t>versed</a:t>
            </a:r>
            <a:r>
              <a:rPr dirty="0" spc="-40"/>
              <a:t> </a:t>
            </a:r>
            <a:r>
              <a:rPr dirty="0"/>
              <a:t>in</a:t>
            </a:r>
            <a:r>
              <a:rPr dirty="0" spc="-45"/>
              <a:t> </a:t>
            </a:r>
            <a:r>
              <a:rPr dirty="0" spc="-30"/>
              <a:t>multiple</a:t>
            </a:r>
            <a:r>
              <a:rPr dirty="0" spc="-40"/>
              <a:t> </a:t>
            </a:r>
            <a:r>
              <a:rPr dirty="0" spc="-30"/>
              <a:t>accounting</a:t>
            </a:r>
            <a:r>
              <a:rPr dirty="0" spc="-45"/>
              <a:t> </a:t>
            </a:r>
            <a:r>
              <a:rPr dirty="0" spc="-10"/>
              <a:t>systems</a:t>
            </a:r>
            <a:r>
              <a:rPr dirty="0" spc="-40"/>
              <a:t> </a:t>
            </a:r>
            <a:r>
              <a:rPr dirty="0" spc="-10"/>
              <a:t>including </a:t>
            </a:r>
            <a:r>
              <a:rPr dirty="0" spc="-20"/>
              <a:t>QuickBooks,</a:t>
            </a:r>
            <a:r>
              <a:rPr dirty="0" spc="-30"/>
              <a:t> </a:t>
            </a:r>
            <a:r>
              <a:rPr dirty="0"/>
              <a:t>MS</a:t>
            </a:r>
            <a:r>
              <a:rPr dirty="0" spc="-15"/>
              <a:t> </a:t>
            </a:r>
            <a:r>
              <a:rPr dirty="0" spc="-20"/>
              <a:t>Dynamics,</a:t>
            </a:r>
            <a:r>
              <a:rPr dirty="0" spc="-15"/>
              <a:t> </a:t>
            </a:r>
            <a:r>
              <a:rPr dirty="0" spc="-30"/>
              <a:t>NetSuite,</a:t>
            </a:r>
            <a:r>
              <a:rPr dirty="0" spc="-15"/>
              <a:t> </a:t>
            </a:r>
            <a:r>
              <a:rPr dirty="0" spc="-45"/>
              <a:t>SAP,</a:t>
            </a:r>
            <a:r>
              <a:rPr dirty="0" spc="-15"/>
              <a:t> </a:t>
            </a:r>
            <a:r>
              <a:rPr dirty="0" spc="-25"/>
              <a:t>Hyperion,</a:t>
            </a:r>
            <a:r>
              <a:rPr dirty="0" spc="-15"/>
              <a:t> </a:t>
            </a:r>
            <a:r>
              <a:rPr dirty="0" spc="-20"/>
              <a:t>Sage,</a:t>
            </a:r>
            <a:r>
              <a:rPr dirty="0" spc="-15"/>
              <a:t> </a:t>
            </a:r>
            <a:r>
              <a:rPr dirty="0" spc="-10"/>
              <a:t>Navision, and</a:t>
            </a:r>
            <a:r>
              <a:rPr dirty="0" spc="-55"/>
              <a:t> </a:t>
            </a:r>
            <a:r>
              <a:rPr dirty="0" spc="-25"/>
              <a:t>many</a:t>
            </a:r>
            <a:r>
              <a:rPr dirty="0" spc="-50"/>
              <a:t> </a:t>
            </a:r>
            <a:r>
              <a:rPr dirty="0" spc="-20"/>
              <a:t>more</a:t>
            </a:r>
            <a:r>
              <a:rPr dirty="0" spc="-50"/>
              <a:t> </a:t>
            </a:r>
            <a:r>
              <a:rPr dirty="0" spc="-10"/>
              <a:t>systems.</a:t>
            </a:r>
          </a:p>
          <a:p>
            <a:pPr marL="12700" marR="48895">
              <a:lnSpc>
                <a:spcPct val="111100"/>
              </a:lnSpc>
              <a:spcBef>
                <a:spcPts val="894"/>
              </a:spcBef>
            </a:pPr>
            <a:r>
              <a:rPr dirty="0" spc="-10"/>
              <a:t>Our</a:t>
            </a:r>
            <a:r>
              <a:rPr dirty="0" spc="-40"/>
              <a:t> </a:t>
            </a:r>
            <a:r>
              <a:rPr dirty="0" spc="-30"/>
              <a:t>professionals</a:t>
            </a:r>
            <a:r>
              <a:rPr dirty="0" spc="-35"/>
              <a:t> </a:t>
            </a:r>
            <a:r>
              <a:rPr dirty="0" spc="-25"/>
              <a:t>provide</a:t>
            </a:r>
            <a:r>
              <a:rPr dirty="0" spc="-35"/>
              <a:t> </a:t>
            </a:r>
            <a:r>
              <a:rPr dirty="0" spc="-20"/>
              <a:t>expertise</a:t>
            </a:r>
            <a:r>
              <a:rPr dirty="0" spc="-35"/>
              <a:t> </a:t>
            </a:r>
            <a:r>
              <a:rPr dirty="0"/>
              <a:t>in</a:t>
            </a:r>
            <a:r>
              <a:rPr dirty="0" spc="-40"/>
              <a:t> </a:t>
            </a:r>
            <a:r>
              <a:rPr dirty="0"/>
              <a:t>cost</a:t>
            </a:r>
            <a:r>
              <a:rPr dirty="0" spc="-35"/>
              <a:t> </a:t>
            </a:r>
            <a:r>
              <a:rPr dirty="0" spc="-30"/>
              <a:t>accounting</a:t>
            </a:r>
            <a:r>
              <a:rPr dirty="0" spc="-35"/>
              <a:t> </a:t>
            </a:r>
            <a:r>
              <a:rPr dirty="0"/>
              <a:t>in</a:t>
            </a:r>
            <a:r>
              <a:rPr dirty="0" spc="-35"/>
              <a:t> </a:t>
            </a:r>
            <a:r>
              <a:rPr dirty="0" spc="-25"/>
              <a:t>order</a:t>
            </a:r>
            <a:r>
              <a:rPr dirty="0" spc="-35"/>
              <a:t> </a:t>
            </a:r>
            <a:r>
              <a:rPr dirty="0" spc="-25"/>
              <a:t>to quantify</a:t>
            </a:r>
            <a:r>
              <a:rPr dirty="0" spc="-55"/>
              <a:t> </a:t>
            </a:r>
            <a:r>
              <a:rPr dirty="0" spc="-10"/>
              <a:t>the</a:t>
            </a:r>
            <a:r>
              <a:rPr dirty="0" spc="-40"/>
              <a:t> </a:t>
            </a:r>
            <a:r>
              <a:rPr dirty="0"/>
              <a:t>cost</a:t>
            </a:r>
            <a:r>
              <a:rPr dirty="0" spc="-40"/>
              <a:t> </a:t>
            </a:r>
            <a:r>
              <a:rPr dirty="0" spc="-25"/>
              <a:t>associated</a:t>
            </a:r>
            <a:r>
              <a:rPr dirty="0" spc="-40"/>
              <a:t> </a:t>
            </a:r>
            <a:r>
              <a:rPr dirty="0" spc="-20"/>
              <a:t>with</a:t>
            </a:r>
            <a:r>
              <a:rPr dirty="0" spc="-40"/>
              <a:t> </a:t>
            </a:r>
            <a:r>
              <a:rPr dirty="0" spc="-20"/>
              <a:t>any</a:t>
            </a:r>
            <a:r>
              <a:rPr dirty="0" spc="-45"/>
              <a:t> </a:t>
            </a:r>
            <a:r>
              <a:rPr dirty="0"/>
              <a:t>type</a:t>
            </a:r>
            <a:r>
              <a:rPr dirty="0" spc="-40"/>
              <a:t> </a:t>
            </a:r>
            <a:r>
              <a:rPr dirty="0"/>
              <a:t>of</a:t>
            </a:r>
            <a:r>
              <a:rPr dirty="0" spc="-40"/>
              <a:t> </a:t>
            </a:r>
            <a:r>
              <a:rPr dirty="0" spc="-25"/>
              <a:t>operation.</a:t>
            </a:r>
            <a:r>
              <a:rPr dirty="0" spc="-40"/>
              <a:t> </a:t>
            </a:r>
            <a:r>
              <a:rPr dirty="0" spc="-20"/>
              <a:t>We</a:t>
            </a:r>
            <a:r>
              <a:rPr dirty="0" spc="-40"/>
              <a:t> </a:t>
            </a:r>
            <a:r>
              <a:rPr dirty="0" spc="-20"/>
              <a:t>have</a:t>
            </a:r>
            <a:r>
              <a:rPr dirty="0" spc="500"/>
              <a:t> </a:t>
            </a:r>
            <a:r>
              <a:rPr dirty="0"/>
              <a:t>vast</a:t>
            </a:r>
            <a:r>
              <a:rPr dirty="0" spc="-40"/>
              <a:t> </a:t>
            </a:r>
            <a:r>
              <a:rPr dirty="0" spc="-30"/>
              <a:t>experience</a:t>
            </a:r>
            <a:r>
              <a:rPr dirty="0" spc="-35"/>
              <a:t> </a:t>
            </a:r>
            <a:r>
              <a:rPr dirty="0"/>
              <a:t>in</a:t>
            </a:r>
            <a:r>
              <a:rPr dirty="0" spc="-35"/>
              <a:t> </a:t>
            </a:r>
            <a:r>
              <a:rPr dirty="0" spc="-10"/>
              <a:t>job</a:t>
            </a:r>
            <a:r>
              <a:rPr dirty="0" spc="-35"/>
              <a:t> </a:t>
            </a:r>
            <a:r>
              <a:rPr dirty="0" spc="-20"/>
              <a:t>costing,</a:t>
            </a:r>
            <a:r>
              <a:rPr dirty="0" spc="-35"/>
              <a:t> </a:t>
            </a:r>
            <a:r>
              <a:rPr dirty="0" spc="-10"/>
              <a:t>Excess</a:t>
            </a:r>
            <a:r>
              <a:rPr dirty="0" spc="-35"/>
              <a:t> </a:t>
            </a:r>
            <a:r>
              <a:rPr dirty="0" spc="-10"/>
              <a:t>and</a:t>
            </a:r>
            <a:r>
              <a:rPr dirty="0" spc="-35"/>
              <a:t> </a:t>
            </a:r>
            <a:r>
              <a:rPr dirty="0" spc="-25"/>
              <a:t>Obsolescence</a:t>
            </a:r>
            <a:r>
              <a:rPr dirty="0" spc="-35"/>
              <a:t> </a:t>
            </a:r>
            <a:r>
              <a:rPr dirty="0" spc="-10"/>
              <a:t>analysis, </a:t>
            </a:r>
            <a:r>
              <a:rPr dirty="0" spc="-20"/>
              <a:t>Lower</a:t>
            </a:r>
            <a:r>
              <a:rPr dirty="0" spc="-50"/>
              <a:t> </a:t>
            </a:r>
            <a:r>
              <a:rPr dirty="0"/>
              <a:t>of</a:t>
            </a:r>
            <a:r>
              <a:rPr dirty="0" spc="-45"/>
              <a:t> </a:t>
            </a:r>
            <a:r>
              <a:rPr dirty="0"/>
              <a:t>Cost</a:t>
            </a:r>
            <a:r>
              <a:rPr dirty="0" spc="-45"/>
              <a:t> </a:t>
            </a:r>
            <a:r>
              <a:rPr dirty="0"/>
              <a:t>or</a:t>
            </a:r>
            <a:r>
              <a:rPr dirty="0" spc="-45"/>
              <a:t> </a:t>
            </a:r>
            <a:r>
              <a:rPr dirty="0" spc="-30"/>
              <a:t>Market</a:t>
            </a:r>
            <a:r>
              <a:rPr dirty="0" spc="-45"/>
              <a:t> </a:t>
            </a:r>
            <a:r>
              <a:rPr dirty="0" spc="-20"/>
              <a:t>analysis,</a:t>
            </a:r>
            <a:r>
              <a:rPr dirty="0" spc="-45"/>
              <a:t> </a:t>
            </a:r>
            <a:r>
              <a:rPr dirty="0" spc="-10"/>
              <a:t>and</a:t>
            </a:r>
            <a:r>
              <a:rPr dirty="0" spc="-45"/>
              <a:t> </a:t>
            </a:r>
            <a:r>
              <a:rPr dirty="0" spc="-30"/>
              <a:t>multiple</a:t>
            </a:r>
            <a:r>
              <a:rPr dirty="0" spc="-45"/>
              <a:t> </a:t>
            </a:r>
            <a:r>
              <a:rPr dirty="0" spc="-30"/>
              <a:t>inventory</a:t>
            </a:r>
            <a:r>
              <a:rPr dirty="0" spc="-45"/>
              <a:t> </a:t>
            </a:r>
            <a:r>
              <a:rPr dirty="0" spc="-10"/>
              <a:t>systems</a:t>
            </a:r>
            <a:r>
              <a:rPr dirty="0" spc="-45"/>
              <a:t> </a:t>
            </a:r>
            <a:r>
              <a:rPr dirty="0" spc="-25"/>
              <a:t>and </a:t>
            </a:r>
            <a:r>
              <a:rPr dirty="0" spc="-10"/>
              <a:t>methodologies.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1080684" y="2435409"/>
            <a:ext cx="21742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 b="1">
                <a:solidFill>
                  <a:srgbClr val="2C4D7C"/>
                </a:solidFill>
                <a:latin typeface="Montserrat-SemiBold"/>
                <a:cs typeface="Montserrat-SemiBold"/>
              </a:rPr>
              <a:t>Controller</a:t>
            </a:r>
            <a:r>
              <a:rPr dirty="0" sz="1800" spc="-80" b="1">
                <a:solidFill>
                  <a:srgbClr val="2C4D7C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10" b="1">
                <a:solidFill>
                  <a:srgbClr val="2C4D7C"/>
                </a:solidFill>
                <a:latin typeface="Montserrat-SemiBold"/>
                <a:cs typeface="Montserrat-SemiBold"/>
              </a:rPr>
              <a:t>Services</a:t>
            </a:r>
            <a:endParaRPr sz="1800">
              <a:latin typeface="Montserrat-SemiBold"/>
              <a:cs typeface="Montserrat-SemiBold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910033" y="3797071"/>
            <a:ext cx="2349500" cy="57912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 indent="996315">
              <a:lnSpc>
                <a:spcPct val="101899"/>
              </a:lnSpc>
              <a:spcBef>
                <a:spcPts val="55"/>
              </a:spcBef>
            </a:pPr>
            <a:r>
              <a:rPr dirty="0" sz="1800" spc="-50" b="1">
                <a:solidFill>
                  <a:srgbClr val="2C4D7C"/>
                </a:solidFill>
                <a:latin typeface="Montserrat-SemiBold"/>
                <a:cs typeface="Montserrat-SemiBold"/>
              </a:rPr>
              <a:t>Accounting </a:t>
            </a:r>
            <a:r>
              <a:rPr dirty="0" sz="1800" spc="-20" b="1">
                <a:solidFill>
                  <a:srgbClr val="2C4D7C"/>
                </a:solidFill>
                <a:latin typeface="Montserrat-SemiBold"/>
                <a:cs typeface="Montserrat-SemiBold"/>
              </a:rPr>
              <a:t>Supervisor</a:t>
            </a:r>
            <a:r>
              <a:rPr dirty="0" sz="1800" spc="-95" b="1">
                <a:solidFill>
                  <a:srgbClr val="2C4D7C"/>
                </a:solidFill>
                <a:latin typeface="Montserrat-SemiBold"/>
                <a:cs typeface="Montserrat-SemiBold"/>
              </a:rPr>
              <a:t> </a:t>
            </a:r>
            <a:r>
              <a:rPr dirty="0" sz="1800" b="1">
                <a:solidFill>
                  <a:srgbClr val="2C4D7C"/>
                </a:solidFill>
                <a:latin typeface="Montserrat-SemiBold"/>
                <a:cs typeface="Montserrat-SemiBold"/>
              </a:rPr>
              <a:t>and</a:t>
            </a:r>
            <a:r>
              <a:rPr dirty="0" sz="1800" spc="-90" b="1">
                <a:solidFill>
                  <a:srgbClr val="2C4D7C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30" b="1">
                <a:solidFill>
                  <a:srgbClr val="2C4D7C"/>
                </a:solidFill>
                <a:latin typeface="Montserrat-SemiBold"/>
                <a:cs typeface="Montserrat-SemiBold"/>
              </a:rPr>
              <a:t>Staff</a:t>
            </a:r>
            <a:endParaRPr sz="1800">
              <a:latin typeface="Montserrat-SemiBold"/>
              <a:cs typeface="Montserrat-SemiBold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195087" y="5314899"/>
            <a:ext cx="205993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2C4D7C"/>
                </a:solidFill>
                <a:latin typeface="Montserrat-SemiBold"/>
                <a:cs typeface="Montserrat-SemiBold"/>
              </a:rPr>
              <a:t>Cost</a:t>
            </a:r>
            <a:r>
              <a:rPr dirty="0" sz="1800" spc="-114" b="1">
                <a:solidFill>
                  <a:srgbClr val="2C4D7C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35" b="1">
                <a:solidFill>
                  <a:srgbClr val="2C4D7C"/>
                </a:solidFill>
                <a:latin typeface="Montserrat-SemiBold"/>
                <a:cs typeface="Montserrat-SemiBold"/>
              </a:rPr>
              <a:t>Accountants</a:t>
            </a:r>
            <a:endParaRPr sz="1800">
              <a:latin typeface="Montserrat-SemiBold"/>
              <a:cs typeface="Montserrat-SemiBold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21" name="object 2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22" name="object 2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24" name="object 2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spc="90"/>
              <a:t>OUR</a:t>
            </a:r>
            <a:r>
              <a:rPr dirty="0" spc="290"/>
              <a:t> </a:t>
            </a:r>
            <a:r>
              <a:rPr dirty="0" spc="125"/>
              <a:t>SERVICES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581400" y="1282900"/>
            <a:ext cx="5280660" cy="838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Audit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preparation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services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include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all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aspects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preparing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for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your audit.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These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services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typically include drafting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financial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statements and footnotes,</a:t>
            </a:r>
            <a:r>
              <a:rPr dirty="0" sz="1200" spc="-1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preparing</a:t>
            </a:r>
            <a:r>
              <a:rPr dirty="0" sz="1200" spc="-1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audit</a:t>
            </a:r>
            <a:r>
              <a:rPr dirty="0" sz="1200" spc="-1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schedules,</a:t>
            </a:r>
            <a:r>
              <a:rPr dirty="0" sz="1200" spc="-1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interfacing</a:t>
            </a:r>
            <a:r>
              <a:rPr dirty="0" sz="1200" spc="-1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with</a:t>
            </a:r>
            <a:r>
              <a:rPr dirty="0" sz="1200" spc="-1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auditors,</a:t>
            </a:r>
            <a:r>
              <a:rPr dirty="0" sz="1200" spc="-1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and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educating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personnel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on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audit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deliverables.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207672" y="1303524"/>
            <a:ext cx="2058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0" b="1">
                <a:solidFill>
                  <a:srgbClr val="2C4D7C"/>
                </a:solidFill>
                <a:latin typeface="Montserrat-SemiBold"/>
                <a:cs typeface="Montserrat-SemiBold"/>
              </a:rPr>
              <a:t>Audit</a:t>
            </a:r>
            <a:r>
              <a:rPr dirty="0" sz="1800" spc="-75" b="1">
                <a:solidFill>
                  <a:srgbClr val="2C4D7C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40" b="1">
                <a:solidFill>
                  <a:srgbClr val="2C4D7C"/>
                </a:solidFill>
                <a:latin typeface="Montserrat-SemiBold"/>
                <a:cs typeface="Montserrat-SemiBold"/>
              </a:rPr>
              <a:t>Preparation</a:t>
            </a:r>
            <a:endParaRPr sz="1800">
              <a:latin typeface="Montserrat-SemiBold"/>
              <a:cs typeface="Montserrat-SemiBold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581400" y="2356703"/>
            <a:ext cx="5151755" cy="104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NOW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CFO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provides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wide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range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pre-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post-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M&amp;A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accounting services.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Our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expert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consultants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can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assist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with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all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due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diligence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related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efforts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(buyer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seller)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before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during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sale.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Additionally, 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post-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acquisition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integration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services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provide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for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 seamless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transition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give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transaction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best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chance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success.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676892" y="2367167"/>
            <a:ext cx="15887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2C4D7C"/>
                </a:solidFill>
                <a:latin typeface="Montserrat-SemiBold"/>
                <a:cs typeface="Montserrat-SemiBold"/>
              </a:rPr>
              <a:t>M&amp;A</a:t>
            </a:r>
            <a:r>
              <a:rPr dirty="0" sz="1800" spc="-55" b="1">
                <a:solidFill>
                  <a:srgbClr val="2C4D7C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20" b="1">
                <a:solidFill>
                  <a:srgbClr val="2C4D7C"/>
                </a:solidFill>
                <a:latin typeface="Montserrat-SemiBold"/>
                <a:cs typeface="Montserrat-SemiBold"/>
              </a:rPr>
              <a:t>Services</a:t>
            </a:r>
            <a:endParaRPr sz="1800">
              <a:latin typeface="Montserrat-SemiBold"/>
              <a:cs typeface="Montserrat-SemiBold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581400" y="5362614"/>
            <a:ext cx="5194300" cy="144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Since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it’s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inception,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NOW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CFO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has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been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placing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employees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for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top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companies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by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using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advanced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techniques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that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look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beyond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resume.</a:t>
            </a:r>
            <a:endParaRPr sz="1200">
              <a:latin typeface="Montserrat"/>
              <a:cs typeface="Montserrat"/>
            </a:endParaRPr>
          </a:p>
          <a:p>
            <a:pPr marL="12700" marR="259715">
              <a:lnSpc>
                <a:spcPct val="111100"/>
              </a:lnSpc>
            </a:pP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We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have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access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wide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range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of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top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talent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are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experienced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in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finding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vetting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best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candidates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for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position.</a:t>
            </a:r>
            <a:r>
              <a:rPr dirty="0" sz="12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Our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operational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experts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recognize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what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is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crucial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for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roles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you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need</a:t>
            </a:r>
            <a:endParaRPr sz="1200">
              <a:latin typeface="Montserrat"/>
              <a:cs typeface="Montserrat"/>
            </a:endParaRPr>
          </a:p>
          <a:p>
            <a:pPr marL="12700" marR="43815">
              <a:lnSpc>
                <a:spcPct val="111100"/>
              </a:lnSpc>
            </a:pP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filled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are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well-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versed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in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approaching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candidates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that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are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right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fit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for</a:t>
            </a:r>
            <a:r>
              <a:rPr dirty="0" sz="1200" spc="-1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your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organization.</a:t>
            </a:r>
            <a:endParaRPr sz="1200">
              <a:latin typeface="Montserrat"/>
              <a:cs typeface="Montserrat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1879652" y="5388317"/>
            <a:ext cx="13862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 b="1">
                <a:solidFill>
                  <a:srgbClr val="2C4D7C"/>
                </a:solidFill>
                <a:latin typeface="Montserrat-SemiBold"/>
                <a:cs typeface="Montserrat-SemiBold"/>
              </a:rPr>
              <a:t>Placements</a:t>
            </a:r>
            <a:endParaRPr sz="1800">
              <a:latin typeface="Montserrat-SemiBold"/>
              <a:cs typeface="Montserrat-SemiBold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581400" y="3626287"/>
            <a:ext cx="5074920" cy="431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Special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one-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time,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lingering,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critical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analysis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projects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can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be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readily 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completed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by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consultants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with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 specific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45">
                <a:solidFill>
                  <a:srgbClr val="231F20"/>
                </a:solidFill>
                <a:latin typeface="Montserrat"/>
                <a:cs typeface="Montserrat"/>
              </a:rPr>
              <a:t>experience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needed.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912437" y="3631670"/>
            <a:ext cx="23533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0" b="1">
                <a:solidFill>
                  <a:srgbClr val="2C4D7C"/>
                </a:solidFill>
                <a:latin typeface="Montserrat-SemiBold"/>
                <a:cs typeface="Montserrat-SemiBold"/>
              </a:rPr>
              <a:t>Accounting </a:t>
            </a:r>
            <a:r>
              <a:rPr dirty="0" sz="1800" spc="-20" b="1">
                <a:solidFill>
                  <a:srgbClr val="2C4D7C"/>
                </a:solidFill>
                <a:latin typeface="Montserrat-SemiBold"/>
                <a:cs typeface="Montserrat-SemiBold"/>
              </a:rPr>
              <a:t>Projects</a:t>
            </a:r>
            <a:endParaRPr sz="1800">
              <a:latin typeface="Montserrat-SemiBold"/>
              <a:cs typeface="Montserrat-SemiBold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581400" y="4296230"/>
            <a:ext cx="5223510" cy="838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NOW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CFO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SEC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reporting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managers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have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the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experience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expertise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in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financial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reporting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necessary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for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public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issuers.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Our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reporting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managers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are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efficient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and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skilled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at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producing accurate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financial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statements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in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a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Montserrat"/>
                <a:cs typeface="Montserrat"/>
              </a:rPr>
              <a:t>timely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Montserrat"/>
                <a:cs typeface="Montserrat"/>
              </a:rPr>
              <a:t>manner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satisfy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all</a:t>
            </a:r>
            <a:r>
              <a:rPr dirty="0" sz="12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20">
                <a:solidFill>
                  <a:srgbClr val="231F20"/>
                </a:solidFill>
                <a:latin typeface="Montserrat"/>
                <a:cs typeface="Montserrat"/>
              </a:rPr>
              <a:t>SEC</a:t>
            </a:r>
            <a:r>
              <a:rPr dirty="0" sz="12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Montserrat"/>
                <a:cs typeface="Montserrat"/>
              </a:rPr>
              <a:t>requirements.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774112" y="4316853"/>
            <a:ext cx="14916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2C4D7C"/>
                </a:solidFill>
                <a:latin typeface="Montserrat-SemiBold"/>
                <a:cs typeface="Montserrat-SemiBold"/>
              </a:rPr>
              <a:t>SEC</a:t>
            </a:r>
            <a:r>
              <a:rPr dirty="0" sz="1800" spc="-100" b="1">
                <a:solidFill>
                  <a:srgbClr val="2C4D7C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10" b="1">
                <a:solidFill>
                  <a:srgbClr val="2C4D7C"/>
                </a:solidFill>
                <a:latin typeface="Montserrat-SemiBold"/>
                <a:cs typeface="Montserrat-SemiBold"/>
              </a:rPr>
              <a:t>Services</a:t>
            </a:r>
            <a:endParaRPr sz="1800">
              <a:latin typeface="Montserrat-SemiBold"/>
              <a:cs typeface="Montserrat-SemiBold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17" name="object 1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23" name="object 2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25" name="object 25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26" name="object 2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27" name="object 2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28" name="object 2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spc="55"/>
              <a:t>WE</a:t>
            </a:r>
            <a:r>
              <a:rPr dirty="0" spc="285"/>
              <a:t> </a:t>
            </a:r>
            <a:r>
              <a:rPr dirty="0" spc="75"/>
              <a:t>HAVE</a:t>
            </a:r>
            <a:r>
              <a:rPr dirty="0" spc="290"/>
              <a:t> </a:t>
            </a:r>
            <a:r>
              <a:rPr dirty="0" spc="114"/>
              <a:t>TRUSTED</a:t>
            </a:r>
            <a:r>
              <a:rPr dirty="0" spc="290"/>
              <a:t> </a:t>
            </a:r>
            <a:r>
              <a:rPr dirty="0" spc="125"/>
              <a:t>RELATIONSHIPS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4178300" y="4029081"/>
            <a:ext cx="1348740" cy="2230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5100" indent="-152400">
              <a:lnSpc>
                <a:spcPct val="100000"/>
              </a:lnSpc>
              <a:spcBef>
                <a:spcPts val="100"/>
              </a:spcBef>
              <a:buChar char="•"/>
              <a:tabLst>
                <a:tab pos="165100" algn="l"/>
              </a:tabLst>
            </a:pPr>
            <a:r>
              <a:rPr dirty="0" sz="1800" spc="-10">
                <a:solidFill>
                  <a:srgbClr val="231F20"/>
                </a:solidFill>
                <a:latin typeface="Montserrat"/>
                <a:cs typeface="Montserrat"/>
              </a:rPr>
              <a:t>Banking</a:t>
            </a:r>
            <a:endParaRPr sz="18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639"/>
              </a:spcBef>
              <a:buChar char="•"/>
              <a:tabLst>
                <a:tab pos="165100" algn="l"/>
              </a:tabLst>
            </a:pPr>
            <a:r>
              <a:rPr dirty="0" sz="1800" spc="-10">
                <a:solidFill>
                  <a:srgbClr val="231F20"/>
                </a:solidFill>
                <a:latin typeface="Montserrat"/>
                <a:cs typeface="Montserrat"/>
              </a:rPr>
              <a:t>Insurance</a:t>
            </a:r>
            <a:endParaRPr sz="18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639"/>
              </a:spcBef>
              <a:buChar char="•"/>
              <a:tabLst>
                <a:tab pos="165100" algn="l"/>
              </a:tabLst>
            </a:pPr>
            <a:r>
              <a:rPr dirty="0" sz="1800" spc="-10">
                <a:solidFill>
                  <a:srgbClr val="231F20"/>
                </a:solidFill>
                <a:latin typeface="Montserrat"/>
                <a:cs typeface="Montserrat"/>
              </a:rPr>
              <a:t>Marketing</a:t>
            </a:r>
            <a:endParaRPr sz="18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639"/>
              </a:spcBef>
              <a:buChar char="•"/>
              <a:tabLst>
                <a:tab pos="165100" algn="l"/>
              </a:tabLst>
            </a:pPr>
            <a:r>
              <a:rPr dirty="0" sz="1800">
                <a:solidFill>
                  <a:srgbClr val="231F20"/>
                </a:solidFill>
                <a:latin typeface="Montserrat"/>
                <a:cs typeface="Montserrat"/>
              </a:rPr>
              <a:t>IT</a:t>
            </a:r>
            <a:r>
              <a:rPr dirty="0" sz="1800" spc="-6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800" spc="-10">
                <a:solidFill>
                  <a:srgbClr val="231F20"/>
                </a:solidFill>
                <a:latin typeface="Montserrat"/>
                <a:cs typeface="Montserrat"/>
              </a:rPr>
              <a:t>Services</a:t>
            </a:r>
            <a:endParaRPr sz="18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639"/>
              </a:spcBef>
              <a:buChar char="•"/>
              <a:tabLst>
                <a:tab pos="165100" algn="l"/>
              </a:tabLst>
            </a:pPr>
            <a:r>
              <a:rPr dirty="0" sz="1800" spc="-10">
                <a:solidFill>
                  <a:srgbClr val="231F20"/>
                </a:solidFill>
                <a:latin typeface="Montserrat"/>
                <a:cs typeface="Montserrat"/>
              </a:rPr>
              <a:t>Investors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126479" y="4029081"/>
            <a:ext cx="2484755" cy="2230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5100" indent="-152400">
              <a:lnSpc>
                <a:spcPct val="100000"/>
              </a:lnSpc>
              <a:spcBef>
                <a:spcPts val="100"/>
              </a:spcBef>
              <a:buChar char="•"/>
              <a:tabLst>
                <a:tab pos="165100" algn="l"/>
              </a:tabLst>
            </a:pPr>
            <a:r>
              <a:rPr dirty="0" sz="1800" spc="-30">
                <a:solidFill>
                  <a:srgbClr val="231F20"/>
                </a:solidFill>
                <a:latin typeface="Montserrat"/>
                <a:cs typeface="Montserrat"/>
              </a:rPr>
              <a:t>CPA</a:t>
            </a:r>
            <a:r>
              <a:rPr dirty="0" sz="1800" spc="-7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800" spc="-10">
                <a:solidFill>
                  <a:srgbClr val="231F20"/>
                </a:solidFill>
                <a:latin typeface="Montserrat"/>
                <a:cs typeface="Montserrat"/>
              </a:rPr>
              <a:t>Firms</a:t>
            </a:r>
            <a:endParaRPr sz="18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639"/>
              </a:spcBef>
              <a:buChar char="•"/>
              <a:tabLst>
                <a:tab pos="165100" algn="l"/>
              </a:tabLst>
            </a:pPr>
            <a:r>
              <a:rPr dirty="0" sz="1800" spc="-10">
                <a:solidFill>
                  <a:srgbClr val="231F20"/>
                </a:solidFill>
                <a:latin typeface="Montserrat"/>
                <a:cs typeface="Montserrat"/>
              </a:rPr>
              <a:t>Attorneys</a:t>
            </a:r>
            <a:endParaRPr sz="18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639"/>
              </a:spcBef>
              <a:buChar char="•"/>
              <a:tabLst>
                <a:tab pos="165100" algn="l"/>
              </a:tabLst>
            </a:pPr>
            <a:r>
              <a:rPr dirty="0" sz="1800" spc="-25">
                <a:solidFill>
                  <a:srgbClr val="231F20"/>
                </a:solidFill>
                <a:latin typeface="Montserrat"/>
                <a:cs typeface="Montserrat"/>
              </a:rPr>
              <a:t>Payroll</a:t>
            </a:r>
            <a:r>
              <a:rPr dirty="0" sz="18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800" spc="-10">
                <a:solidFill>
                  <a:srgbClr val="231F20"/>
                </a:solidFill>
                <a:latin typeface="Montserrat"/>
                <a:cs typeface="Montserrat"/>
              </a:rPr>
              <a:t>Providers</a:t>
            </a:r>
            <a:endParaRPr sz="18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639"/>
              </a:spcBef>
              <a:buChar char="•"/>
              <a:tabLst>
                <a:tab pos="165100" algn="l"/>
              </a:tabLst>
            </a:pPr>
            <a:r>
              <a:rPr dirty="0" sz="1800" spc="-20">
                <a:solidFill>
                  <a:srgbClr val="231F20"/>
                </a:solidFill>
                <a:latin typeface="Montserrat"/>
                <a:cs typeface="Montserrat"/>
              </a:rPr>
              <a:t>Merchant</a:t>
            </a:r>
            <a:r>
              <a:rPr dirty="0" sz="1800" spc="-7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800" spc="-10">
                <a:solidFill>
                  <a:srgbClr val="231F20"/>
                </a:solidFill>
                <a:latin typeface="Montserrat"/>
                <a:cs typeface="Montserrat"/>
              </a:rPr>
              <a:t>Services</a:t>
            </a:r>
            <a:endParaRPr sz="18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639"/>
              </a:spcBef>
              <a:buChar char="•"/>
              <a:tabLst>
                <a:tab pos="165100" algn="l"/>
              </a:tabLst>
            </a:pPr>
            <a:r>
              <a:rPr dirty="0" sz="1800" spc="-20">
                <a:solidFill>
                  <a:srgbClr val="231F20"/>
                </a:solidFill>
                <a:latin typeface="Montserrat"/>
                <a:cs typeface="Montserrat"/>
              </a:rPr>
              <a:t>Accounting</a:t>
            </a:r>
            <a:r>
              <a:rPr dirty="0" sz="1800" spc="-6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800" spc="-25">
                <a:solidFill>
                  <a:srgbClr val="231F20"/>
                </a:solidFill>
                <a:latin typeface="Montserrat"/>
                <a:cs typeface="Montserrat"/>
              </a:rPr>
              <a:t>Systems</a:t>
            </a:r>
            <a:endParaRPr sz="1800">
              <a:latin typeface="Montserrat"/>
              <a:cs typeface="Montserrat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3079389" y="3099854"/>
            <a:ext cx="3896360" cy="4622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2850" spc="-50" b="1">
                <a:solidFill>
                  <a:srgbClr val="2C4D7C"/>
                </a:solidFill>
                <a:latin typeface="Montserrat"/>
                <a:cs typeface="Montserrat"/>
              </a:rPr>
              <a:t>We</a:t>
            </a:r>
            <a:r>
              <a:rPr dirty="0" sz="2850" spc="-160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b="1">
                <a:solidFill>
                  <a:srgbClr val="2C4D7C"/>
                </a:solidFill>
                <a:latin typeface="Montserrat"/>
                <a:cs typeface="Montserrat"/>
              </a:rPr>
              <a:t>Are</a:t>
            </a:r>
            <a:r>
              <a:rPr dirty="0" sz="2850" spc="-150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b="1">
                <a:solidFill>
                  <a:srgbClr val="2C4D7C"/>
                </a:solidFill>
                <a:latin typeface="Montserrat"/>
                <a:cs typeface="Montserrat"/>
              </a:rPr>
              <a:t>Here</a:t>
            </a:r>
            <a:r>
              <a:rPr dirty="0" sz="2850" spc="-150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spc="-50" b="1">
                <a:solidFill>
                  <a:srgbClr val="2C4D7C"/>
                </a:solidFill>
                <a:latin typeface="Montserrat"/>
                <a:cs typeface="Montserrat"/>
              </a:rPr>
              <a:t>To</a:t>
            </a:r>
            <a:r>
              <a:rPr dirty="0" sz="2850" spc="-150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50" spc="-20" b="1">
                <a:solidFill>
                  <a:srgbClr val="2C4D7C"/>
                </a:solidFill>
                <a:latin typeface="Montserrat"/>
                <a:cs typeface="Montserrat"/>
              </a:rPr>
              <a:t>Help</a:t>
            </a:r>
            <a:endParaRPr sz="2850">
              <a:latin typeface="Montserrat"/>
              <a:cs typeface="Montserrat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232683" y="4060733"/>
            <a:ext cx="1849120" cy="1913255"/>
            <a:chOff x="1232683" y="4060733"/>
            <a:chExt cx="1849120" cy="1913255"/>
          </a:xfrm>
        </p:grpSpPr>
        <p:sp>
          <p:nvSpPr>
            <p:cNvPr id="10" name="object 10" descr=""/>
            <p:cNvSpPr/>
            <p:nvPr/>
          </p:nvSpPr>
          <p:spPr>
            <a:xfrm>
              <a:off x="1324749" y="4079783"/>
              <a:ext cx="1270635" cy="1659889"/>
            </a:xfrm>
            <a:custGeom>
              <a:avLst/>
              <a:gdLst/>
              <a:ahLst/>
              <a:cxnLst/>
              <a:rect l="l" t="t" r="r" b="b"/>
              <a:pathLst>
                <a:path w="1270635" h="1659889">
                  <a:moveTo>
                    <a:pt x="0" y="484"/>
                  </a:moveTo>
                  <a:lnTo>
                    <a:pt x="1197775" y="484"/>
                  </a:lnTo>
                  <a:lnTo>
                    <a:pt x="1239721" y="0"/>
                  </a:lnTo>
                  <a:lnTo>
                    <a:pt x="1261260" y="8801"/>
                  </a:lnTo>
                  <a:lnTo>
                    <a:pt x="1269196" y="34954"/>
                  </a:lnTo>
                  <a:lnTo>
                    <a:pt x="1270330" y="86526"/>
                  </a:lnTo>
                  <a:lnTo>
                    <a:pt x="1270330" y="1659396"/>
                  </a:lnTo>
                  <a:lnTo>
                    <a:pt x="161886" y="1659396"/>
                  </a:lnTo>
                  <a:lnTo>
                    <a:pt x="115058" y="1657289"/>
                  </a:lnTo>
                  <a:lnTo>
                    <a:pt x="91011" y="1642537"/>
                  </a:lnTo>
                  <a:lnTo>
                    <a:pt x="82151" y="1602496"/>
                  </a:lnTo>
                  <a:lnTo>
                    <a:pt x="80886" y="1524522"/>
                  </a:lnTo>
                  <a:lnTo>
                    <a:pt x="80886" y="94896"/>
                  </a:lnTo>
                </a:path>
              </a:pathLst>
            </a:custGeom>
            <a:ln w="38100">
              <a:solidFill>
                <a:srgbClr val="011E4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2683" y="4061206"/>
              <a:ext cx="193078" cy="134696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655307" y="5041839"/>
              <a:ext cx="1407160" cy="913130"/>
            </a:xfrm>
            <a:custGeom>
              <a:avLst/>
              <a:gdLst/>
              <a:ahLst/>
              <a:cxnLst/>
              <a:rect l="l" t="t" r="r" b="b"/>
              <a:pathLst>
                <a:path w="1407160" h="913129">
                  <a:moveTo>
                    <a:pt x="1208454" y="0"/>
                  </a:moveTo>
                  <a:lnTo>
                    <a:pt x="1154518" y="5562"/>
                  </a:lnTo>
                  <a:lnTo>
                    <a:pt x="0" y="5562"/>
                  </a:lnTo>
                  <a:lnTo>
                    <a:pt x="9380" y="7654"/>
                  </a:lnTo>
                  <a:lnTo>
                    <a:pt x="30016" y="20360"/>
                  </a:lnTo>
                  <a:lnTo>
                    <a:pt x="50652" y="53321"/>
                  </a:lnTo>
                  <a:lnTo>
                    <a:pt x="60032" y="116179"/>
                  </a:lnTo>
                  <a:lnTo>
                    <a:pt x="60032" y="831824"/>
                  </a:lnTo>
                  <a:lnTo>
                    <a:pt x="61086" y="844482"/>
                  </a:lnTo>
                  <a:lnTo>
                    <a:pt x="68457" y="872330"/>
                  </a:lnTo>
                  <a:lnTo>
                    <a:pt x="88466" y="900178"/>
                  </a:lnTo>
                  <a:lnTo>
                    <a:pt x="127431" y="912837"/>
                  </a:lnTo>
                  <a:lnTo>
                    <a:pt x="1246212" y="912837"/>
                  </a:lnTo>
                  <a:lnTo>
                    <a:pt x="1317167" y="912494"/>
                  </a:lnTo>
                  <a:lnTo>
                    <a:pt x="1369694" y="911162"/>
                  </a:lnTo>
                  <a:lnTo>
                    <a:pt x="1406248" y="876527"/>
                  </a:lnTo>
                  <a:lnTo>
                    <a:pt x="1407147" y="827239"/>
                  </a:lnTo>
                  <a:lnTo>
                    <a:pt x="1247813" y="827239"/>
                  </a:lnTo>
                  <a:lnTo>
                    <a:pt x="1247813" y="116394"/>
                  </a:lnTo>
                  <a:lnTo>
                    <a:pt x="1246355" y="45025"/>
                  </a:lnTo>
                  <a:lnTo>
                    <a:pt x="1236151" y="9691"/>
                  </a:lnTo>
                  <a:lnTo>
                    <a:pt x="12084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655307" y="5041839"/>
              <a:ext cx="1407160" cy="913130"/>
            </a:xfrm>
            <a:custGeom>
              <a:avLst/>
              <a:gdLst/>
              <a:ahLst/>
              <a:cxnLst/>
              <a:rect l="l" t="t" r="r" b="b"/>
              <a:pathLst>
                <a:path w="1407160" h="913129">
                  <a:moveTo>
                    <a:pt x="1246212" y="912837"/>
                  </a:moveTo>
                  <a:lnTo>
                    <a:pt x="127431" y="912837"/>
                  </a:lnTo>
                  <a:lnTo>
                    <a:pt x="88466" y="900178"/>
                  </a:lnTo>
                  <a:lnTo>
                    <a:pt x="68457" y="872330"/>
                  </a:lnTo>
                  <a:lnTo>
                    <a:pt x="61086" y="844482"/>
                  </a:lnTo>
                  <a:lnTo>
                    <a:pt x="60032" y="831824"/>
                  </a:lnTo>
                  <a:lnTo>
                    <a:pt x="60032" y="116179"/>
                  </a:lnTo>
                  <a:lnTo>
                    <a:pt x="50652" y="53321"/>
                  </a:lnTo>
                  <a:lnTo>
                    <a:pt x="30016" y="20360"/>
                  </a:lnTo>
                  <a:lnTo>
                    <a:pt x="9380" y="7654"/>
                  </a:lnTo>
                  <a:lnTo>
                    <a:pt x="0" y="5562"/>
                  </a:lnTo>
                  <a:lnTo>
                    <a:pt x="1154518" y="5562"/>
                  </a:lnTo>
                  <a:lnTo>
                    <a:pt x="1208454" y="0"/>
                  </a:lnTo>
                  <a:lnTo>
                    <a:pt x="1236151" y="9691"/>
                  </a:lnTo>
                  <a:lnTo>
                    <a:pt x="1246355" y="45025"/>
                  </a:lnTo>
                  <a:lnTo>
                    <a:pt x="1247813" y="116394"/>
                  </a:lnTo>
                  <a:lnTo>
                    <a:pt x="1247813" y="827239"/>
                  </a:lnTo>
                  <a:lnTo>
                    <a:pt x="1407147" y="827239"/>
                  </a:lnTo>
                  <a:lnTo>
                    <a:pt x="1406248" y="876527"/>
                  </a:lnTo>
                  <a:lnTo>
                    <a:pt x="1369694" y="911162"/>
                  </a:lnTo>
                  <a:lnTo>
                    <a:pt x="1317167" y="912494"/>
                  </a:lnTo>
                  <a:lnTo>
                    <a:pt x="1290441" y="912547"/>
                  </a:lnTo>
                  <a:lnTo>
                    <a:pt x="1267788" y="912665"/>
                  </a:lnTo>
                  <a:lnTo>
                    <a:pt x="1252086" y="912783"/>
                  </a:lnTo>
                  <a:lnTo>
                    <a:pt x="1246212" y="912837"/>
                  </a:lnTo>
                  <a:close/>
                </a:path>
              </a:pathLst>
            </a:custGeom>
            <a:ln w="38100">
              <a:solidFill>
                <a:srgbClr val="011E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888746" y="5174335"/>
              <a:ext cx="850900" cy="168910"/>
            </a:xfrm>
            <a:custGeom>
              <a:avLst/>
              <a:gdLst/>
              <a:ahLst/>
              <a:cxnLst/>
              <a:rect l="l" t="t" r="r" b="b"/>
              <a:pathLst>
                <a:path w="850900" h="168910">
                  <a:moveTo>
                    <a:pt x="810691" y="0"/>
                  </a:moveTo>
                  <a:lnTo>
                    <a:pt x="40132" y="0"/>
                  </a:lnTo>
                  <a:lnTo>
                    <a:pt x="24511" y="3134"/>
                  </a:lnTo>
                  <a:lnTo>
                    <a:pt x="11755" y="11680"/>
                  </a:lnTo>
                  <a:lnTo>
                    <a:pt x="3154" y="24356"/>
                  </a:lnTo>
                  <a:lnTo>
                    <a:pt x="0" y="39878"/>
                  </a:lnTo>
                  <a:lnTo>
                    <a:pt x="0" y="128943"/>
                  </a:lnTo>
                  <a:lnTo>
                    <a:pt x="3154" y="144457"/>
                  </a:lnTo>
                  <a:lnTo>
                    <a:pt x="11755" y="157129"/>
                  </a:lnTo>
                  <a:lnTo>
                    <a:pt x="24511" y="165674"/>
                  </a:lnTo>
                  <a:lnTo>
                    <a:pt x="40132" y="168808"/>
                  </a:lnTo>
                  <a:lnTo>
                    <a:pt x="810691" y="168808"/>
                  </a:lnTo>
                  <a:lnTo>
                    <a:pt x="826311" y="165674"/>
                  </a:lnTo>
                  <a:lnTo>
                    <a:pt x="839068" y="157129"/>
                  </a:lnTo>
                  <a:lnTo>
                    <a:pt x="847669" y="144457"/>
                  </a:lnTo>
                  <a:lnTo>
                    <a:pt x="850823" y="128943"/>
                  </a:lnTo>
                  <a:lnTo>
                    <a:pt x="850823" y="39878"/>
                  </a:lnTo>
                  <a:lnTo>
                    <a:pt x="847669" y="24356"/>
                  </a:lnTo>
                  <a:lnTo>
                    <a:pt x="839068" y="11680"/>
                  </a:lnTo>
                  <a:lnTo>
                    <a:pt x="826311" y="3134"/>
                  </a:lnTo>
                  <a:lnTo>
                    <a:pt x="8106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888746" y="5174335"/>
              <a:ext cx="850900" cy="168910"/>
            </a:xfrm>
            <a:custGeom>
              <a:avLst/>
              <a:gdLst/>
              <a:ahLst/>
              <a:cxnLst/>
              <a:rect l="l" t="t" r="r" b="b"/>
              <a:pathLst>
                <a:path w="850900" h="168910">
                  <a:moveTo>
                    <a:pt x="810691" y="168808"/>
                  </a:moveTo>
                  <a:lnTo>
                    <a:pt x="40132" y="168808"/>
                  </a:lnTo>
                  <a:lnTo>
                    <a:pt x="24511" y="165674"/>
                  </a:lnTo>
                  <a:lnTo>
                    <a:pt x="11755" y="157129"/>
                  </a:lnTo>
                  <a:lnTo>
                    <a:pt x="3154" y="144457"/>
                  </a:lnTo>
                  <a:lnTo>
                    <a:pt x="0" y="128943"/>
                  </a:lnTo>
                  <a:lnTo>
                    <a:pt x="0" y="39878"/>
                  </a:lnTo>
                  <a:lnTo>
                    <a:pt x="3154" y="24356"/>
                  </a:lnTo>
                  <a:lnTo>
                    <a:pt x="11755" y="11680"/>
                  </a:lnTo>
                  <a:lnTo>
                    <a:pt x="24511" y="3134"/>
                  </a:lnTo>
                  <a:lnTo>
                    <a:pt x="40132" y="0"/>
                  </a:lnTo>
                  <a:lnTo>
                    <a:pt x="810691" y="0"/>
                  </a:lnTo>
                  <a:lnTo>
                    <a:pt x="826311" y="3134"/>
                  </a:lnTo>
                  <a:lnTo>
                    <a:pt x="839068" y="11680"/>
                  </a:lnTo>
                  <a:lnTo>
                    <a:pt x="847669" y="24356"/>
                  </a:lnTo>
                  <a:lnTo>
                    <a:pt x="850823" y="39878"/>
                  </a:lnTo>
                  <a:lnTo>
                    <a:pt x="850823" y="128943"/>
                  </a:lnTo>
                  <a:lnTo>
                    <a:pt x="847669" y="144457"/>
                  </a:lnTo>
                  <a:lnTo>
                    <a:pt x="839068" y="157129"/>
                  </a:lnTo>
                  <a:lnTo>
                    <a:pt x="826311" y="165674"/>
                  </a:lnTo>
                  <a:lnTo>
                    <a:pt x="810691" y="168808"/>
                  </a:lnTo>
                  <a:close/>
                </a:path>
              </a:pathLst>
            </a:custGeom>
            <a:ln w="38100">
              <a:solidFill>
                <a:srgbClr val="7DB3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785658" y="4243178"/>
              <a:ext cx="432434" cy="3810"/>
            </a:xfrm>
            <a:custGeom>
              <a:avLst/>
              <a:gdLst/>
              <a:ahLst/>
              <a:cxnLst/>
              <a:rect l="l" t="t" r="r" b="b"/>
              <a:pathLst>
                <a:path w="432435" h="3810">
                  <a:moveTo>
                    <a:pt x="6527" y="3594"/>
                  </a:moveTo>
                  <a:lnTo>
                    <a:pt x="366522" y="3594"/>
                  </a:lnTo>
                  <a:lnTo>
                    <a:pt x="417029" y="3594"/>
                  </a:lnTo>
                  <a:lnTo>
                    <a:pt x="419874" y="3594"/>
                  </a:lnTo>
                  <a:lnTo>
                    <a:pt x="432422" y="0"/>
                  </a:lnTo>
                  <a:lnTo>
                    <a:pt x="425907" y="0"/>
                  </a:lnTo>
                  <a:lnTo>
                    <a:pt x="65925" y="0"/>
                  </a:lnTo>
                  <a:lnTo>
                    <a:pt x="15392" y="0"/>
                  </a:lnTo>
                  <a:lnTo>
                    <a:pt x="12573" y="0"/>
                  </a:lnTo>
                  <a:lnTo>
                    <a:pt x="0" y="3594"/>
                  </a:lnTo>
                  <a:lnTo>
                    <a:pt x="6527" y="3594"/>
                  </a:lnTo>
                </a:path>
              </a:pathLst>
            </a:custGeom>
            <a:ln w="38100">
              <a:solidFill>
                <a:srgbClr val="709E3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785658" y="4243178"/>
              <a:ext cx="432434" cy="3810"/>
            </a:xfrm>
            <a:custGeom>
              <a:avLst/>
              <a:gdLst/>
              <a:ahLst/>
              <a:cxnLst/>
              <a:rect l="l" t="t" r="r" b="b"/>
              <a:pathLst>
                <a:path w="432435" h="3810">
                  <a:moveTo>
                    <a:pt x="6527" y="3594"/>
                  </a:moveTo>
                  <a:lnTo>
                    <a:pt x="366522" y="3594"/>
                  </a:lnTo>
                  <a:lnTo>
                    <a:pt x="417029" y="3594"/>
                  </a:lnTo>
                  <a:lnTo>
                    <a:pt x="419874" y="3594"/>
                  </a:lnTo>
                  <a:lnTo>
                    <a:pt x="432422" y="0"/>
                  </a:lnTo>
                  <a:lnTo>
                    <a:pt x="425907" y="0"/>
                  </a:lnTo>
                  <a:lnTo>
                    <a:pt x="65925" y="0"/>
                  </a:lnTo>
                  <a:lnTo>
                    <a:pt x="15392" y="0"/>
                  </a:lnTo>
                  <a:lnTo>
                    <a:pt x="12573" y="0"/>
                  </a:lnTo>
                  <a:lnTo>
                    <a:pt x="0" y="3594"/>
                  </a:lnTo>
                  <a:lnTo>
                    <a:pt x="6527" y="3594"/>
                  </a:lnTo>
                  <a:close/>
                </a:path>
              </a:pathLst>
            </a:custGeom>
            <a:ln w="38100">
              <a:solidFill>
                <a:srgbClr val="7DB3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898158" y="5564679"/>
              <a:ext cx="831850" cy="3810"/>
            </a:xfrm>
            <a:custGeom>
              <a:avLst/>
              <a:gdLst/>
              <a:ahLst/>
              <a:cxnLst/>
              <a:rect l="l" t="t" r="r" b="b"/>
              <a:pathLst>
                <a:path w="831850" h="3810">
                  <a:moveTo>
                    <a:pt x="831722" y="0"/>
                  </a:moveTo>
                  <a:lnTo>
                    <a:pt x="12585" y="0"/>
                  </a:lnTo>
                  <a:lnTo>
                    <a:pt x="0" y="3594"/>
                  </a:lnTo>
                  <a:lnTo>
                    <a:pt x="6540" y="3594"/>
                  </a:lnTo>
                  <a:lnTo>
                    <a:pt x="819137" y="3594"/>
                  </a:lnTo>
                  <a:lnTo>
                    <a:pt x="831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898158" y="5564679"/>
              <a:ext cx="831850" cy="3810"/>
            </a:xfrm>
            <a:custGeom>
              <a:avLst/>
              <a:gdLst/>
              <a:ahLst/>
              <a:cxnLst/>
              <a:rect l="l" t="t" r="r" b="b"/>
              <a:pathLst>
                <a:path w="831850" h="3810">
                  <a:moveTo>
                    <a:pt x="6540" y="3594"/>
                  </a:moveTo>
                  <a:lnTo>
                    <a:pt x="333641" y="3594"/>
                  </a:lnTo>
                  <a:lnTo>
                    <a:pt x="816292" y="3594"/>
                  </a:lnTo>
                  <a:lnTo>
                    <a:pt x="819137" y="3594"/>
                  </a:lnTo>
                  <a:lnTo>
                    <a:pt x="831722" y="0"/>
                  </a:lnTo>
                  <a:lnTo>
                    <a:pt x="825182" y="0"/>
                  </a:lnTo>
                  <a:lnTo>
                    <a:pt x="62191" y="0"/>
                  </a:lnTo>
                  <a:lnTo>
                    <a:pt x="15443" y="0"/>
                  </a:lnTo>
                  <a:lnTo>
                    <a:pt x="12585" y="0"/>
                  </a:lnTo>
                  <a:lnTo>
                    <a:pt x="0" y="3594"/>
                  </a:lnTo>
                  <a:lnTo>
                    <a:pt x="6540" y="3594"/>
                  </a:lnTo>
                  <a:close/>
                </a:path>
              </a:pathLst>
            </a:custGeom>
            <a:ln w="38100">
              <a:solidFill>
                <a:srgbClr val="7DB3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688785" y="4359118"/>
              <a:ext cx="713105" cy="101600"/>
            </a:xfrm>
            <a:custGeom>
              <a:avLst/>
              <a:gdLst/>
              <a:ahLst/>
              <a:cxnLst/>
              <a:rect l="l" t="t" r="r" b="b"/>
              <a:pathLst>
                <a:path w="713105" h="101600">
                  <a:moveTo>
                    <a:pt x="680821" y="101231"/>
                  </a:moveTo>
                  <a:lnTo>
                    <a:pt x="31902" y="101231"/>
                  </a:lnTo>
                  <a:lnTo>
                    <a:pt x="19486" y="98764"/>
                  </a:lnTo>
                  <a:lnTo>
                    <a:pt x="9345" y="92035"/>
                  </a:lnTo>
                  <a:lnTo>
                    <a:pt x="2507" y="82056"/>
                  </a:lnTo>
                  <a:lnTo>
                    <a:pt x="0" y="69837"/>
                  </a:lnTo>
                  <a:lnTo>
                    <a:pt x="0" y="31394"/>
                  </a:lnTo>
                  <a:lnTo>
                    <a:pt x="2507" y="19175"/>
                  </a:lnTo>
                  <a:lnTo>
                    <a:pt x="9345" y="9196"/>
                  </a:lnTo>
                  <a:lnTo>
                    <a:pt x="19486" y="2467"/>
                  </a:lnTo>
                  <a:lnTo>
                    <a:pt x="31902" y="0"/>
                  </a:lnTo>
                  <a:lnTo>
                    <a:pt x="680821" y="0"/>
                  </a:lnTo>
                  <a:lnTo>
                    <a:pt x="693237" y="2467"/>
                  </a:lnTo>
                  <a:lnTo>
                    <a:pt x="703378" y="9196"/>
                  </a:lnTo>
                  <a:lnTo>
                    <a:pt x="710216" y="19175"/>
                  </a:lnTo>
                  <a:lnTo>
                    <a:pt x="712724" y="31394"/>
                  </a:lnTo>
                  <a:lnTo>
                    <a:pt x="712724" y="69837"/>
                  </a:lnTo>
                  <a:lnTo>
                    <a:pt x="710216" y="82056"/>
                  </a:lnTo>
                  <a:lnTo>
                    <a:pt x="703378" y="92035"/>
                  </a:lnTo>
                  <a:lnTo>
                    <a:pt x="693237" y="98764"/>
                  </a:lnTo>
                  <a:lnTo>
                    <a:pt x="680821" y="101231"/>
                  </a:lnTo>
                </a:path>
              </a:pathLst>
            </a:custGeom>
            <a:ln w="38100">
              <a:solidFill>
                <a:srgbClr val="7DB3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688785" y="4528817"/>
              <a:ext cx="713105" cy="101600"/>
            </a:xfrm>
            <a:custGeom>
              <a:avLst/>
              <a:gdLst/>
              <a:ahLst/>
              <a:cxnLst/>
              <a:rect l="l" t="t" r="r" b="b"/>
              <a:pathLst>
                <a:path w="713105" h="101600">
                  <a:moveTo>
                    <a:pt x="680821" y="101231"/>
                  </a:moveTo>
                  <a:lnTo>
                    <a:pt x="31902" y="101231"/>
                  </a:lnTo>
                  <a:lnTo>
                    <a:pt x="19486" y="98763"/>
                  </a:lnTo>
                  <a:lnTo>
                    <a:pt x="9345" y="92033"/>
                  </a:lnTo>
                  <a:lnTo>
                    <a:pt x="2507" y="82050"/>
                  </a:lnTo>
                  <a:lnTo>
                    <a:pt x="0" y="69824"/>
                  </a:lnTo>
                  <a:lnTo>
                    <a:pt x="0" y="31394"/>
                  </a:lnTo>
                  <a:lnTo>
                    <a:pt x="2507" y="19175"/>
                  </a:lnTo>
                  <a:lnTo>
                    <a:pt x="9345" y="9196"/>
                  </a:lnTo>
                  <a:lnTo>
                    <a:pt x="19486" y="2467"/>
                  </a:lnTo>
                  <a:lnTo>
                    <a:pt x="31902" y="0"/>
                  </a:lnTo>
                  <a:lnTo>
                    <a:pt x="680821" y="0"/>
                  </a:lnTo>
                  <a:lnTo>
                    <a:pt x="693237" y="2467"/>
                  </a:lnTo>
                  <a:lnTo>
                    <a:pt x="703378" y="9196"/>
                  </a:lnTo>
                  <a:lnTo>
                    <a:pt x="710216" y="19175"/>
                  </a:lnTo>
                  <a:lnTo>
                    <a:pt x="712724" y="31394"/>
                  </a:lnTo>
                  <a:lnTo>
                    <a:pt x="712724" y="69824"/>
                  </a:lnTo>
                  <a:lnTo>
                    <a:pt x="710216" y="82050"/>
                  </a:lnTo>
                  <a:lnTo>
                    <a:pt x="703378" y="92033"/>
                  </a:lnTo>
                  <a:lnTo>
                    <a:pt x="693237" y="98763"/>
                  </a:lnTo>
                  <a:lnTo>
                    <a:pt x="680821" y="101231"/>
                  </a:lnTo>
                  <a:close/>
                </a:path>
              </a:pathLst>
            </a:custGeom>
            <a:ln w="38100">
              <a:solidFill>
                <a:srgbClr val="7DB3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688785" y="4698516"/>
              <a:ext cx="713105" cy="101600"/>
            </a:xfrm>
            <a:custGeom>
              <a:avLst/>
              <a:gdLst/>
              <a:ahLst/>
              <a:cxnLst/>
              <a:rect l="l" t="t" r="r" b="b"/>
              <a:pathLst>
                <a:path w="713105" h="101600">
                  <a:moveTo>
                    <a:pt x="680821" y="101231"/>
                  </a:moveTo>
                  <a:lnTo>
                    <a:pt x="31902" y="101231"/>
                  </a:lnTo>
                  <a:lnTo>
                    <a:pt x="19486" y="98763"/>
                  </a:lnTo>
                  <a:lnTo>
                    <a:pt x="9345" y="92033"/>
                  </a:lnTo>
                  <a:lnTo>
                    <a:pt x="2507" y="82050"/>
                  </a:lnTo>
                  <a:lnTo>
                    <a:pt x="0" y="69824"/>
                  </a:lnTo>
                  <a:lnTo>
                    <a:pt x="0" y="31394"/>
                  </a:lnTo>
                  <a:lnTo>
                    <a:pt x="2507" y="19175"/>
                  </a:lnTo>
                  <a:lnTo>
                    <a:pt x="9345" y="9196"/>
                  </a:lnTo>
                  <a:lnTo>
                    <a:pt x="19486" y="2467"/>
                  </a:lnTo>
                  <a:lnTo>
                    <a:pt x="31902" y="0"/>
                  </a:lnTo>
                  <a:lnTo>
                    <a:pt x="680821" y="0"/>
                  </a:lnTo>
                  <a:lnTo>
                    <a:pt x="693237" y="2467"/>
                  </a:lnTo>
                  <a:lnTo>
                    <a:pt x="703378" y="9196"/>
                  </a:lnTo>
                  <a:lnTo>
                    <a:pt x="710216" y="19175"/>
                  </a:lnTo>
                  <a:lnTo>
                    <a:pt x="712724" y="31394"/>
                  </a:lnTo>
                  <a:lnTo>
                    <a:pt x="712724" y="69824"/>
                  </a:lnTo>
                  <a:lnTo>
                    <a:pt x="710216" y="82050"/>
                  </a:lnTo>
                  <a:lnTo>
                    <a:pt x="703378" y="92033"/>
                  </a:lnTo>
                  <a:lnTo>
                    <a:pt x="693237" y="98763"/>
                  </a:lnTo>
                  <a:lnTo>
                    <a:pt x="680821" y="101231"/>
                  </a:lnTo>
                </a:path>
              </a:pathLst>
            </a:custGeom>
            <a:ln w="38100">
              <a:solidFill>
                <a:srgbClr val="7DB3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688785" y="4868213"/>
              <a:ext cx="713105" cy="101600"/>
            </a:xfrm>
            <a:custGeom>
              <a:avLst/>
              <a:gdLst/>
              <a:ahLst/>
              <a:cxnLst/>
              <a:rect l="l" t="t" r="r" b="b"/>
              <a:pathLst>
                <a:path w="713105" h="101600">
                  <a:moveTo>
                    <a:pt x="680821" y="101231"/>
                  </a:moveTo>
                  <a:lnTo>
                    <a:pt x="31902" y="101231"/>
                  </a:lnTo>
                  <a:lnTo>
                    <a:pt x="19486" y="98763"/>
                  </a:lnTo>
                  <a:lnTo>
                    <a:pt x="9345" y="92033"/>
                  </a:lnTo>
                  <a:lnTo>
                    <a:pt x="2507" y="82050"/>
                  </a:lnTo>
                  <a:lnTo>
                    <a:pt x="0" y="69824"/>
                  </a:lnTo>
                  <a:lnTo>
                    <a:pt x="0" y="31394"/>
                  </a:lnTo>
                  <a:lnTo>
                    <a:pt x="2507" y="19175"/>
                  </a:lnTo>
                  <a:lnTo>
                    <a:pt x="9345" y="9196"/>
                  </a:lnTo>
                  <a:lnTo>
                    <a:pt x="19486" y="2467"/>
                  </a:lnTo>
                  <a:lnTo>
                    <a:pt x="31902" y="0"/>
                  </a:lnTo>
                  <a:lnTo>
                    <a:pt x="680821" y="0"/>
                  </a:lnTo>
                  <a:lnTo>
                    <a:pt x="693237" y="2467"/>
                  </a:lnTo>
                  <a:lnTo>
                    <a:pt x="703378" y="9196"/>
                  </a:lnTo>
                  <a:lnTo>
                    <a:pt x="710216" y="19175"/>
                  </a:lnTo>
                  <a:lnTo>
                    <a:pt x="712724" y="31394"/>
                  </a:lnTo>
                  <a:lnTo>
                    <a:pt x="712724" y="69824"/>
                  </a:lnTo>
                  <a:lnTo>
                    <a:pt x="710216" y="82050"/>
                  </a:lnTo>
                  <a:lnTo>
                    <a:pt x="703378" y="92033"/>
                  </a:lnTo>
                  <a:lnTo>
                    <a:pt x="693237" y="98763"/>
                  </a:lnTo>
                  <a:lnTo>
                    <a:pt x="680821" y="101231"/>
                  </a:lnTo>
                  <a:close/>
                </a:path>
              </a:pathLst>
            </a:custGeom>
            <a:ln w="38100">
              <a:solidFill>
                <a:srgbClr val="7DB3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478098" y="5048243"/>
              <a:ext cx="1584960" cy="906780"/>
            </a:xfrm>
            <a:custGeom>
              <a:avLst/>
              <a:gdLst/>
              <a:ahLst/>
              <a:cxnLst/>
              <a:rect l="l" t="t" r="r" b="b"/>
              <a:pathLst>
                <a:path w="1584960" h="906779">
                  <a:moveTo>
                    <a:pt x="1421384" y="820813"/>
                  </a:moveTo>
                  <a:lnTo>
                    <a:pt x="1580413" y="820813"/>
                  </a:lnTo>
                  <a:lnTo>
                    <a:pt x="1581962" y="820813"/>
                  </a:lnTo>
                  <a:lnTo>
                    <a:pt x="1584617" y="820940"/>
                  </a:lnTo>
                  <a:lnTo>
                    <a:pt x="1574513" y="865826"/>
                  </a:lnTo>
                  <a:lnTo>
                    <a:pt x="1535512" y="901650"/>
                  </a:lnTo>
                  <a:lnTo>
                    <a:pt x="1494383" y="906094"/>
                  </a:lnTo>
                  <a:lnTo>
                    <a:pt x="1485055" y="906091"/>
                  </a:lnTo>
                  <a:lnTo>
                    <a:pt x="1466144" y="906090"/>
                  </a:lnTo>
                  <a:lnTo>
                    <a:pt x="1402902" y="906090"/>
                  </a:lnTo>
                  <a:lnTo>
                    <a:pt x="1360236" y="906092"/>
                  </a:lnTo>
                  <a:lnTo>
                    <a:pt x="1311317" y="906094"/>
                  </a:lnTo>
                  <a:lnTo>
                    <a:pt x="1256977" y="906096"/>
                  </a:lnTo>
                  <a:lnTo>
                    <a:pt x="1198049" y="906100"/>
                  </a:lnTo>
                  <a:lnTo>
                    <a:pt x="1135366" y="906103"/>
                  </a:lnTo>
                  <a:lnTo>
                    <a:pt x="1069759" y="906108"/>
                  </a:lnTo>
                  <a:lnTo>
                    <a:pt x="1002062" y="906112"/>
                  </a:lnTo>
                  <a:lnTo>
                    <a:pt x="933107" y="906117"/>
                  </a:lnTo>
                  <a:lnTo>
                    <a:pt x="863727" y="906122"/>
                  </a:lnTo>
                  <a:lnTo>
                    <a:pt x="794753" y="906127"/>
                  </a:lnTo>
                  <a:lnTo>
                    <a:pt x="727020" y="906133"/>
                  </a:lnTo>
                  <a:lnTo>
                    <a:pt x="661358" y="906138"/>
                  </a:lnTo>
                  <a:lnTo>
                    <a:pt x="598602" y="906143"/>
                  </a:lnTo>
                  <a:lnTo>
                    <a:pt x="539582" y="906148"/>
                  </a:lnTo>
                  <a:lnTo>
                    <a:pt x="485133" y="906152"/>
                  </a:lnTo>
                  <a:lnTo>
                    <a:pt x="436086" y="906156"/>
                  </a:lnTo>
                  <a:lnTo>
                    <a:pt x="393274" y="906160"/>
                  </a:lnTo>
                  <a:lnTo>
                    <a:pt x="329686" y="906166"/>
                  </a:lnTo>
                  <a:lnTo>
                    <a:pt x="301027" y="906169"/>
                  </a:lnTo>
                  <a:lnTo>
                    <a:pt x="301878" y="906170"/>
                  </a:lnTo>
                  <a:lnTo>
                    <a:pt x="361332" y="892837"/>
                  </a:lnTo>
                  <a:lnTo>
                    <a:pt x="389851" y="863504"/>
                  </a:lnTo>
                  <a:lnTo>
                    <a:pt x="398701" y="834172"/>
                  </a:lnTo>
                  <a:lnTo>
                    <a:pt x="399148" y="820839"/>
                  </a:lnTo>
                  <a:lnTo>
                    <a:pt x="1425041" y="820839"/>
                  </a:lnTo>
                  <a:lnTo>
                    <a:pt x="1425041" y="109982"/>
                  </a:lnTo>
                  <a:lnTo>
                    <a:pt x="1414268" y="47314"/>
                  </a:lnTo>
                  <a:lnTo>
                    <a:pt x="1390567" y="14562"/>
                  </a:lnTo>
                  <a:lnTo>
                    <a:pt x="1366866" y="2023"/>
                  </a:lnTo>
                  <a:lnTo>
                    <a:pt x="1356093" y="0"/>
                  </a:lnTo>
                  <a:lnTo>
                    <a:pt x="159181" y="0"/>
                  </a:lnTo>
                  <a:lnTo>
                    <a:pt x="118689" y="2489"/>
                  </a:lnTo>
                  <a:lnTo>
                    <a:pt x="97896" y="13347"/>
                  </a:lnTo>
                  <a:lnTo>
                    <a:pt x="90235" y="41598"/>
                  </a:lnTo>
                  <a:lnTo>
                    <a:pt x="89141" y="96265"/>
                  </a:lnTo>
                  <a:lnTo>
                    <a:pt x="89141" y="582371"/>
                  </a:lnTo>
                  <a:lnTo>
                    <a:pt x="93599" y="644816"/>
                  </a:lnTo>
                  <a:lnTo>
                    <a:pt x="85799" y="676883"/>
                  </a:lnTo>
                  <a:lnTo>
                    <a:pt x="57385" y="688696"/>
                  </a:lnTo>
                  <a:lnTo>
                    <a:pt x="0" y="690384"/>
                  </a:lnTo>
                </a:path>
              </a:pathLst>
            </a:custGeom>
            <a:ln w="38099">
              <a:solidFill>
                <a:srgbClr val="011E4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5" name="object 2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846074"/>
            <a:ext cx="10058400" cy="1828800"/>
          </a:xfrm>
          <a:prstGeom prst="rect">
            <a:avLst/>
          </a:prstGeom>
        </p:spPr>
      </p:pic>
      <p:grpSp>
        <p:nvGrpSpPr>
          <p:cNvPr id="26" name="object 26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27" name="object 2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2" name="object 32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33" name="object 3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35" name="object 35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36" name="object 3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37" name="object 3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38" name="object 3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10"/>
              <a:t>REMOTE</a:t>
            </a:r>
            <a:r>
              <a:rPr dirty="0" spc="300"/>
              <a:t> </a:t>
            </a:r>
            <a:r>
              <a:rPr dirty="0" spc="114"/>
              <a:t>ACCOUNTING</a:t>
            </a:r>
            <a:r>
              <a:rPr dirty="0" spc="305"/>
              <a:t> </a:t>
            </a:r>
            <a:r>
              <a:rPr dirty="0" spc="125"/>
              <a:t>SERVICES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551687" y="5548678"/>
            <a:ext cx="3307079" cy="112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0" b="1">
                <a:solidFill>
                  <a:srgbClr val="7DB3D6"/>
                </a:solidFill>
                <a:latin typeface="Montserrat-SemiBold"/>
                <a:cs typeface="Montserrat-SemiBold"/>
              </a:rPr>
              <a:t>Accounts</a:t>
            </a:r>
            <a:r>
              <a:rPr dirty="0" sz="1800" spc="-60" b="1">
                <a:solidFill>
                  <a:srgbClr val="7DB3D6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10" b="1">
                <a:solidFill>
                  <a:srgbClr val="7DB3D6"/>
                </a:solidFill>
                <a:latin typeface="Montserrat-SemiBold"/>
                <a:cs typeface="Montserrat-SemiBold"/>
              </a:rPr>
              <a:t>Payable</a:t>
            </a:r>
            <a:endParaRPr sz="1800">
              <a:latin typeface="Montserrat-SemiBold"/>
              <a:cs typeface="Montserrat-SemiBold"/>
            </a:endParaRPr>
          </a:p>
          <a:p>
            <a:pPr marL="165100" indent="-152400">
              <a:lnSpc>
                <a:spcPct val="100000"/>
              </a:lnSpc>
              <a:spcBef>
                <a:spcPts val="1370"/>
              </a:spcBef>
              <a:buChar char="•"/>
              <a:tabLst>
                <a:tab pos="165100" algn="l"/>
              </a:tabLst>
            </a:pP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Enter</a:t>
            </a: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Bills</a:t>
            </a: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&amp;</a:t>
            </a:r>
            <a:r>
              <a:rPr dirty="0" sz="16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Monitor</a:t>
            </a: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Due</a:t>
            </a:r>
            <a:r>
              <a:rPr dirty="0" sz="16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Dates</a:t>
            </a:r>
            <a:endParaRPr sz="16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280"/>
              </a:spcBef>
              <a:buChar char="•"/>
              <a:tabLst>
                <a:tab pos="165100" algn="l"/>
              </a:tabLst>
            </a:pP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Payment</a:t>
            </a:r>
            <a:r>
              <a:rPr dirty="0" sz="16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Processing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021357" y="4069128"/>
            <a:ext cx="4200525" cy="112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7DB3D6"/>
                </a:solidFill>
                <a:latin typeface="Montserrat-SemiBold"/>
                <a:cs typeface="Montserrat-SemiBold"/>
              </a:rPr>
              <a:t>Bank</a:t>
            </a:r>
            <a:r>
              <a:rPr dirty="0" sz="1800" spc="-85" b="1">
                <a:solidFill>
                  <a:srgbClr val="7DB3D6"/>
                </a:solidFill>
                <a:latin typeface="Montserrat-SemiBold"/>
                <a:cs typeface="Montserrat-SemiBold"/>
              </a:rPr>
              <a:t> </a:t>
            </a:r>
            <a:r>
              <a:rPr dirty="0" sz="1800" b="1">
                <a:solidFill>
                  <a:srgbClr val="7DB3D6"/>
                </a:solidFill>
                <a:latin typeface="Montserrat-SemiBold"/>
                <a:cs typeface="Montserrat-SemiBold"/>
              </a:rPr>
              <a:t>&amp;</a:t>
            </a:r>
            <a:r>
              <a:rPr dirty="0" sz="1800" spc="-85" b="1">
                <a:solidFill>
                  <a:srgbClr val="7DB3D6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30" b="1">
                <a:solidFill>
                  <a:srgbClr val="7DB3D6"/>
                </a:solidFill>
                <a:latin typeface="Montserrat-SemiBold"/>
                <a:cs typeface="Montserrat-SemiBold"/>
              </a:rPr>
              <a:t>Credit</a:t>
            </a:r>
            <a:r>
              <a:rPr dirty="0" sz="1800" spc="-85" b="1">
                <a:solidFill>
                  <a:srgbClr val="7DB3D6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10" b="1">
                <a:solidFill>
                  <a:srgbClr val="7DB3D6"/>
                </a:solidFill>
                <a:latin typeface="Montserrat-SemiBold"/>
                <a:cs typeface="Montserrat-SemiBold"/>
              </a:rPr>
              <a:t>Card</a:t>
            </a:r>
            <a:r>
              <a:rPr dirty="0" sz="1800" spc="-80" b="1">
                <a:solidFill>
                  <a:srgbClr val="7DB3D6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10" b="1">
                <a:solidFill>
                  <a:srgbClr val="7DB3D6"/>
                </a:solidFill>
                <a:latin typeface="Montserrat-SemiBold"/>
                <a:cs typeface="Montserrat-SemiBold"/>
              </a:rPr>
              <a:t>Transactions</a:t>
            </a:r>
            <a:endParaRPr sz="1800">
              <a:latin typeface="Montserrat-SemiBold"/>
              <a:cs typeface="Montserrat-SemiBold"/>
            </a:endParaRPr>
          </a:p>
          <a:p>
            <a:pPr marL="165100" indent="-152400">
              <a:lnSpc>
                <a:spcPct val="100000"/>
              </a:lnSpc>
              <a:spcBef>
                <a:spcPts val="1370"/>
              </a:spcBef>
              <a:buChar char="•"/>
              <a:tabLst>
                <a:tab pos="165100" algn="l"/>
              </a:tabLst>
            </a:pP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Transaction</a:t>
            </a:r>
            <a:r>
              <a:rPr dirty="0" sz="16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Coding</a:t>
            </a:r>
            <a:endParaRPr sz="16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280"/>
              </a:spcBef>
              <a:buChar char="•"/>
              <a:tabLst>
                <a:tab pos="165100" algn="l"/>
              </a:tabLst>
            </a:pP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Daily,</a:t>
            </a:r>
            <a:r>
              <a:rPr dirty="0" sz="1600" spc="-7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5">
                <a:solidFill>
                  <a:srgbClr val="231F20"/>
                </a:solidFill>
                <a:latin typeface="Montserrat"/>
                <a:cs typeface="Montserrat"/>
              </a:rPr>
              <a:t>Weekly</a:t>
            </a:r>
            <a:r>
              <a:rPr dirty="0" sz="1600" spc="-7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or</a:t>
            </a:r>
            <a:r>
              <a:rPr dirty="0" sz="1600" spc="-7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Monthly</a:t>
            </a:r>
            <a:r>
              <a:rPr dirty="0" sz="1600" spc="-7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Reconciliations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016500" y="2570274"/>
            <a:ext cx="4756150" cy="112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70" b="1">
                <a:solidFill>
                  <a:srgbClr val="7DB3D6"/>
                </a:solidFill>
                <a:latin typeface="Montserrat-SemiBold"/>
                <a:cs typeface="Montserrat-SemiBold"/>
              </a:rPr>
              <a:t>Tax</a:t>
            </a:r>
            <a:r>
              <a:rPr dirty="0" sz="1800" spc="-45" b="1">
                <a:solidFill>
                  <a:srgbClr val="7DB3D6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10" b="1">
                <a:solidFill>
                  <a:srgbClr val="7DB3D6"/>
                </a:solidFill>
                <a:latin typeface="Montserrat-SemiBold"/>
                <a:cs typeface="Montserrat-SemiBold"/>
              </a:rPr>
              <a:t>Services</a:t>
            </a:r>
            <a:endParaRPr sz="1800">
              <a:latin typeface="Montserrat-SemiBold"/>
              <a:cs typeface="Montserrat-SemiBold"/>
            </a:endParaRPr>
          </a:p>
          <a:p>
            <a:pPr marL="165100" indent="-152400">
              <a:lnSpc>
                <a:spcPct val="100000"/>
              </a:lnSpc>
              <a:spcBef>
                <a:spcPts val="1370"/>
              </a:spcBef>
              <a:buChar char="•"/>
              <a:tabLst>
                <a:tab pos="165100" algn="l"/>
              </a:tabLst>
            </a:pPr>
            <a:r>
              <a:rPr dirty="0" sz="1600" spc="-90">
                <a:solidFill>
                  <a:srgbClr val="231F20"/>
                </a:solidFill>
                <a:latin typeface="Montserrat"/>
                <a:cs typeface="Montserrat"/>
              </a:rPr>
              <a:t>Prepare</a:t>
            </a:r>
            <a:r>
              <a:rPr dirty="0" sz="1600" spc="-1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40">
                <a:solidFill>
                  <a:srgbClr val="231F20"/>
                </a:solidFill>
                <a:latin typeface="Montserrat"/>
                <a:cs typeface="Montserrat"/>
              </a:rPr>
              <a:t>an</a:t>
            </a:r>
            <a:r>
              <a:rPr dirty="0" sz="1600" spc="-1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85">
                <a:solidFill>
                  <a:srgbClr val="231F20"/>
                </a:solidFill>
                <a:latin typeface="Montserrat"/>
                <a:cs typeface="Montserrat"/>
              </a:rPr>
              <a:t>Accurate</a:t>
            </a:r>
            <a:r>
              <a:rPr dirty="0" sz="1600" spc="-1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80">
                <a:solidFill>
                  <a:srgbClr val="231F20"/>
                </a:solidFill>
                <a:latin typeface="Montserrat"/>
                <a:cs typeface="Montserrat"/>
              </a:rPr>
              <a:t>Form</a:t>
            </a:r>
            <a:r>
              <a:rPr dirty="0" sz="1600" spc="-1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&amp;</a:t>
            </a:r>
            <a:r>
              <a:rPr dirty="0" sz="1600" spc="-1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80">
                <a:solidFill>
                  <a:srgbClr val="231F20"/>
                </a:solidFill>
                <a:latin typeface="Montserrat"/>
                <a:cs typeface="Montserrat"/>
              </a:rPr>
              <a:t>Maximize</a:t>
            </a:r>
            <a:r>
              <a:rPr dirty="0" sz="1600" spc="-1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70">
                <a:solidFill>
                  <a:srgbClr val="231F20"/>
                </a:solidFill>
                <a:latin typeface="Montserrat"/>
                <a:cs typeface="Montserrat"/>
              </a:rPr>
              <a:t>Tax</a:t>
            </a:r>
            <a:r>
              <a:rPr dirty="0" sz="1600" spc="-1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60">
                <a:solidFill>
                  <a:srgbClr val="231F20"/>
                </a:solidFill>
                <a:latin typeface="Montserrat"/>
                <a:cs typeface="Montserrat"/>
              </a:rPr>
              <a:t>Return</a:t>
            </a:r>
            <a:endParaRPr sz="16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280"/>
              </a:spcBef>
              <a:buChar char="•"/>
              <a:tabLst>
                <a:tab pos="165100" algn="l"/>
              </a:tabLst>
            </a:pP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Organized</a:t>
            </a:r>
            <a:r>
              <a:rPr dirty="0" sz="16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Documentation</a:t>
            </a:r>
            <a:r>
              <a:rPr dirty="0" sz="16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45">
                <a:solidFill>
                  <a:srgbClr val="231F20"/>
                </a:solidFill>
                <a:latin typeface="Montserrat"/>
                <a:cs typeface="Montserrat"/>
              </a:rPr>
              <a:t>Year</a:t>
            </a:r>
            <a:r>
              <a:rPr dirty="0" sz="1600" spc="-3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Long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33400" y="4061396"/>
            <a:ext cx="3104515" cy="112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0" b="1">
                <a:solidFill>
                  <a:srgbClr val="7DB3D6"/>
                </a:solidFill>
                <a:latin typeface="Montserrat-SemiBold"/>
                <a:cs typeface="Montserrat-SemiBold"/>
              </a:rPr>
              <a:t>Accounts</a:t>
            </a:r>
            <a:r>
              <a:rPr dirty="0" sz="1800" spc="-60" b="1">
                <a:solidFill>
                  <a:srgbClr val="7DB3D6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10" b="1">
                <a:solidFill>
                  <a:srgbClr val="7DB3D6"/>
                </a:solidFill>
                <a:latin typeface="Montserrat-SemiBold"/>
                <a:cs typeface="Montserrat-SemiBold"/>
              </a:rPr>
              <a:t>Receivable</a:t>
            </a:r>
            <a:endParaRPr sz="1800">
              <a:latin typeface="Montserrat-SemiBold"/>
              <a:cs typeface="Montserrat-SemiBold"/>
            </a:endParaRPr>
          </a:p>
          <a:p>
            <a:pPr marL="165100" indent="-152400">
              <a:lnSpc>
                <a:spcPct val="100000"/>
              </a:lnSpc>
              <a:spcBef>
                <a:spcPts val="1370"/>
              </a:spcBef>
              <a:buChar char="•"/>
              <a:tabLst>
                <a:tab pos="165100" algn="l"/>
              </a:tabLst>
            </a:pPr>
            <a:r>
              <a:rPr dirty="0" sz="1600" spc="-25">
                <a:solidFill>
                  <a:srgbClr val="231F20"/>
                </a:solidFill>
                <a:latin typeface="Montserrat"/>
                <a:cs typeface="Montserrat"/>
              </a:rPr>
              <a:t>Preparing</a:t>
            </a:r>
            <a:r>
              <a:rPr dirty="0" sz="16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&amp;</a:t>
            </a:r>
            <a:r>
              <a:rPr dirty="0" sz="1600" spc="-5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Sending</a:t>
            </a:r>
            <a:r>
              <a:rPr dirty="0" sz="16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Invoices</a:t>
            </a:r>
            <a:endParaRPr sz="16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280"/>
              </a:spcBef>
              <a:buChar char="•"/>
              <a:tabLst>
                <a:tab pos="165100" algn="l"/>
              </a:tabLst>
            </a:pP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Collections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029596" y="5551162"/>
            <a:ext cx="2981325" cy="112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 b="1">
                <a:solidFill>
                  <a:srgbClr val="7DB3D6"/>
                </a:solidFill>
                <a:latin typeface="Montserrat-SemiBold"/>
                <a:cs typeface="Montserrat-SemiBold"/>
              </a:rPr>
              <a:t>Payroll</a:t>
            </a:r>
            <a:r>
              <a:rPr dirty="0" sz="1800" spc="-75" b="1">
                <a:solidFill>
                  <a:srgbClr val="7DB3D6"/>
                </a:solidFill>
                <a:latin typeface="Montserrat-SemiBold"/>
                <a:cs typeface="Montserrat-SemiBold"/>
              </a:rPr>
              <a:t> </a:t>
            </a:r>
            <a:r>
              <a:rPr dirty="0" sz="1800" spc="-10" b="1">
                <a:solidFill>
                  <a:srgbClr val="7DB3D6"/>
                </a:solidFill>
                <a:latin typeface="Montserrat-SemiBold"/>
                <a:cs typeface="Montserrat-SemiBold"/>
              </a:rPr>
              <a:t>Transmission</a:t>
            </a:r>
            <a:endParaRPr sz="1800">
              <a:latin typeface="Montserrat-SemiBold"/>
              <a:cs typeface="Montserrat-SemiBold"/>
            </a:endParaRPr>
          </a:p>
          <a:p>
            <a:pPr marL="165100" indent="-152400">
              <a:lnSpc>
                <a:spcPct val="100000"/>
              </a:lnSpc>
              <a:spcBef>
                <a:spcPts val="1370"/>
              </a:spcBef>
              <a:buChar char="•"/>
              <a:tabLst>
                <a:tab pos="165100" algn="l"/>
              </a:tabLst>
            </a:pPr>
            <a:r>
              <a:rPr dirty="0" sz="1600" spc="-25">
                <a:solidFill>
                  <a:srgbClr val="231F20"/>
                </a:solidFill>
                <a:latin typeface="Montserrat"/>
                <a:cs typeface="Montserrat"/>
              </a:rPr>
              <a:t>Transmission</a:t>
            </a:r>
            <a:r>
              <a:rPr dirty="0" sz="1600" spc="-4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to</a:t>
            </a:r>
            <a:r>
              <a:rPr dirty="0" sz="16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Provider</a:t>
            </a:r>
            <a:endParaRPr sz="16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280"/>
              </a:spcBef>
              <a:buChar char="•"/>
              <a:tabLst>
                <a:tab pos="165100" algn="l"/>
              </a:tabLst>
            </a:pP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Maintain</a:t>
            </a:r>
            <a:r>
              <a:rPr dirty="0" sz="1600" spc="-4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Employee</a:t>
            </a:r>
            <a:r>
              <a:rPr dirty="0" sz="1600" spc="-3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Records</a:t>
            </a:r>
            <a:endParaRPr sz="1600">
              <a:latin typeface="Montserrat"/>
              <a:cs typeface="Montserrat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-1" y="7052564"/>
            <a:ext cx="10058400" cy="720090"/>
            <a:chOff x="-1" y="7052564"/>
            <a:chExt cx="10058400" cy="720090"/>
          </a:xfrm>
        </p:grpSpPr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052564"/>
              <a:ext cx="10058400" cy="71983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" y="7059148"/>
              <a:ext cx="10058402" cy="713276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533400" y="2562633"/>
            <a:ext cx="3985260" cy="11169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7DB3D6"/>
                </a:solidFill>
                <a:latin typeface="Montserrat-SemiBold"/>
                <a:cs typeface="Montserrat-SemiBold"/>
              </a:rPr>
              <a:t>Bookkeeping</a:t>
            </a:r>
            <a:endParaRPr sz="1800">
              <a:latin typeface="Montserrat-SemiBold"/>
              <a:cs typeface="Montserrat-SemiBold"/>
            </a:endParaRPr>
          </a:p>
          <a:p>
            <a:pPr marL="165100" indent="-152400">
              <a:lnSpc>
                <a:spcPct val="100000"/>
              </a:lnSpc>
              <a:spcBef>
                <a:spcPts val="1315"/>
              </a:spcBef>
              <a:buChar char="•"/>
              <a:tabLst>
                <a:tab pos="165100" algn="l"/>
              </a:tabLst>
            </a:pP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Monthly</a:t>
            </a:r>
            <a:r>
              <a:rPr dirty="0" sz="1600" spc="-9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>
                <a:solidFill>
                  <a:srgbClr val="231F20"/>
                </a:solidFill>
                <a:latin typeface="Montserrat"/>
                <a:cs typeface="Montserrat"/>
              </a:rPr>
              <a:t>Book</a:t>
            </a:r>
            <a:r>
              <a:rPr dirty="0" sz="1600" spc="-90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Closing</a:t>
            </a:r>
            <a:endParaRPr sz="1600">
              <a:latin typeface="Montserrat"/>
              <a:cs typeface="Montserrat"/>
            </a:endParaRPr>
          </a:p>
          <a:p>
            <a:pPr marL="165100" indent="-152400">
              <a:lnSpc>
                <a:spcPct val="100000"/>
              </a:lnSpc>
              <a:spcBef>
                <a:spcPts val="1280"/>
              </a:spcBef>
              <a:buChar char="•"/>
              <a:tabLst>
                <a:tab pos="165100" algn="l"/>
              </a:tabLst>
            </a:pPr>
            <a:r>
              <a:rPr dirty="0" sz="1600" spc="-25">
                <a:solidFill>
                  <a:srgbClr val="231F20"/>
                </a:solidFill>
                <a:latin typeface="Montserrat"/>
                <a:cs typeface="Montserrat"/>
              </a:rPr>
              <a:t>Provide</a:t>
            </a: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Monthly</a:t>
            </a: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20">
                <a:solidFill>
                  <a:srgbClr val="231F20"/>
                </a:solidFill>
                <a:latin typeface="Montserrat"/>
                <a:cs typeface="Montserrat"/>
              </a:rPr>
              <a:t>Financial</a:t>
            </a:r>
            <a:r>
              <a:rPr dirty="0" sz="1600" spc="-55">
                <a:solidFill>
                  <a:srgbClr val="231F20"/>
                </a:solidFill>
                <a:latin typeface="Montserrat"/>
                <a:cs typeface="Montserrat"/>
              </a:rPr>
              <a:t> </a:t>
            </a:r>
            <a:r>
              <a:rPr dirty="0" sz="1600" spc="-10">
                <a:solidFill>
                  <a:srgbClr val="231F20"/>
                </a:solidFill>
                <a:latin typeface="Montserrat"/>
                <a:cs typeface="Montserrat"/>
              </a:rPr>
              <a:t>Statements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64055" y="1941876"/>
            <a:ext cx="932688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25" b="1">
                <a:solidFill>
                  <a:srgbClr val="2C4D7C"/>
                </a:solidFill>
                <a:latin typeface="Montserrat"/>
                <a:cs typeface="Montserrat"/>
              </a:rPr>
              <a:t>Accounting</a:t>
            </a:r>
            <a:r>
              <a:rPr dirty="0" sz="2800" spc="-14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00" b="1">
                <a:solidFill>
                  <a:srgbClr val="2C4D7C"/>
                </a:solidFill>
                <a:latin typeface="Montserrat"/>
                <a:cs typeface="Montserrat"/>
              </a:rPr>
              <a:t>&amp;</a:t>
            </a:r>
            <a:r>
              <a:rPr dirty="0" sz="2800" spc="-14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00" b="1">
                <a:solidFill>
                  <a:srgbClr val="2C4D7C"/>
                </a:solidFill>
                <a:latin typeface="Montserrat"/>
                <a:cs typeface="Montserrat"/>
              </a:rPr>
              <a:t>Tax</a:t>
            </a:r>
            <a:r>
              <a:rPr dirty="0" sz="2800" spc="-14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00" spc="-10" b="1">
                <a:solidFill>
                  <a:srgbClr val="2C4D7C"/>
                </a:solidFill>
                <a:latin typeface="Montserrat"/>
                <a:cs typeface="Montserrat"/>
              </a:rPr>
              <a:t>Services</a:t>
            </a:r>
            <a:r>
              <a:rPr dirty="0" sz="2800" spc="-140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00" b="1">
                <a:solidFill>
                  <a:srgbClr val="2C4D7C"/>
                </a:solidFill>
                <a:latin typeface="Montserrat"/>
                <a:cs typeface="Montserrat"/>
              </a:rPr>
              <a:t>For</a:t>
            </a:r>
            <a:r>
              <a:rPr dirty="0" sz="2800" spc="-14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00" spc="-50" b="1">
                <a:solidFill>
                  <a:srgbClr val="2C4D7C"/>
                </a:solidFill>
                <a:latin typeface="Montserrat"/>
                <a:cs typeface="Montserrat"/>
              </a:rPr>
              <a:t>Your</a:t>
            </a:r>
            <a:r>
              <a:rPr dirty="0" sz="2800" spc="-145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00" b="1">
                <a:solidFill>
                  <a:srgbClr val="2C4D7C"/>
                </a:solidFill>
                <a:latin typeface="Montserrat"/>
                <a:cs typeface="Montserrat"/>
              </a:rPr>
              <a:t>Small</a:t>
            </a:r>
            <a:r>
              <a:rPr dirty="0" sz="2800" spc="-140" b="1">
                <a:solidFill>
                  <a:srgbClr val="2C4D7C"/>
                </a:solidFill>
                <a:latin typeface="Montserrat"/>
                <a:cs typeface="Montserrat"/>
              </a:rPr>
              <a:t> </a:t>
            </a:r>
            <a:r>
              <a:rPr dirty="0" sz="2800" spc="-10" b="1">
                <a:solidFill>
                  <a:srgbClr val="2C4D7C"/>
                </a:solidFill>
                <a:latin typeface="Montserrat"/>
                <a:cs typeface="Montserrat"/>
              </a:rPr>
              <a:t>Business</a:t>
            </a:r>
            <a:endParaRPr sz="2800">
              <a:latin typeface="Montserrat"/>
              <a:cs typeface="Montserrat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6425" y="958296"/>
            <a:ext cx="2285770" cy="731324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8308159" y="380390"/>
            <a:ext cx="627380" cy="180975"/>
            <a:chOff x="8308159" y="380390"/>
            <a:chExt cx="627380" cy="180975"/>
          </a:xfrm>
        </p:grpSpPr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8159" y="380390"/>
              <a:ext cx="360935" cy="180809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8655576" y="383435"/>
              <a:ext cx="280035" cy="175260"/>
            </a:xfrm>
            <a:custGeom>
              <a:avLst/>
              <a:gdLst/>
              <a:ahLst/>
              <a:cxnLst/>
              <a:rect l="l" t="t" r="r" b="b"/>
              <a:pathLst>
                <a:path w="280034" h="175259">
                  <a:moveTo>
                    <a:pt x="41948" y="25"/>
                  </a:moveTo>
                  <a:lnTo>
                    <a:pt x="0" y="0"/>
                  </a:lnTo>
                  <a:lnTo>
                    <a:pt x="57315" y="174853"/>
                  </a:lnTo>
                  <a:lnTo>
                    <a:pt x="100520" y="174891"/>
                  </a:lnTo>
                  <a:lnTo>
                    <a:pt x="140309" y="56540"/>
                  </a:lnTo>
                  <a:lnTo>
                    <a:pt x="178689" y="174942"/>
                  </a:lnTo>
                  <a:lnTo>
                    <a:pt x="222148" y="174967"/>
                  </a:lnTo>
                  <a:lnTo>
                    <a:pt x="279450" y="190"/>
                  </a:lnTo>
                  <a:lnTo>
                    <a:pt x="240741" y="165"/>
                  </a:lnTo>
                  <a:lnTo>
                    <a:pt x="199948" y="124002"/>
                  </a:lnTo>
                  <a:lnTo>
                    <a:pt x="160083" y="114"/>
                  </a:lnTo>
                  <a:lnTo>
                    <a:pt x="122618" y="88"/>
                  </a:lnTo>
                  <a:lnTo>
                    <a:pt x="81330" y="122923"/>
                  </a:lnTo>
                  <a:lnTo>
                    <a:pt x="41948" y="25"/>
                  </a:lnTo>
                  <a:close/>
                </a:path>
              </a:pathLst>
            </a:custGeom>
            <a:solidFill>
              <a:srgbClr val="3872A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/>
          <p:nvPr/>
        </p:nvSpPr>
        <p:spPr>
          <a:xfrm>
            <a:off x="8987523" y="380161"/>
            <a:ext cx="499745" cy="181610"/>
          </a:xfrm>
          <a:custGeom>
            <a:avLst/>
            <a:gdLst/>
            <a:ahLst/>
            <a:cxnLst/>
            <a:rect l="l" t="t" r="r" b="b"/>
            <a:pathLst>
              <a:path w="499745" h="181609">
                <a:moveTo>
                  <a:pt x="166865" y="31584"/>
                </a:moveTo>
                <a:lnTo>
                  <a:pt x="136042" y="8585"/>
                </a:lnTo>
                <a:lnTo>
                  <a:pt x="94970" y="571"/>
                </a:lnTo>
                <a:lnTo>
                  <a:pt x="81813" y="1282"/>
                </a:lnTo>
                <a:lnTo>
                  <a:pt x="36156" y="18516"/>
                </a:lnTo>
                <a:lnTo>
                  <a:pt x="6985" y="54978"/>
                </a:lnTo>
                <a:lnTo>
                  <a:pt x="0" y="90906"/>
                </a:lnTo>
                <a:lnTo>
                  <a:pt x="762" y="103555"/>
                </a:lnTo>
                <a:lnTo>
                  <a:pt x="19088" y="147231"/>
                </a:lnTo>
                <a:lnTo>
                  <a:pt x="57391" y="174815"/>
                </a:lnTo>
                <a:lnTo>
                  <a:pt x="94589" y="181381"/>
                </a:lnTo>
                <a:lnTo>
                  <a:pt x="105689" y="180886"/>
                </a:lnTo>
                <a:lnTo>
                  <a:pt x="144678" y="168973"/>
                </a:lnTo>
                <a:lnTo>
                  <a:pt x="140830" y="126225"/>
                </a:lnTo>
                <a:lnTo>
                  <a:pt x="131432" y="135280"/>
                </a:lnTo>
                <a:lnTo>
                  <a:pt x="120967" y="141744"/>
                </a:lnTo>
                <a:lnTo>
                  <a:pt x="109448" y="145618"/>
                </a:lnTo>
                <a:lnTo>
                  <a:pt x="96862" y="146913"/>
                </a:lnTo>
                <a:lnTo>
                  <a:pt x="88963" y="146456"/>
                </a:lnTo>
                <a:lnTo>
                  <a:pt x="51968" y="125933"/>
                </a:lnTo>
                <a:lnTo>
                  <a:pt x="40957" y="90944"/>
                </a:lnTo>
                <a:lnTo>
                  <a:pt x="41414" y="83045"/>
                </a:lnTo>
                <a:lnTo>
                  <a:pt x="61950" y="46037"/>
                </a:lnTo>
                <a:lnTo>
                  <a:pt x="96939" y="35039"/>
                </a:lnTo>
                <a:lnTo>
                  <a:pt x="109524" y="36322"/>
                </a:lnTo>
                <a:lnTo>
                  <a:pt x="121043" y="40170"/>
                </a:lnTo>
                <a:lnTo>
                  <a:pt x="131495" y="46570"/>
                </a:lnTo>
                <a:lnTo>
                  <a:pt x="140881" y="55537"/>
                </a:lnTo>
                <a:lnTo>
                  <a:pt x="166865" y="31584"/>
                </a:lnTo>
                <a:close/>
              </a:path>
              <a:path w="499745" h="181609">
                <a:moveTo>
                  <a:pt x="308648" y="3086"/>
                </a:moveTo>
                <a:lnTo>
                  <a:pt x="176542" y="3086"/>
                </a:lnTo>
                <a:lnTo>
                  <a:pt x="176542" y="36106"/>
                </a:lnTo>
                <a:lnTo>
                  <a:pt x="176517" y="81826"/>
                </a:lnTo>
                <a:lnTo>
                  <a:pt x="176491" y="114846"/>
                </a:lnTo>
                <a:lnTo>
                  <a:pt x="176453" y="178346"/>
                </a:lnTo>
                <a:lnTo>
                  <a:pt x="216916" y="178346"/>
                </a:lnTo>
                <a:lnTo>
                  <a:pt x="216916" y="114846"/>
                </a:lnTo>
                <a:lnTo>
                  <a:pt x="297865" y="114846"/>
                </a:lnTo>
                <a:lnTo>
                  <a:pt x="297865" y="81826"/>
                </a:lnTo>
                <a:lnTo>
                  <a:pt x="216966" y="81826"/>
                </a:lnTo>
                <a:lnTo>
                  <a:pt x="216966" y="36106"/>
                </a:lnTo>
                <a:lnTo>
                  <a:pt x="308648" y="36106"/>
                </a:lnTo>
                <a:lnTo>
                  <a:pt x="308648" y="3086"/>
                </a:lnTo>
                <a:close/>
              </a:path>
              <a:path w="499745" h="181609">
                <a:moveTo>
                  <a:pt x="499364" y="90462"/>
                </a:moveTo>
                <a:lnTo>
                  <a:pt x="486918" y="44132"/>
                </a:lnTo>
                <a:lnTo>
                  <a:pt x="458419" y="15328"/>
                </a:lnTo>
                <a:lnTo>
                  <a:pt x="458419" y="90462"/>
                </a:lnTo>
                <a:lnTo>
                  <a:pt x="457962" y="98336"/>
                </a:lnTo>
                <a:lnTo>
                  <a:pt x="437578" y="135343"/>
                </a:lnTo>
                <a:lnTo>
                  <a:pt x="403682" y="146342"/>
                </a:lnTo>
                <a:lnTo>
                  <a:pt x="396125" y="145897"/>
                </a:lnTo>
                <a:lnTo>
                  <a:pt x="360019" y="125361"/>
                </a:lnTo>
                <a:lnTo>
                  <a:pt x="349034" y="90335"/>
                </a:lnTo>
                <a:lnTo>
                  <a:pt x="349478" y="82461"/>
                </a:lnTo>
                <a:lnTo>
                  <a:pt x="369874" y="45466"/>
                </a:lnTo>
                <a:lnTo>
                  <a:pt x="403758" y="34455"/>
                </a:lnTo>
                <a:lnTo>
                  <a:pt x="411314" y="34912"/>
                </a:lnTo>
                <a:lnTo>
                  <a:pt x="447433" y="55448"/>
                </a:lnTo>
                <a:lnTo>
                  <a:pt x="458419" y="90462"/>
                </a:lnTo>
                <a:lnTo>
                  <a:pt x="458419" y="15328"/>
                </a:lnTo>
                <a:lnTo>
                  <a:pt x="417055" y="736"/>
                </a:lnTo>
                <a:lnTo>
                  <a:pt x="403783" y="0"/>
                </a:lnTo>
                <a:lnTo>
                  <a:pt x="390436" y="736"/>
                </a:lnTo>
                <a:lnTo>
                  <a:pt x="344360" y="18122"/>
                </a:lnTo>
                <a:lnTo>
                  <a:pt x="315048" y="54635"/>
                </a:lnTo>
                <a:lnTo>
                  <a:pt x="308076" y="90335"/>
                </a:lnTo>
                <a:lnTo>
                  <a:pt x="308838" y="102882"/>
                </a:lnTo>
                <a:lnTo>
                  <a:pt x="327177" y="146418"/>
                </a:lnTo>
                <a:lnTo>
                  <a:pt x="365848" y="174180"/>
                </a:lnTo>
                <a:lnTo>
                  <a:pt x="403656" y="180797"/>
                </a:lnTo>
                <a:lnTo>
                  <a:pt x="417017" y="180060"/>
                </a:lnTo>
                <a:lnTo>
                  <a:pt x="462902" y="162687"/>
                </a:lnTo>
                <a:lnTo>
                  <a:pt x="492328" y="126161"/>
                </a:lnTo>
                <a:lnTo>
                  <a:pt x="498576" y="103009"/>
                </a:lnTo>
                <a:lnTo>
                  <a:pt x="499364" y="90462"/>
                </a:lnTo>
                <a:close/>
              </a:path>
            </a:pathLst>
          </a:custGeom>
          <a:solidFill>
            <a:srgbClr val="3872A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 descr=""/>
          <p:cNvGrpSpPr/>
          <p:nvPr/>
        </p:nvGrpSpPr>
        <p:grpSpPr>
          <a:xfrm>
            <a:off x="8046715" y="345813"/>
            <a:ext cx="210820" cy="227965"/>
            <a:chOff x="8046715" y="345813"/>
            <a:chExt cx="210820" cy="227965"/>
          </a:xfrm>
        </p:grpSpPr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6715" y="345813"/>
              <a:ext cx="210685" cy="227347"/>
            </a:xfrm>
            <a:prstGeom prst="rect">
              <a:avLst/>
            </a:prstGeom>
          </p:spPr>
        </p:pic>
      </p:grpSp>
      <p:pic>
        <p:nvPicPr>
          <p:cNvPr id="23" name="object 2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1" y="7059155"/>
            <a:ext cx="9905785" cy="713255"/>
          </a:xfrm>
          <a:prstGeom prst="rect">
            <a:avLst/>
          </a:prstGeom>
        </p:spPr>
      </p:pic>
      <p:sp>
        <p:nvSpPr>
          <p:cNvPr id="24" name="object 2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-10"/>
              <a:t>nowcfo.com</a:t>
            </a: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26" name="object 2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spc="-20"/>
              <a:t>Private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10"/>
              <a:t>Confidential</a:t>
            </a:r>
            <a:r>
              <a:rPr dirty="0" spc="-20"/>
              <a:t> </a:t>
            </a:r>
            <a:r>
              <a:rPr dirty="0"/>
              <a:t>©</a:t>
            </a:r>
            <a:r>
              <a:rPr dirty="0" spc="-15"/>
              <a:t> </a:t>
            </a:r>
            <a:r>
              <a:rPr dirty="0" spc="-10"/>
              <a:t>NOW</a:t>
            </a:r>
            <a:r>
              <a:rPr dirty="0" spc="-20"/>
              <a:t> </a:t>
            </a:r>
            <a:r>
              <a:rPr dirty="0" spc="-10"/>
              <a:t>CFO.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rights</a:t>
            </a:r>
            <a:r>
              <a:rPr dirty="0" spc="-20"/>
              <a:t> </a:t>
            </a:r>
            <a:r>
              <a:rPr dirty="0" spc="-10"/>
              <a:t>reserved.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86B7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2023-05-03T22:29:42Z</dcterms:created>
  <dcterms:modified xsi:type="dcterms:W3CDTF">2023-05-03T22:29:42Z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2023-04-26T00:00:00Z</vt:filetime>
  </property>
  <property fmtid="{D5CDD505-2E9C-101B-9397-08002B2CF9AE}" pid="3" name="Creator">
    <vt:lpwstr>Adobe InDesign 17.4 (Macintosh)</vt:lpwstr>
  </property>
  <property fmtid="{D5CDD505-2E9C-101B-9397-08002B2CF9AE}" pid="4" name="LastSaved">
    <vt:filetime>2023-05-03T00:00:00Z</vt:filetime>
  </property>
  <property fmtid="{D5CDD505-2E9C-101B-9397-08002B2CF9AE}" pid="5" name="Producer">
    <vt:lpwstr>Adobe PDF Library 16.0.7</vt:lpwstr>
  </property>
</Properties>
</file>