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07" d="100"/>
          <a:sy n="107" d="100"/>
        </p:scale>
        <p:origin x="792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2C4C7C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rgbClr val="2C4D7C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 Light"/>
                <a:cs typeface="Montserra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C4C7C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2C4D7C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 Light"/>
                <a:cs typeface="Montserra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C4C7C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 Light"/>
                <a:cs typeface="Montserra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C4C7C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 Light"/>
                <a:cs typeface="Montserra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 Light"/>
                <a:cs typeface="Montserra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8896" y="447848"/>
            <a:ext cx="6364528" cy="386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2C4C7C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1419" y="3304796"/>
            <a:ext cx="4812030" cy="3080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rgbClr val="2C4D7C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31774" y="7377784"/>
            <a:ext cx="3382645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Montserrat Light"/>
                <a:cs typeface="Montserra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70432" y="7336738"/>
            <a:ext cx="280034" cy="220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pPr marL="7366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pn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" Type="http://schemas.openxmlformats.org/officeDocument/2006/relationships/image" Target="../media/image98.png"/><Relationship Id="rId21" Type="http://schemas.openxmlformats.org/officeDocument/2006/relationships/image" Target="../media/image116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24" Type="http://schemas.openxmlformats.org/officeDocument/2006/relationships/image" Target="../media/image119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31" Type="http://schemas.openxmlformats.org/officeDocument/2006/relationships/image" Target="../media/image9.png"/><Relationship Id="rId4" Type="http://schemas.openxmlformats.org/officeDocument/2006/relationships/image" Target="../media/image99.png"/><Relationship Id="rId9" Type="http://schemas.openxmlformats.org/officeDocument/2006/relationships/image" Target="../media/image104.jp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9.png"/><Relationship Id="rId3" Type="http://schemas.openxmlformats.org/officeDocument/2006/relationships/hyperlink" Target="mailto:jgibbs@nowcfo.com" TargetMode="External"/><Relationship Id="rId7" Type="http://schemas.openxmlformats.org/officeDocument/2006/relationships/hyperlink" Target="mailto:jbennett@nowcfo.com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hyperlink" Target="mailto:christina.jackson@nowcfo.com" TargetMode="External"/><Relationship Id="rId5" Type="http://schemas.openxmlformats.org/officeDocument/2006/relationships/hyperlink" Target="mailto:shawn.dinkelman@nowcfo.com" TargetMode="External"/><Relationship Id="rId10" Type="http://schemas.openxmlformats.org/officeDocument/2006/relationships/image" Target="../media/image129.png"/><Relationship Id="rId4" Type="http://schemas.openxmlformats.org/officeDocument/2006/relationships/image" Target="../media/image126.png"/><Relationship Id="rId9" Type="http://schemas.openxmlformats.org/officeDocument/2006/relationships/hyperlink" Target="mailto:rchristensen@nowcfo.com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hyperlink" Target="mailto:cbadger@nowcfo.com" TargetMode="External"/><Relationship Id="rId18" Type="http://schemas.openxmlformats.org/officeDocument/2006/relationships/image" Target="../media/image138.png"/><Relationship Id="rId26" Type="http://schemas.openxmlformats.org/officeDocument/2006/relationships/image" Target="../media/image8.png"/><Relationship Id="rId3" Type="http://schemas.openxmlformats.org/officeDocument/2006/relationships/hyperlink" Target="mailto:cdennard@nowcfo.com" TargetMode="External"/><Relationship Id="rId21" Type="http://schemas.openxmlformats.org/officeDocument/2006/relationships/hyperlink" Target="mailto:mhenke@nowcfo.com" TargetMode="External"/><Relationship Id="rId7" Type="http://schemas.openxmlformats.org/officeDocument/2006/relationships/hyperlink" Target="mailto:epatrick@nowcfo.com" TargetMode="External"/><Relationship Id="rId12" Type="http://schemas.openxmlformats.org/officeDocument/2006/relationships/image" Target="../media/image135.png"/><Relationship Id="rId17" Type="http://schemas.openxmlformats.org/officeDocument/2006/relationships/hyperlink" Target="mailto:bsummerill@nowcfo.com" TargetMode="External"/><Relationship Id="rId25" Type="http://schemas.openxmlformats.org/officeDocument/2006/relationships/hyperlink" Target="mailto:afarrow@nowcfo.com" TargetMode="External"/><Relationship Id="rId2" Type="http://schemas.openxmlformats.org/officeDocument/2006/relationships/image" Target="../media/image130.png"/><Relationship Id="rId16" Type="http://schemas.openxmlformats.org/officeDocument/2006/relationships/image" Target="../media/image137.png"/><Relationship Id="rId20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hyperlink" Target="mailto:mblock@nowcfo.com" TargetMode="External"/><Relationship Id="rId24" Type="http://schemas.openxmlformats.org/officeDocument/2006/relationships/image" Target="../media/image141.png"/><Relationship Id="rId5" Type="http://schemas.openxmlformats.org/officeDocument/2006/relationships/hyperlink" Target="mailto:bbraithwaite@nowcfo.com" TargetMode="External"/><Relationship Id="rId15" Type="http://schemas.openxmlformats.org/officeDocument/2006/relationships/hyperlink" Target="mailto:ssundrani@nowcfo.com" TargetMode="External"/><Relationship Id="rId23" Type="http://schemas.openxmlformats.org/officeDocument/2006/relationships/hyperlink" Target="mailto:sallmon@nowcfo.com" TargetMode="External"/><Relationship Id="rId10" Type="http://schemas.openxmlformats.org/officeDocument/2006/relationships/image" Target="../media/image134.png"/><Relationship Id="rId19" Type="http://schemas.openxmlformats.org/officeDocument/2006/relationships/hyperlink" Target="mailto:bsablan@nowcfo.com" TargetMode="External"/><Relationship Id="rId4" Type="http://schemas.openxmlformats.org/officeDocument/2006/relationships/image" Target="../media/image131.png"/><Relationship Id="rId9" Type="http://schemas.openxmlformats.org/officeDocument/2006/relationships/hyperlink" Target="mailto:mallison@nowcfo.com" TargetMode="External"/><Relationship Id="rId14" Type="http://schemas.openxmlformats.org/officeDocument/2006/relationships/image" Target="../media/image136.png"/><Relationship Id="rId22" Type="http://schemas.openxmlformats.org/officeDocument/2006/relationships/image" Target="../media/image140.png"/><Relationship Id="rId27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hyperlink" Target="mailto:hrogers@nowcfo.com" TargetMode="External"/><Relationship Id="rId18" Type="http://schemas.openxmlformats.org/officeDocument/2006/relationships/image" Target="../media/image150.png"/><Relationship Id="rId26" Type="http://schemas.openxmlformats.org/officeDocument/2006/relationships/image" Target="../media/image8.png"/><Relationship Id="rId3" Type="http://schemas.openxmlformats.org/officeDocument/2006/relationships/hyperlink" Target="mailto:scott.christensen@nowcfo.com" TargetMode="External"/><Relationship Id="rId21" Type="http://schemas.openxmlformats.org/officeDocument/2006/relationships/hyperlink" Target="mailto:george.stephens@nowcfo.com" TargetMode="External"/><Relationship Id="rId7" Type="http://schemas.openxmlformats.org/officeDocument/2006/relationships/hyperlink" Target="mailto:rdurkot@nowcfo.com" TargetMode="External"/><Relationship Id="rId12" Type="http://schemas.openxmlformats.org/officeDocument/2006/relationships/image" Target="../media/image147.png"/><Relationship Id="rId17" Type="http://schemas.openxmlformats.org/officeDocument/2006/relationships/hyperlink" Target="mailto:april.diemer@nowcfo.com" TargetMode="External"/><Relationship Id="rId25" Type="http://schemas.openxmlformats.org/officeDocument/2006/relationships/hyperlink" Target="mailto:wlangworthy@nowcfo.com" TargetMode="External"/><Relationship Id="rId2" Type="http://schemas.openxmlformats.org/officeDocument/2006/relationships/image" Target="../media/image142.png"/><Relationship Id="rId16" Type="http://schemas.openxmlformats.org/officeDocument/2006/relationships/image" Target="../media/image149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hyperlink" Target="mailto:chebert@nowcfo.com" TargetMode="External"/><Relationship Id="rId24" Type="http://schemas.openxmlformats.org/officeDocument/2006/relationships/image" Target="../media/image153.png"/><Relationship Id="rId5" Type="http://schemas.openxmlformats.org/officeDocument/2006/relationships/hyperlink" Target="mailto:bcornell@nowcfo.com" TargetMode="External"/><Relationship Id="rId15" Type="http://schemas.openxmlformats.org/officeDocument/2006/relationships/hyperlink" Target="mailto:samuel.howell@nowcfo.com" TargetMode="External"/><Relationship Id="rId23" Type="http://schemas.openxmlformats.org/officeDocument/2006/relationships/hyperlink" Target="mailto:christi.cereghino@nowcfo.com" TargetMode="External"/><Relationship Id="rId10" Type="http://schemas.openxmlformats.org/officeDocument/2006/relationships/image" Target="../media/image146.png"/><Relationship Id="rId19" Type="http://schemas.openxmlformats.org/officeDocument/2006/relationships/hyperlink" Target="mailto:tanesha.bundy@nowcfo.com" TargetMode="External"/><Relationship Id="rId4" Type="http://schemas.openxmlformats.org/officeDocument/2006/relationships/image" Target="../media/image143.png"/><Relationship Id="rId9" Type="http://schemas.openxmlformats.org/officeDocument/2006/relationships/hyperlink" Target="mailto:nsorensen@nowcfo.com" TargetMode="External"/><Relationship Id="rId14" Type="http://schemas.openxmlformats.org/officeDocument/2006/relationships/image" Target="../media/image148.png"/><Relationship Id="rId22" Type="http://schemas.openxmlformats.org/officeDocument/2006/relationships/image" Target="../media/image152.png"/><Relationship Id="rId27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8.png"/><Relationship Id="rId3" Type="http://schemas.openxmlformats.org/officeDocument/2006/relationships/hyperlink" Target="mailto:dwallace@nowcfo.com" TargetMode="External"/><Relationship Id="rId7" Type="http://schemas.openxmlformats.org/officeDocument/2006/relationships/hyperlink" Target="mailto:jgustin@nowcfo.com" TargetMode="External"/><Relationship Id="rId12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hyperlink" Target="mailto:taylor.beckman@nowcfo.com" TargetMode="External"/><Relationship Id="rId5" Type="http://schemas.openxmlformats.org/officeDocument/2006/relationships/hyperlink" Target="mailto:krocha@nowcfo.com" TargetMode="External"/><Relationship Id="rId10" Type="http://schemas.openxmlformats.org/officeDocument/2006/relationships/image" Target="../media/image158.png"/><Relationship Id="rId4" Type="http://schemas.openxmlformats.org/officeDocument/2006/relationships/image" Target="../media/image155.png"/><Relationship Id="rId9" Type="http://schemas.openxmlformats.org/officeDocument/2006/relationships/hyperlink" Target="mailto:ben.godinez@nowcfo.com" TargetMode="External"/><Relationship Id="rId1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8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8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low angle view of tall buildings&#10;&#10;Description automatically generated">
            <a:extLst>
              <a:ext uri="{FF2B5EF4-FFF2-40B4-BE49-F238E27FC236}">
                <a16:creationId xmlns:a16="http://schemas.microsoft.com/office/drawing/2014/main" id="{30AB7DE1-E37E-B34E-A42B-C5F449CBC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0745"/>
            <a:ext cx="10177144" cy="77931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9105900" y="592022"/>
            <a:ext cx="302895" cy="177800"/>
          </a:xfrm>
          <a:custGeom>
            <a:avLst/>
            <a:gdLst/>
            <a:ahLst/>
            <a:cxnLst/>
            <a:rect l="l" t="t" r="r" b="b"/>
            <a:pathLst>
              <a:path w="302895" h="177800">
                <a:moveTo>
                  <a:pt x="163639" y="30429"/>
                </a:moveTo>
                <a:lnTo>
                  <a:pt x="124142" y="4432"/>
                </a:lnTo>
                <a:lnTo>
                  <a:pt x="93116" y="0"/>
                </a:lnTo>
                <a:lnTo>
                  <a:pt x="80225" y="711"/>
                </a:lnTo>
                <a:lnTo>
                  <a:pt x="35445" y="17602"/>
                </a:lnTo>
                <a:lnTo>
                  <a:pt x="6845" y="53365"/>
                </a:lnTo>
                <a:lnTo>
                  <a:pt x="0" y="88595"/>
                </a:lnTo>
                <a:lnTo>
                  <a:pt x="749" y="101003"/>
                </a:lnTo>
                <a:lnTo>
                  <a:pt x="18707" y="143840"/>
                </a:lnTo>
                <a:lnTo>
                  <a:pt x="56273" y="170878"/>
                </a:lnTo>
                <a:lnTo>
                  <a:pt x="92760" y="177317"/>
                </a:lnTo>
                <a:lnTo>
                  <a:pt x="103632" y="176834"/>
                </a:lnTo>
                <a:lnTo>
                  <a:pt x="141871" y="165150"/>
                </a:lnTo>
                <a:lnTo>
                  <a:pt x="138099" y="123228"/>
                </a:lnTo>
                <a:lnTo>
                  <a:pt x="128879" y="132105"/>
                </a:lnTo>
                <a:lnTo>
                  <a:pt x="118618" y="138455"/>
                </a:lnTo>
                <a:lnTo>
                  <a:pt x="107315" y="142252"/>
                </a:lnTo>
                <a:lnTo>
                  <a:pt x="94983" y="143522"/>
                </a:lnTo>
                <a:lnTo>
                  <a:pt x="87236" y="143078"/>
                </a:lnTo>
                <a:lnTo>
                  <a:pt x="50952" y="122948"/>
                </a:lnTo>
                <a:lnTo>
                  <a:pt x="40157" y="88633"/>
                </a:lnTo>
                <a:lnTo>
                  <a:pt x="40601" y="80886"/>
                </a:lnTo>
                <a:lnTo>
                  <a:pt x="60744" y="44589"/>
                </a:lnTo>
                <a:lnTo>
                  <a:pt x="95059" y="33807"/>
                </a:lnTo>
                <a:lnTo>
                  <a:pt x="107391" y="35064"/>
                </a:lnTo>
                <a:lnTo>
                  <a:pt x="118694" y="38836"/>
                </a:lnTo>
                <a:lnTo>
                  <a:pt x="128943" y="45123"/>
                </a:lnTo>
                <a:lnTo>
                  <a:pt x="138150" y="53911"/>
                </a:lnTo>
                <a:lnTo>
                  <a:pt x="163639" y="30429"/>
                </a:lnTo>
                <a:close/>
              </a:path>
              <a:path w="302895" h="177800">
                <a:moveTo>
                  <a:pt x="302679" y="3111"/>
                </a:moveTo>
                <a:lnTo>
                  <a:pt x="173126" y="3111"/>
                </a:lnTo>
                <a:lnTo>
                  <a:pt x="173126" y="34861"/>
                </a:lnTo>
                <a:lnTo>
                  <a:pt x="173088" y="80581"/>
                </a:lnTo>
                <a:lnTo>
                  <a:pt x="173062" y="112331"/>
                </a:lnTo>
                <a:lnTo>
                  <a:pt x="173024" y="174561"/>
                </a:lnTo>
                <a:lnTo>
                  <a:pt x="212712" y="174561"/>
                </a:lnTo>
                <a:lnTo>
                  <a:pt x="212712" y="112331"/>
                </a:lnTo>
                <a:lnTo>
                  <a:pt x="292100" y="112331"/>
                </a:lnTo>
                <a:lnTo>
                  <a:pt x="292100" y="80581"/>
                </a:lnTo>
                <a:lnTo>
                  <a:pt x="212763" y="80581"/>
                </a:lnTo>
                <a:lnTo>
                  <a:pt x="212763" y="34861"/>
                </a:lnTo>
                <a:lnTo>
                  <a:pt x="302679" y="34861"/>
                </a:lnTo>
                <a:lnTo>
                  <a:pt x="302679" y="3111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408023" y="591466"/>
            <a:ext cx="187960" cy="177800"/>
          </a:xfrm>
          <a:custGeom>
            <a:avLst/>
            <a:gdLst/>
            <a:ahLst/>
            <a:cxnLst/>
            <a:rect l="l" t="t" r="r" b="b"/>
            <a:pathLst>
              <a:path w="187959" h="177800">
                <a:moveTo>
                  <a:pt x="93846" y="0"/>
                </a:moveTo>
                <a:lnTo>
                  <a:pt x="80480" y="728"/>
                </a:lnTo>
                <a:lnTo>
                  <a:pt x="80720" y="728"/>
                </a:lnTo>
                <a:lnTo>
                  <a:pt x="68345" y="2895"/>
                </a:lnTo>
                <a:lnTo>
                  <a:pt x="26518" y="25241"/>
                </a:lnTo>
                <a:lnTo>
                  <a:pt x="3016" y="64743"/>
                </a:lnTo>
                <a:lnTo>
                  <a:pt x="0" y="88709"/>
                </a:lnTo>
                <a:lnTo>
                  <a:pt x="764" y="101013"/>
                </a:lnTo>
                <a:lnTo>
                  <a:pt x="18369" y="143081"/>
                </a:lnTo>
                <a:lnTo>
                  <a:pt x="56823" y="170861"/>
                </a:lnTo>
                <a:lnTo>
                  <a:pt x="93731" y="177304"/>
                </a:lnTo>
                <a:lnTo>
                  <a:pt x="106740" y="176595"/>
                </a:lnTo>
                <a:lnTo>
                  <a:pt x="151829" y="159540"/>
                </a:lnTo>
                <a:lnTo>
                  <a:pt x="168617" y="143690"/>
                </a:lnTo>
                <a:lnTo>
                  <a:pt x="96820" y="143690"/>
                </a:lnTo>
                <a:lnTo>
                  <a:pt x="86504" y="143081"/>
                </a:lnTo>
                <a:lnTo>
                  <a:pt x="50978" y="122989"/>
                </a:lnTo>
                <a:lnTo>
                  <a:pt x="40168" y="88709"/>
                </a:lnTo>
                <a:lnTo>
                  <a:pt x="40597" y="80942"/>
                </a:lnTo>
                <a:lnTo>
                  <a:pt x="60541" y="44631"/>
                </a:lnTo>
                <a:lnTo>
                  <a:pt x="93833" y="33794"/>
                </a:lnTo>
                <a:lnTo>
                  <a:pt x="168763" y="33794"/>
                </a:lnTo>
                <a:lnTo>
                  <a:pt x="160878" y="25241"/>
                </a:lnTo>
                <a:lnTo>
                  <a:pt x="119192" y="2895"/>
                </a:lnTo>
                <a:lnTo>
                  <a:pt x="106854" y="728"/>
                </a:lnTo>
                <a:lnTo>
                  <a:pt x="93846" y="0"/>
                </a:lnTo>
                <a:close/>
              </a:path>
              <a:path w="187959" h="177800">
                <a:moveTo>
                  <a:pt x="168746" y="33794"/>
                </a:moveTo>
                <a:lnTo>
                  <a:pt x="93833" y="33794"/>
                </a:lnTo>
                <a:lnTo>
                  <a:pt x="101239" y="34232"/>
                </a:lnTo>
                <a:lnTo>
                  <a:pt x="108276" y="35545"/>
                </a:lnTo>
                <a:lnTo>
                  <a:pt x="140467" y="60274"/>
                </a:lnTo>
                <a:lnTo>
                  <a:pt x="147425" y="88709"/>
                </a:lnTo>
                <a:lnTo>
                  <a:pt x="146984" y="96430"/>
                </a:lnTo>
                <a:lnTo>
                  <a:pt x="126985" y="132719"/>
                </a:lnTo>
                <a:lnTo>
                  <a:pt x="90627" y="143690"/>
                </a:lnTo>
                <a:lnTo>
                  <a:pt x="168617" y="143690"/>
                </a:lnTo>
                <a:lnTo>
                  <a:pt x="186810" y="101013"/>
                </a:lnTo>
                <a:lnTo>
                  <a:pt x="187584" y="88709"/>
                </a:lnTo>
                <a:lnTo>
                  <a:pt x="186829" y="76412"/>
                </a:lnTo>
                <a:lnTo>
                  <a:pt x="184544" y="64743"/>
                </a:lnTo>
                <a:lnTo>
                  <a:pt x="180728" y="53699"/>
                </a:lnTo>
                <a:lnTo>
                  <a:pt x="175380" y="43281"/>
                </a:lnTo>
                <a:lnTo>
                  <a:pt x="168746" y="33794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DB3D6"/>
                </a:solidFill>
              </a:rPr>
              <a:t>REMOTE</a:t>
            </a:r>
            <a:r>
              <a:rPr spc="-140" dirty="0">
                <a:solidFill>
                  <a:srgbClr val="7DB3D6"/>
                </a:solidFill>
              </a:rPr>
              <a:t> </a:t>
            </a:r>
            <a:r>
              <a:rPr spc="-35" dirty="0"/>
              <a:t>ACCOUNTING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0" y="4898809"/>
            <a:ext cx="10058400" cy="2874010"/>
            <a:chOff x="0" y="4898809"/>
            <a:chExt cx="10058400" cy="287401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714731"/>
              <a:ext cx="10058400" cy="105766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77695" y="4914709"/>
              <a:ext cx="2158365" cy="1755775"/>
            </a:xfrm>
            <a:custGeom>
              <a:avLst/>
              <a:gdLst/>
              <a:ahLst/>
              <a:cxnLst/>
              <a:rect l="l" t="t" r="r" b="b"/>
              <a:pathLst>
                <a:path w="2158365" h="1755775">
                  <a:moveTo>
                    <a:pt x="2157984" y="0"/>
                  </a:moveTo>
                  <a:lnTo>
                    <a:pt x="0" y="0"/>
                  </a:lnTo>
                  <a:lnTo>
                    <a:pt x="0" y="1755648"/>
                  </a:lnTo>
                  <a:lnTo>
                    <a:pt x="2157984" y="1755648"/>
                  </a:lnTo>
                  <a:lnTo>
                    <a:pt x="2157984" y="0"/>
                  </a:lnTo>
                  <a:close/>
                </a:path>
              </a:pathLst>
            </a:custGeom>
            <a:solidFill>
              <a:srgbClr val="231F2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55597" y="4898809"/>
              <a:ext cx="2019300" cy="1614805"/>
            </a:xfrm>
            <a:custGeom>
              <a:avLst/>
              <a:gdLst/>
              <a:ahLst/>
              <a:cxnLst/>
              <a:rect l="l" t="t" r="r" b="b"/>
              <a:pathLst>
                <a:path w="2019300" h="1614804">
                  <a:moveTo>
                    <a:pt x="2018804" y="0"/>
                  </a:moveTo>
                  <a:lnTo>
                    <a:pt x="0" y="0"/>
                  </a:lnTo>
                  <a:lnTo>
                    <a:pt x="0" y="1614639"/>
                  </a:lnTo>
                  <a:lnTo>
                    <a:pt x="2018804" y="1614639"/>
                  </a:lnTo>
                  <a:lnTo>
                    <a:pt x="20188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0" y="1279512"/>
            <a:ext cx="4948555" cy="3178810"/>
          </a:xfrm>
          <a:prstGeom prst="rect">
            <a:avLst/>
          </a:prstGeom>
          <a:solidFill>
            <a:srgbClr val="E5E5EB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75"/>
              </a:spcBef>
            </a:pPr>
            <a:endParaRPr sz="1200">
              <a:latin typeface="Times New Roman"/>
              <a:cs typeface="Times New Roman"/>
            </a:endParaRPr>
          </a:p>
          <a:p>
            <a:pPr marL="885825">
              <a:lnSpc>
                <a:spcPct val="100000"/>
              </a:lnSpc>
            </a:pP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OPENING</a:t>
            </a:r>
            <a:r>
              <a:rPr sz="1200" b="1" spc="-50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THE</a:t>
            </a:r>
            <a:r>
              <a:rPr sz="1200" b="1" spc="-4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DOOR</a:t>
            </a:r>
            <a:r>
              <a:rPr sz="1200" b="1" spc="-4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TO</a:t>
            </a:r>
            <a:r>
              <a:rPr sz="1200" b="1" spc="-4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20" dirty="0">
                <a:solidFill>
                  <a:srgbClr val="2C4D7C"/>
                </a:solidFill>
                <a:latin typeface="Montserrat"/>
                <a:cs typeface="Montserrat"/>
              </a:rPr>
              <a:t>MORE</a:t>
            </a:r>
            <a:endParaRPr sz="12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Montserrat"/>
              <a:cs typeface="Montserrat"/>
            </a:endParaRPr>
          </a:p>
          <a:p>
            <a:pPr marL="860425" marR="735330">
              <a:lnSpc>
                <a:spcPct val="78800"/>
              </a:lnSpc>
            </a:pPr>
            <a:r>
              <a:rPr sz="3700" b="1" spc="165" dirty="0">
                <a:solidFill>
                  <a:srgbClr val="7DB3D6"/>
                </a:solidFill>
                <a:latin typeface="Montserrat"/>
                <a:cs typeface="Montserrat"/>
              </a:rPr>
              <a:t>Professional </a:t>
            </a:r>
            <a:r>
              <a:rPr sz="3700" b="1" spc="-10" dirty="0">
                <a:solidFill>
                  <a:srgbClr val="2C4C7C"/>
                </a:solidFill>
                <a:latin typeface="Montserrat"/>
                <a:cs typeface="Montserrat"/>
              </a:rPr>
              <a:t>Accounting </a:t>
            </a:r>
            <a:r>
              <a:rPr sz="3700" b="1" spc="50" dirty="0">
                <a:solidFill>
                  <a:srgbClr val="7DB3D6"/>
                </a:solidFill>
                <a:latin typeface="Montserrat"/>
                <a:cs typeface="Montserrat"/>
              </a:rPr>
              <a:t>Services </a:t>
            </a:r>
            <a:r>
              <a:rPr sz="3700" b="1" spc="-20" dirty="0">
                <a:solidFill>
                  <a:srgbClr val="2C4C7C"/>
                </a:solidFill>
                <a:latin typeface="Montserrat"/>
                <a:cs typeface="Montserrat"/>
              </a:rPr>
              <a:t>From </a:t>
            </a:r>
            <a:r>
              <a:rPr sz="3700" b="1" spc="-10" dirty="0">
                <a:solidFill>
                  <a:srgbClr val="7DB3D6"/>
                </a:solidFill>
                <a:latin typeface="Montserrat"/>
                <a:cs typeface="Montserrat"/>
              </a:rPr>
              <a:t>Anywhere</a:t>
            </a:r>
            <a:endParaRPr sz="3700">
              <a:latin typeface="Montserrat"/>
              <a:cs typeface="Montserra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6230" y="4776682"/>
            <a:ext cx="8308975" cy="0"/>
          </a:xfrm>
          <a:custGeom>
            <a:avLst/>
            <a:gdLst/>
            <a:ahLst/>
            <a:cxnLst/>
            <a:rect l="l" t="t" r="r" b="b"/>
            <a:pathLst>
              <a:path w="8308975">
                <a:moveTo>
                  <a:pt x="0" y="0"/>
                </a:moveTo>
                <a:lnTo>
                  <a:pt x="8308670" y="0"/>
                </a:lnTo>
              </a:path>
            </a:pathLst>
          </a:custGeom>
          <a:ln w="25400">
            <a:solidFill>
              <a:srgbClr val="7DB3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30057" y="5074848"/>
            <a:ext cx="1670050" cy="1079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320"/>
              </a:lnSpc>
              <a:spcBef>
                <a:spcPts val="95"/>
              </a:spcBef>
            </a:pPr>
            <a:r>
              <a:rPr sz="1200" b="1" spc="-10" dirty="0">
                <a:solidFill>
                  <a:srgbClr val="6288B1"/>
                </a:solidFill>
                <a:latin typeface="Montserrat"/>
                <a:cs typeface="Montserrat"/>
              </a:rPr>
              <a:t>ACCOUNTABILITY</a:t>
            </a:r>
            <a:endParaRPr sz="1200">
              <a:latin typeface="Montserrat"/>
              <a:cs typeface="Montserrat"/>
            </a:endParaRPr>
          </a:p>
          <a:p>
            <a:pPr algn="ctr">
              <a:lnSpc>
                <a:spcPts val="960"/>
              </a:lnSpc>
            </a:pPr>
            <a:r>
              <a:rPr sz="900" b="1" dirty="0">
                <a:solidFill>
                  <a:srgbClr val="6288B1"/>
                </a:solidFill>
                <a:latin typeface="Montserrat SemiBold"/>
                <a:cs typeface="Montserrat SemiBold"/>
              </a:rPr>
              <a:t>(CONTROLLER</a:t>
            </a:r>
            <a:r>
              <a:rPr sz="900" b="1" spc="-55" dirty="0">
                <a:solidFill>
                  <a:srgbClr val="6288B1"/>
                </a:solidFill>
                <a:latin typeface="Montserrat SemiBold"/>
                <a:cs typeface="Montserrat SemiBold"/>
              </a:rPr>
              <a:t> </a:t>
            </a:r>
            <a:r>
              <a:rPr sz="900" b="1" spc="-10" dirty="0">
                <a:solidFill>
                  <a:srgbClr val="6288B1"/>
                </a:solidFill>
                <a:latin typeface="Montserrat SemiBold"/>
                <a:cs typeface="Montserrat SemiBold"/>
              </a:rPr>
              <a:t>OVERSIGHT)</a:t>
            </a:r>
            <a:endParaRPr sz="900">
              <a:latin typeface="Montserrat SemiBold"/>
              <a:cs typeface="Montserrat SemiBold"/>
            </a:endParaRPr>
          </a:p>
          <a:p>
            <a:pPr marL="12700" marR="5080" indent="-1905" algn="ctr">
              <a:lnSpc>
                <a:spcPct val="125000"/>
              </a:lnSpc>
              <a:spcBef>
                <a:spcPts val="20"/>
              </a:spcBef>
            </a:pPr>
            <a:r>
              <a:rPr sz="1000" spc="-35" dirty="0">
                <a:latin typeface="Montserrat"/>
                <a:cs typeface="Montserrat"/>
              </a:rPr>
              <a:t>We </a:t>
            </a:r>
            <a:r>
              <a:rPr sz="1000" spc="-10" dirty="0">
                <a:latin typeface="Montserrat"/>
                <a:cs typeface="Montserrat"/>
              </a:rPr>
              <a:t>provide</a:t>
            </a:r>
            <a:r>
              <a:rPr sz="1000" spc="-45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quality</a:t>
            </a:r>
            <a:r>
              <a:rPr sz="1000" spc="-40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control services</a:t>
            </a:r>
            <a:r>
              <a:rPr sz="1000" spc="-40" dirty="0">
                <a:latin typeface="Montserrat"/>
                <a:cs typeface="Montserrat"/>
              </a:rPr>
              <a:t> </a:t>
            </a:r>
            <a:r>
              <a:rPr sz="1000" dirty="0">
                <a:latin typeface="Montserrat"/>
                <a:cs typeface="Montserrat"/>
              </a:rPr>
              <a:t>with</a:t>
            </a:r>
            <a:r>
              <a:rPr sz="1000" spc="-35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Controller- level</a:t>
            </a:r>
            <a:r>
              <a:rPr sz="1000" spc="-50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oversight</a:t>
            </a:r>
            <a:r>
              <a:rPr sz="1000" spc="-45" dirty="0">
                <a:latin typeface="Montserrat"/>
                <a:cs typeface="Montserrat"/>
              </a:rPr>
              <a:t> </a:t>
            </a:r>
            <a:r>
              <a:rPr sz="1000" dirty="0">
                <a:latin typeface="Montserrat"/>
                <a:cs typeface="Montserrat"/>
              </a:rPr>
              <a:t>and</a:t>
            </a:r>
            <a:r>
              <a:rPr sz="1000" spc="-45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project management.</a:t>
            </a:r>
            <a:endParaRPr sz="1000">
              <a:latin typeface="Montserrat"/>
              <a:cs typeface="Montserra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019587" y="4898809"/>
            <a:ext cx="2180590" cy="1771650"/>
            <a:chOff x="4019587" y="4898809"/>
            <a:chExt cx="2180590" cy="1771650"/>
          </a:xfrm>
        </p:grpSpPr>
        <p:sp>
          <p:nvSpPr>
            <p:cNvPr id="17" name="object 17"/>
            <p:cNvSpPr/>
            <p:nvPr/>
          </p:nvSpPr>
          <p:spPr>
            <a:xfrm>
              <a:off x="4041685" y="4914709"/>
              <a:ext cx="2158365" cy="1755775"/>
            </a:xfrm>
            <a:custGeom>
              <a:avLst/>
              <a:gdLst/>
              <a:ahLst/>
              <a:cxnLst/>
              <a:rect l="l" t="t" r="r" b="b"/>
              <a:pathLst>
                <a:path w="2158365" h="1755775">
                  <a:moveTo>
                    <a:pt x="2157984" y="0"/>
                  </a:moveTo>
                  <a:lnTo>
                    <a:pt x="0" y="0"/>
                  </a:lnTo>
                  <a:lnTo>
                    <a:pt x="0" y="1755648"/>
                  </a:lnTo>
                  <a:lnTo>
                    <a:pt x="2157984" y="1755648"/>
                  </a:lnTo>
                  <a:lnTo>
                    <a:pt x="2157984" y="0"/>
                  </a:lnTo>
                  <a:close/>
                </a:path>
              </a:pathLst>
            </a:custGeom>
            <a:solidFill>
              <a:srgbClr val="231F2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019587" y="4898809"/>
              <a:ext cx="2019300" cy="1614805"/>
            </a:xfrm>
            <a:custGeom>
              <a:avLst/>
              <a:gdLst/>
              <a:ahLst/>
              <a:cxnLst/>
              <a:rect l="l" t="t" r="r" b="b"/>
              <a:pathLst>
                <a:path w="2019300" h="1614804">
                  <a:moveTo>
                    <a:pt x="2018804" y="0"/>
                  </a:moveTo>
                  <a:lnTo>
                    <a:pt x="0" y="0"/>
                  </a:lnTo>
                  <a:lnTo>
                    <a:pt x="0" y="1614639"/>
                  </a:lnTo>
                  <a:lnTo>
                    <a:pt x="2018804" y="1614639"/>
                  </a:lnTo>
                  <a:lnTo>
                    <a:pt x="20188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189362" y="5074848"/>
            <a:ext cx="1679575" cy="1270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solidFill>
                  <a:srgbClr val="6288B1"/>
                </a:solidFill>
                <a:latin typeface="Montserrat"/>
                <a:cs typeface="Montserrat"/>
              </a:rPr>
              <a:t>VETTED</a:t>
            </a:r>
            <a:r>
              <a:rPr sz="1200" b="1" spc="-25" dirty="0">
                <a:solidFill>
                  <a:srgbClr val="6288B1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6288B1"/>
                </a:solidFill>
                <a:latin typeface="Montserrat"/>
                <a:cs typeface="Montserrat"/>
              </a:rPr>
              <a:t>RESOURCES</a:t>
            </a:r>
            <a:endParaRPr sz="1200">
              <a:latin typeface="Montserrat"/>
              <a:cs typeface="Montserrat"/>
            </a:endParaRPr>
          </a:p>
          <a:p>
            <a:pPr marL="29845" marR="28575" indent="-635" algn="ctr">
              <a:lnSpc>
                <a:spcPct val="125000"/>
              </a:lnSpc>
              <a:spcBef>
                <a:spcPts val="860"/>
              </a:spcBef>
            </a:pPr>
            <a:r>
              <a:rPr sz="1000" spc="-65" dirty="0">
                <a:latin typeface="Montserrat"/>
                <a:cs typeface="Montserrat"/>
              </a:rPr>
              <a:t>We</a:t>
            </a:r>
            <a:r>
              <a:rPr sz="1000" spc="-75" dirty="0">
                <a:latin typeface="Montserrat"/>
                <a:cs typeface="Montserrat"/>
              </a:rPr>
              <a:t> </a:t>
            </a:r>
            <a:r>
              <a:rPr sz="1000" spc="-50" dirty="0">
                <a:latin typeface="Montserrat"/>
                <a:cs typeface="Montserrat"/>
              </a:rPr>
              <a:t>have</a:t>
            </a:r>
            <a:r>
              <a:rPr sz="1000" spc="-75" dirty="0">
                <a:latin typeface="Montserrat"/>
                <a:cs typeface="Montserrat"/>
              </a:rPr>
              <a:t> </a:t>
            </a:r>
            <a:r>
              <a:rPr sz="1000" spc="-45" dirty="0">
                <a:latin typeface="Montserrat"/>
                <a:cs typeface="Montserrat"/>
              </a:rPr>
              <a:t>20+</a:t>
            </a:r>
            <a:r>
              <a:rPr sz="1000" spc="-75" dirty="0">
                <a:latin typeface="Montserrat"/>
                <a:cs typeface="Montserrat"/>
              </a:rPr>
              <a:t> </a:t>
            </a:r>
            <a:r>
              <a:rPr sz="1000" spc="-55" dirty="0">
                <a:latin typeface="Montserrat"/>
                <a:cs typeface="Montserrat"/>
              </a:rPr>
              <a:t>years</a:t>
            </a:r>
            <a:r>
              <a:rPr sz="1000" spc="-75" dirty="0">
                <a:latin typeface="Montserrat"/>
                <a:cs typeface="Montserrat"/>
              </a:rPr>
              <a:t> </a:t>
            </a:r>
            <a:r>
              <a:rPr sz="1000" spc="-25" dirty="0">
                <a:latin typeface="Montserrat"/>
                <a:cs typeface="Montserrat"/>
              </a:rPr>
              <a:t>of </a:t>
            </a:r>
            <a:r>
              <a:rPr sz="1000" spc="-55" dirty="0">
                <a:latin typeface="Montserrat"/>
                <a:cs typeface="Montserrat"/>
              </a:rPr>
              <a:t>experience</a:t>
            </a:r>
            <a:r>
              <a:rPr sz="1000" spc="-80" dirty="0">
                <a:latin typeface="Montserrat"/>
                <a:cs typeface="Montserrat"/>
              </a:rPr>
              <a:t> </a:t>
            </a:r>
            <a:r>
              <a:rPr sz="1000" spc="-25" dirty="0">
                <a:latin typeface="Montserrat"/>
                <a:cs typeface="Montserrat"/>
              </a:rPr>
              <a:t>of</a:t>
            </a:r>
            <a:r>
              <a:rPr sz="1000" spc="-65" dirty="0">
                <a:latin typeface="Montserrat"/>
                <a:cs typeface="Montserrat"/>
              </a:rPr>
              <a:t> </a:t>
            </a:r>
            <a:r>
              <a:rPr sz="1000" spc="-55" dirty="0">
                <a:latin typeface="Montserrat"/>
                <a:cs typeface="Montserrat"/>
              </a:rPr>
              <a:t>systematically </a:t>
            </a:r>
            <a:r>
              <a:rPr sz="1000" spc="-60" dirty="0">
                <a:latin typeface="Montserrat"/>
                <a:cs typeface="Montserrat"/>
              </a:rPr>
              <a:t>recruiting</a:t>
            </a:r>
            <a:r>
              <a:rPr sz="1000" spc="-20" dirty="0">
                <a:latin typeface="Montserrat"/>
                <a:cs typeface="Montserrat"/>
              </a:rPr>
              <a:t> </a:t>
            </a:r>
            <a:r>
              <a:rPr sz="1000" spc="-55" dirty="0">
                <a:latin typeface="Montserrat"/>
                <a:cs typeface="Montserrat"/>
              </a:rPr>
              <a:t>accounting</a:t>
            </a:r>
            <a:r>
              <a:rPr sz="1000" spc="-20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roles, </a:t>
            </a:r>
            <a:r>
              <a:rPr sz="1000" spc="-40" dirty="0">
                <a:latin typeface="Montserrat"/>
                <a:cs typeface="Montserrat"/>
              </a:rPr>
              <a:t>and</a:t>
            </a:r>
            <a:r>
              <a:rPr sz="1000" spc="-75" dirty="0">
                <a:latin typeface="Montserrat"/>
                <a:cs typeface="Montserrat"/>
              </a:rPr>
              <a:t> </a:t>
            </a:r>
            <a:r>
              <a:rPr sz="1000" spc="-40" dirty="0">
                <a:latin typeface="Montserrat"/>
                <a:cs typeface="Montserrat"/>
              </a:rPr>
              <a:t>our</a:t>
            </a:r>
            <a:r>
              <a:rPr sz="1000" spc="-75" dirty="0">
                <a:latin typeface="Montserrat"/>
                <a:cs typeface="Montserrat"/>
              </a:rPr>
              <a:t> </a:t>
            </a:r>
            <a:r>
              <a:rPr sz="1000" spc="-50" dirty="0">
                <a:latin typeface="Montserrat"/>
                <a:cs typeface="Montserrat"/>
              </a:rPr>
              <a:t>talent</a:t>
            </a:r>
            <a:r>
              <a:rPr sz="1000" spc="-75" dirty="0">
                <a:latin typeface="Montserrat"/>
                <a:cs typeface="Montserrat"/>
              </a:rPr>
              <a:t> </a:t>
            </a:r>
            <a:r>
              <a:rPr sz="1000" spc="-45" dirty="0">
                <a:latin typeface="Montserrat"/>
                <a:cs typeface="Montserrat"/>
              </a:rPr>
              <a:t>pool</a:t>
            </a:r>
            <a:r>
              <a:rPr sz="1000" spc="-70" dirty="0">
                <a:latin typeface="Montserrat"/>
                <a:cs typeface="Montserrat"/>
              </a:rPr>
              <a:t> </a:t>
            </a:r>
            <a:r>
              <a:rPr sz="1000" spc="-35" dirty="0">
                <a:latin typeface="Montserrat"/>
                <a:cs typeface="Montserrat"/>
              </a:rPr>
              <a:t>is</a:t>
            </a:r>
            <a:r>
              <a:rPr sz="1000" spc="-75" dirty="0">
                <a:latin typeface="Montserrat"/>
                <a:cs typeface="Montserrat"/>
              </a:rPr>
              <a:t> </a:t>
            </a:r>
            <a:r>
              <a:rPr sz="1000" spc="-60" dirty="0">
                <a:latin typeface="Montserrat"/>
                <a:cs typeface="Montserrat"/>
              </a:rPr>
              <a:t>readily </a:t>
            </a:r>
            <a:r>
              <a:rPr sz="1000" spc="-10" dirty="0">
                <a:latin typeface="Montserrat"/>
                <a:cs typeface="Montserrat"/>
              </a:rPr>
              <a:t>available!</a:t>
            </a:r>
            <a:endParaRPr sz="1000">
              <a:latin typeface="Montserrat"/>
              <a:cs typeface="Montserra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583565" y="4898809"/>
            <a:ext cx="2180590" cy="1771650"/>
            <a:chOff x="6583565" y="4898809"/>
            <a:chExt cx="2180590" cy="1771650"/>
          </a:xfrm>
        </p:grpSpPr>
        <p:sp>
          <p:nvSpPr>
            <p:cNvPr id="21" name="object 21"/>
            <p:cNvSpPr/>
            <p:nvPr/>
          </p:nvSpPr>
          <p:spPr>
            <a:xfrm>
              <a:off x="6605663" y="4914709"/>
              <a:ext cx="2158365" cy="1755775"/>
            </a:xfrm>
            <a:custGeom>
              <a:avLst/>
              <a:gdLst/>
              <a:ahLst/>
              <a:cxnLst/>
              <a:rect l="l" t="t" r="r" b="b"/>
              <a:pathLst>
                <a:path w="2158365" h="1755775">
                  <a:moveTo>
                    <a:pt x="2157983" y="0"/>
                  </a:moveTo>
                  <a:lnTo>
                    <a:pt x="0" y="0"/>
                  </a:lnTo>
                  <a:lnTo>
                    <a:pt x="0" y="1755648"/>
                  </a:lnTo>
                  <a:lnTo>
                    <a:pt x="2157983" y="1755648"/>
                  </a:lnTo>
                  <a:lnTo>
                    <a:pt x="2157983" y="0"/>
                  </a:lnTo>
                  <a:close/>
                </a:path>
              </a:pathLst>
            </a:custGeom>
            <a:solidFill>
              <a:srgbClr val="231F2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583565" y="4898809"/>
              <a:ext cx="2019300" cy="1614805"/>
            </a:xfrm>
            <a:custGeom>
              <a:avLst/>
              <a:gdLst/>
              <a:ahLst/>
              <a:cxnLst/>
              <a:rect l="l" t="t" r="r" b="b"/>
              <a:pathLst>
                <a:path w="2019300" h="1614804">
                  <a:moveTo>
                    <a:pt x="2018804" y="0"/>
                  </a:moveTo>
                  <a:lnTo>
                    <a:pt x="0" y="0"/>
                  </a:lnTo>
                  <a:lnTo>
                    <a:pt x="0" y="1614639"/>
                  </a:lnTo>
                  <a:lnTo>
                    <a:pt x="2018804" y="1614639"/>
                  </a:lnTo>
                  <a:lnTo>
                    <a:pt x="20188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610535" y="5074848"/>
            <a:ext cx="1939925" cy="1079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solidFill>
                  <a:srgbClr val="6288B1"/>
                </a:solidFill>
                <a:latin typeface="Montserrat"/>
                <a:cs typeface="Montserrat"/>
              </a:rPr>
              <a:t>ENHANCED</a:t>
            </a:r>
            <a:r>
              <a:rPr sz="1200" b="1" spc="-80" dirty="0">
                <a:solidFill>
                  <a:srgbClr val="6288B1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6288B1"/>
                </a:solidFill>
                <a:latin typeface="Montserrat"/>
                <a:cs typeface="Montserrat"/>
              </a:rPr>
              <a:t>EFFICIENCY</a:t>
            </a:r>
            <a:endParaRPr sz="1200">
              <a:latin typeface="Montserrat"/>
              <a:cs typeface="Montserrat"/>
            </a:endParaRPr>
          </a:p>
          <a:p>
            <a:pPr marL="99695" marR="67945" algn="ctr">
              <a:lnSpc>
                <a:spcPct val="125000"/>
              </a:lnSpc>
              <a:spcBef>
                <a:spcPts val="860"/>
              </a:spcBef>
            </a:pPr>
            <a:r>
              <a:rPr sz="1000" spc="-35" dirty="0">
                <a:latin typeface="Montserrat"/>
                <a:cs typeface="Montserrat"/>
              </a:rPr>
              <a:t>We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spc="-20" dirty="0">
                <a:latin typeface="Montserrat"/>
                <a:cs typeface="Montserrat"/>
              </a:rPr>
              <a:t>improve</a:t>
            </a:r>
            <a:r>
              <a:rPr sz="1000" spc="-25" dirty="0">
                <a:latin typeface="Montserrat"/>
                <a:cs typeface="Montserrat"/>
              </a:rPr>
              <a:t> </a:t>
            </a:r>
            <a:r>
              <a:rPr sz="1000" dirty="0">
                <a:latin typeface="Montserrat"/>
                <a:cs typeface="Montserrat"/>
              </a:rPr>
              <a:t>efficiency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spc="-20" dirty="0">
                <a:latin typeface="Montserrat"/>
                <a:cs typeface="Montserrat"/>
              </a:rPr>
              <a:t>with BizVue,</a:t>
            </a:r>
            <a:r>
              <a:rPr sz="1000" spc="-10" dirty="0">
                <a:latin typeface="Montserrat"/>
                <a:cs typeface="Montserrat"/>
              </a:rPr>
              <a:t> continuous training, </a:t>
            </a:r>
            <a:r>
              <a:rPr sz="1000" dirty="0">
                <a:latin typeface="Montserrat"/>
                <a:cs typeface="Montserrat"/>
              </a:rPr>
              <a:t>SOP</a:t>
            </a:r>
            <a:r>
              <a:rPr sz="1000" spc="-40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creations,</a:t>
            </a:r>
            <a:r>
              <a:rPr sz="1000" spc="-35" dirty="0">
                <a:latin typeface="Montserrat"/>
                <a:cs typeface="Montserrat"/>
              </a:rPr>
              <a:t> </a:t>
            </a:r>
            <a:r>
              <a:rPr sz="1000" dirty="0">
                <a:latin typeface="Montserrat"/>
                <a:cs typeface="Montserrat"/>
              </a:rPr>
              <a:t>&amp;</a:t>
            </a:r>
            <a:r>
              <a:rPr sz="1000" spc="-35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optimize time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zones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across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dirty="0">
                <a:latin typeface="Montserrat"/>
                <a:cs typeface="Montserrat"/>
              </a:rPr>
              <a:t>the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world.</a:t>
            </a:r>
            <a:endParaRPr sz="1000">
              <a:latin typeface="Montserrat"/>
              <a:cs typeface="Montserra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223903" y="1278089"/>
            <a:ext cx="3937000" cy="565785"/>
            <a:chOff x="5223903" y="1278089"/>
            <a:chExt cx="3937000" cy="565785"/>
          </a:xfrm>
        </p:grpSpPr>
        <p:sp>
          <p:nvSpPr>
            <p:cNvPr id="25" name="object 25"/>
            <p:cNvSpPr/>
            <p:nvPr/>
          </p:nvSpPr>
          <p:spPr>
            <a:xfrm>
              <a:off x="5303100" y="1278089"/>
              <a:ext cx="3857625" cy="565785"/>
            </a:xfrm>
            <a:custGeom>
              <a:avLst/>
              <a:gdLst/>
              <a:ahLst/>
              <a:cxnLst/>
              <a:rect l="l" t="t" r="r" b="b"/>
              <a:pathLst>
                <a:path w="3857625" h="565785">
                  <a:moveTo>
                    <a:pt x="0" y="565188"/>
                  </a:moveTo>
                  <a:lnTo>
                    <a:pt x="3857358" y="565188"/>
                  </a:lnTo>
                  <a:lnTo>
                    <a:pt x="3857358" y="0"/>
                  </a:lnTo>
                  <a:lnTo>
                    <a:pt x="0" y="0"/>
                  </a:lnTo>
                  <a:lnTo>
                    <a:pt x="0" y="565188"/>
                  </a:lnTo>
                  <a:close/>
                </a:path>
              </a:pathLst>
            </a:custGeom>
            <a:solidFill>
              <a:srgbClr val="E5E5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23903" y="1278089"/>
              <a:ext cx="79375" cy="565785"/>
            </a:xfrm>
            <a:custGeom>
              <a:avLst/>
              <a:gdLst/>
              <a:ahLst/>
              <a:cxnLst/>
              <a:rect l="l" t="t" r="r" b="b"/>
              <a:pathLst>
                <a:path w="79375" h="565785">
                  <a:moveTo>
                    <a:pt x="79197" y="0"/>
                  </a:moveTo>
                  <a:lnTo>
                    <a:pt x="0" y="0"/>
                  </a:lnTo>
                  <a:lnTo>
                    <a:pt x="0" y="565188"/>
                  </a:lnTo>
                  <a:lnTo>
                    <a:pt x="79197" y="565188"/>
                  </a:lnTo>
                  <a:lnTo>
                    <a:pt x="79197" y="0"/>
                  </a:lnTo>
                  <a:close/>
                </a:path>
              </a:pathLst>
            </a:custGeom>
            <a:solidFill>
              <a:srgbClr val="2C4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738986" y="1469548"/>
            <a:ext cx="199834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A</a:t>
            </a:r>
            <a:r>
              <a:rPr sz="1200" b="1" spc="-3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LARGER</a:t>
            </a:r>
            <a:r>
              <a:rPr sz="1200" b="1" spc="-30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TALENT</a:t>
            </a:r>
            <a:r>
              <a:rPr sz="1200" b="1" spc="-3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20" dirty="0">
                <a:solidFill>
                  <a:srgbClr val="2C4D7C"/>
                </a:solidFill>
                <a:latin typeface="Montserrat"/>
                <a:cs typeface="Montserrat"/>
              </a:rPr>
              <a:t>POOL</a:t>
            </a:r>
            <a:endParaRPr sz="1200">
              <a:latin typeface="Montserrat"/>
              <a:cs typeface="Montserrat"/>
            </a:endParaRPr>
          </a:p>
        </p:txBody>
      </p: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91452" y="1448008"/>
            <a:ext cx="271881" cy="225339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5223903" y="2585300"/>
            <a:ext cx="3945890" cy="565785"/>
            <a:chOff x="5223903" y="2585300"/>
            <a:chExt cx="3945890" cy="565785"/>
          </a:xfrm>
        </p:grpSpPr>
        <p:sp>
          <p:nvSpPr>
            <p:cNvPr id="30" name="object 30"/>
            <p:cNvSpPr/>
            <p:nvPr/>
          </p:nvSpPr>
          <p:spPr>
            <a:xfrm>
              <a:off x="5303100" y="2585300"/>
              <a:ext cx="3866515" cy="565785"/>
            </a:xfrm>
            <a:custGeom>
              <a:avLst/>
              <a:gdLst/>
              <a:ahLst/>
              <a:cxnLst/>
              <a:rect l="l" t="t" r="r" b="b"/>
              <a:pathLst>
                <a:path w="3866515" h="565785">
                  <a:moveTo>
                    <a:pt x="0" y="565188"/>
                  </a:moveTo>
                  <a:lnTo>
                    <a:pt x="3866388" y="565188"/>
                  </a:lnTo>
                  <a:lnTo>
                    <a:pt x="3866388" y="0"/>
                  </a:lnTo>
                  <a:lnTo>
                    <a:pt x="0" y="0"/>
                  </a:lnTo>
                  <a:lnTo>
                    <a:pt x="0" y="565188"/>
                  </a:lnTo>
                  <a:close/>
                </a:path>
              </a:pathLst>
            </a:custGeom>
            <a:solidFill>
              <a:srgbClr val="E5E5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23903" y="2585300"/>
              <a:ext cx="79375" cy="565785"/>
            </a:xfrm>
            <a:custGeom>
              <a:avLst/>
              <a:gdLst/>
              <a:ahLst/>
              <a:cxnLst/>
              <a:rect l="l" t="t" r="r" b="b"/>
              <a:pathLst>
                <a:path w="79375" h="565785">
                  <a:moveTo>
                    <a:pt x="79197" y="0"/>
                  </a:moveTo>
                  <a:lnTo>
                    <a:pt x="0" y="0"/>
                  </a:lnTo>
                  <a:lnTo>
                    <a:pt x="0" y="565188"/>
                  </a:lnTo>
                  <a:lnTo>
                    <a:pt x="79197" y="565188"/>
                  </a:lnTo>
                  <a:lnTo>
                    <a:pt x="79197" y="0"/>
                  </a:lnTo>
                  <a:close/>
                </a:path>
              </a:pathLst>
            </a:custGeom>
            <a:solidFill>
              <a:srgbClr val="2C4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738986" y="2776760"/>
            <a:ext cx="221043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FLEXIBLE</a:t>
            </a:r>
            <a:r>
              <a:rPr sz="1200" b="1" spc="-4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AND</a:t>
            </a:r>
            <a:r>
              <a:rPr sz="1200" b="1" spc="-4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ADAPTABLE</a:t>
            </a:r>
            <a:endParaRPr sz="1200">
              <a:latin typeface="Montserrat"/>
              <a:cs typeface="Montserrat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379473" y="2723994"/>
            <a:ext cx="295910" cy="295910"/>
            <a:chOff x="5379473" y="2723994"/>
            <a:chExt cx="295910" cy="295910"/>
          </a:xfrm>
        </p:grpSpPr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46619" y="2723997"/>
              <a:ext cx="128689" cy="12867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79473" y="2891151"/>
              <a:ext cx="128689" cy="12867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46629" y="2891140"/>
              <a:ext cx="128676" cy="12868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79476" y="2723994"/>
              <a:ext cx="128676" cy="128689"/>
            </a:xfrm>
            <a:prstGeom prst="rect">
              <a:avLst/>
            </a:prstGeom>
          </p:spPr>
        </p:pic>
      </p:grpSp>
      <p:sp>
        <p:nvSpPr>
          <p:cNvPr id="38" name="object 38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5223903" y="3892512"/>
            <a:ext cx="3945890" cy="565785"/>
            <a:chOff x="5223903" y="3892512"/>
            <a:chExt cx="3945890" cy="565785"/>
          </a:xfrm>
        </p:grpSpPr>
        <p:sp>
          <p:nvSpPr>
            <p:cNvPr id="40" name="object 40"/>
            <p:cNvSpPr/>
            <p:nvPr/>
          </p:nvSpPr>
          <p:spPr>
            <a:xfrm>
              <a:off x="5303100" y="3892512"/>
              <a:ext cx="3866515" cy="565785"/>
            </a:xfrm>
            <a:custGeom>
              <a:avLst/>
              <a:gdLst/>
              <a:ahLst/>
              <a:cxnLst/>
              <a:rect l="l" t="t" r="r" b="b"/>
              <a:pathLst>
                <a:path w="3866515" h="565785">
                  <a:moveTo>
                    <a:pt x="0" y="565188"/>
                  </a:moveTo>
                  <a:lnTo>
                    <a:pt x="3866388" y="565188"/>
                  </a:lnTo>
                  <a:lnTo>
                    <a:pt x="3866388" y="0"/>
                  </a:lnTo>
                  <a:lnTo>
                    <a:pt x="0" y="0"/>
                  </a:lnTo>
                  <a:lnTo>
                    <a:pt x="0" y="565188"/>
                  </a:lnTo>
                  <a:close/>
                </a:path>
              </a:pathLst>
            </a:custGeom>
            <a:solidFill>
              <a:srgbClr val="E5E5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223903" y="3892512"/>
              <a:ext cx="79375" cy="565785"/>
            </a:xfrm>
            <a:custGeom>
              <a:avLst/>
              <a:gdLst/>
              <a:ahLst/>
              <a:cxnLst/>
              <a:rect l="l" t="t" r="r" b="b"/>
              <a:pathLst>
                <a:path w="79375" h="565785">
                  <a:moveTo>
                    <a:pt x="79197" y="0"/>
                  </a:moveTo>
                  <a:lnTo>
                    <a:pt x="0" y="0"/>
                  </a:lnTo>
                  <a:lnTo>
                    <a:pt x="0" y="565188"/>
                  </a:lnTo>
                  <a:lnTo>
                    <a:pt x="79197" y="565188"/>
                  </a:lnTo>
                  <a:lnTo>
                    <a:pt x="79197" y="0"/>
                  </a:lnTo>
                  <a:close/>
                </a:path>
              </a:pathLst>
            </a:custGeom>
            <a:solidFill>
              <a:srgbClr val="2C4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66603" y="4027187"/>
              <a:ext cx="321576" cy="295831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5728208" y="4084146"/>
            <a:ext cx="1663064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TAILORED</a:t>
            </a:r>
            <a:r>
              <a:rPr sz="1200" b="1" spc="-4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SERVICES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r>
              <a:rPr spc="-25" dirty="0"/>
              <a:t>9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9105900" y="592022"/>
            <a:ext cx="302895" cy="177800"/>
          </a:xfrm>
          <a:custGeom>
            <a:avLst/>
            <a:gdLst/>
            <a:ahLst/>
            <a:cxnLst/>
            <a:rect l="l" t="t" r="r" b="b"/>
            <a:pathLst>
              <a:path w="302895" h="177800">
                <a:moveTo>
                  <a:pt x="163639" y="30429"/>
                </a:moveTo>
                <a:lnTo>
                  <a:pt x="124142" y="4432"/>
                </a:lnTo>
                <a:lnTo>
                  <a:pt x="93116" y="0"/>
                </a:lnTo>
                <a:lnTo>
                  <a:pt x="80225" y="711"/>
                </a:lnTo>
                <a:lnTo>
                  <a:pt x="35445" y="17602"/>
                </a:lnTo>
                <a:lnTo>
                  <a:pt x="6845" y="53365"/>
                </a:lnTo>
                <a:lnTo>
                  <a:pt x="0" y="88595"/>
                </a:lnTo>
                <a:lnTo>
                  <a:pt x="749" y="101003"/>
                </a:lnTo>
                <a:lnTo>
                  <a:pt x="18707" y="143840"/>
                </a:lnTo>
                <a:lnTo>
                  <a:pt x="56273" y="170878"/>
                </a:lnTo>
                <a:lnTo>
                  <a:pt x="92760" y="177317"/>
                </a:lnTo>
                <a:lnTo>
                  <a:pt x="103632" y="176834"/>
                </a:lnTo>
                <a:lnTo>
                  <a:pt x="141871" y="165150"/>
                </a:lnTo>
                <a:lnTo>
                  <a:pt x="138099" y="123228"/>
                </a:lnTo>
                <a:lnTo>
                  <a:pt x="128879" y="132105"/>
                </a:lnTo>
                <a:lnTo>
                  <a:pt x="118618" y="138455"/>
                </a:lnTo>
                <a:lnTo>
                  <a:pt x="107315" y="142252"/>
                </a:lnTo>
                <a:lnTo>
                  <a:pt x="94983" y="143522"/>
                </a:lnTo>
                <a:lnTo>
                  <a:pt x="87236" y="143078"/>
                </a:lnTo>
                <a:lnTo>
                  <a:pt x="50952" y="122948"/>
                </a:lnTo>
                <a:lnTo>
                  <a:pt x="40157" y="88633"/>
                </a:lnTo>
                <a:lnTo>
                  <a:pt x="40601" y="80886"/>
                </a:lnTo>
                <a:lnTo>
                  <a:pt x="60744" y="44589"/>
                </a:lnTo>
                <a:lnTo>
                  <a:pt x="95059" y="33807"/>
                </a:lnTo>
                <a:lnTo>
                  <a:pt x="107391" y="35064"/>
                </a:lnTo>
                <a:lnTo>
                  <a:pt x="118694" y="38836"/>
                </a:lnTo>
                <a:lnTo>
                  <a:pt x="128943" y="45123"/>
                </a:lnTo>
                <a:lnTo>
                  <a:pt x="138150" y="53911"/>
                </a:lnTo>
                <a:lnTo>
                  <a:pt x="163639" y="30429"/>
                </a:lnTo>
                <a:close/>
              </a:path>
              <a:path w="302895" h="177800">
                <a:moveTo>
                  <a:pt x="302679" y="3111"/>
                </a:moveTo>
                <a:lnTo>
                  <a:pt x="173126" y="3111"/>
                </a:lnTo>
                <a:lnTo>
                  <a:pt x="173126" y="34861"/>
                </a:lnTo>
                <a:lnTo>
                  <a:pt x="173088" y="80581"/>
                </a:lnTo>
                <a:lnTo>
                  <a:pt x="173062" y="112331"/>
                </a:lnTo>
                <a:lnTo>
                  <a:pt x="173024" y="174561"/>
                </a:lnTo>
                <a:lnTo>
                  <a:pt x="212712" y="174561"/>
                </a:lnTo>
                <a:lnTo>
                  <a:pt x="212712" y="112331"/>
                </a:lnTo>
                <a:lnTo>
                  <a:pt x="292100" y="112331"/>
                </a:lnTo>
                <a:lnTo>
                  <a:pt x="292100" y="80581"/>
                </a:lnTo>
                <a:lnTo>
                  <a:pt x="212763" y="80581"/>
                </a:lnTo>
                <a:lnTo>
                  <a:pt x="212763" y="34861"/>
                </a:lnTo>
                <a:lnTo>
                  <a:pt x="302679" y="34861"/>
                </a:lnTo>
                <a:lnTo>
                  <a:pt x="302679" y="3111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408023" y="591466"/>
            <a:ext cx="187960" cy="177800"/>
          </a:xfrm>
          <a:custGeom>
            <a:avLst/>
            <a:gdLst/>
            <a:ahLst/>
            <a:cxnLst/>
            <a:rect l="l" t="t" r="r" b="b"/>
            <a:pathLst>
              <a:path w="187959" h="177800">
                <a:moveTo>
                  <a:pt x="93846" y="0"/>
                </a:moveTo>
                <a:lnTo>
                  <a:pt x="80480" y="728"/>
                </a:lnTo>
                <a:lnTo>
                  <a:pt x="80720" y="728"/>
                </a:lnTo>
                <a:lnTo>
                  <a:pt x="68345" y="2895"/>
                </a:lnTo>
                <a:lnTo>
                  <a:pt x="26518" y="25241"/>
                </a:lnTo>
                <a:lnTo>
                  <a:pt x="3016" y="64743"/>
                </a:lnTo>
                <a:lnTo>
                  <a:pt x="0" y="88709"/>
                </a:lnTo>
                <a:lnTo>
                  <a:pt x="764" y="101013"/>
                </a:lnTo>
                <a:lnTo>
                  <a:pt x="18369" y="143081"/>
                </a:lnTo>
                <a:lnTo>
                  <a:pt x="56823" y="170861"/>
                </a:lnTo>
                <a:lnTo>
                  <a:pt x="93731" y="177304"/>
                </a:lnTo>
                <a:lnTo>
                  <a:pt x="106740" y="176595"/>
                </a:lnTo>
                <a:lnTo>
                  <a:pt x="151829" y="159540"/>
                </a:lnTo>
                <a:lnTo>
                  <a:pt x="168617" y="143690"/>
                </a:lnTo>
                <a:lnTo>
                  <a:pt x="96820" y="143690"/>
                </a:lnTo>
                <a:lnTo>
                  <a:pt x="86504" y="143081"/>
                </a:lnTo>
                <a:lnTo>
                  <a:pt x="50978" y="122989"/>
                </a:lnTo>
                <a:lnTo>
                  <a:pt x="40168" y="88709"/>
                </a:lnTo>
                <a:lnTo>
                  <a:pt x="40597" y="80942"/>
                </a:lnTo>
                <a:lnTo>
                  <a:pt x="60541" y="44631"/>
                </a:lnTo>
                <a:lnTo>
                  <a:pt x="93833" y="33794"/>
                </a:lnTo>
                <a:lnTo>
                  <a:pt x="168763" y="33794"/>
                </a:lnTo>
                <a:lnTo>
                  <a:pt x="160878" y="25241"/>
                </a:lnTo>
                <a:lnTo>
                  <a:pt x="119192" y="2895"/>
                </a:lnTo>
                <a:lnTo>
                  <a:pt x="106854" y="728"/>
                </a:lnTo>
                <a:lnTo>
                  <a:pt x="93846" y="0"/>
                </a:lnTo>
                <a:close/>
              </a:path>
              <a:path w="187959" h="177800">
                <a:moveTo>
                  <a:pt x="168746" y="33794"/>
                </a:moveTo>
                <a:lnTo>
                  <a:pt x="93833" y="33794"/>
                </a:lnTo>
                <a:lnTo>
                  <a:pt x="101239" y="34232"/>
                </a:lnTo>
                <a:lnTo>
                  <a:pt x="108276" y="35545"/>
                </a:lnTo>
                <a:lnTo>
                  <a:pt x="140467" y="60274"/>
                </a:lnTo>
                <a:lnTo>
                  <a:pt x="147425" y="88709"/>
                </a:lnTo>
                <a:lnTo>
                  <a:pt x="146984" y="96430"/>
                </a:lnTo>
                <a:lnTo>
                  <a:pt x="126985" y="132719"/>
                </a:lnTo>
                <a:lnTo>
                  <a:pt x="90627" y="143690"/>
                </a:lnTo>
                <a:lnTo>
                  <a:pt x="168617" y="143690"/>
                </a:lnTo>
                <a:lnTo>
                  <a:pt x="186810" y="101013"/>
                </a:lnTo>
                <a:lnTo>
                  <a:pt x="187584" y="88709"/>
                </a:lnTo>
                <a:lnTo>
                  <a:pt x="186829" y="76412"/>
                </a:lnTo>
                <a:lnTo>
                  <a:pt x="184544" y="64743"/>
                </a:lnTo>
                <a:lnTo>
                  <a:pt x="180728" y="53699"/>
                </a:lnTo>
                <a:lnTo>
                  <a:pt x="175380" y="43281"/>
                </a:lnTo>
                <a:lnTo>
                  <a:pt x="168746" y="33794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812698" y="1116101"/>
            <a:ext cx="9246235" cy="4854575"/>
            <a:chOff x="812698" y="1116101"/>
            <a:chExt cx="9246235" cy="485457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02636" y="1815401"/>
              <a:ext cx="7555763" cy="400284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12698" y="1116101"/>
              <a:ext cx="5989320" cy="4854575"/>
            </a:xfrm>
            <a:custGeom>
              <a:avLst/>
              <a:gdLst/>
              <a:ahLst/>
              <a:cxnLst/>
              <a:rect l="l" t="t" r="r" b="b"/>
              <a:pathLst>
                <a:path w="5989320" h="4854575">
                  <a:moveTo>
                    <a:pt x="2911805" y="2634843"/>
                  </a:moveTo>
                  <a:lnTo>
                    <a:pt x="0" y="2634843"/>
                  </a:lnTo>
                  <a:lnTo>
                    <a:pt x="0" y="4854397"/>
                  </a:lnTo>
                  <a:lnTo>
                    <a:pt x="2911805" y="4854397"/>
                  </a:lnTo>
                  <a:lnTo>
                    <a:pt x="2911805" y="2634843"/>
                  </a:lnTo>
                  <a:close/>
                </a:path>
                <a:path w="5989320" h="4854575">
                  <a:moveTo>
                    <a:pt x="2911805" y="0"/>
                  </a:moveTo>
                  <a:lnTo>
                    <a:pt x="0" y="0"/>
                  </a:lnTo>
                  <a:lnTo>
                    <a:pt x="0" y="2219553"/>
                  </a:lnTo>
                  <a:lnTo>
                    <a:pt x="2911805" y="2219553"/>
                  </a:lnTo>
                  <a:lnTo>
                    <a:pt x="2911805" y="0"/>
                  </a:lnTo>
                  <a:close/>
                </a:path>
                <a:path w="5989320" h="4854575">
                  <a:moveTo>
                    <a:pt x="5989205" y="2634843"/>
                  </a:moveTo>
                  <a:lnTo>
                    <a:pt x="3077400" y="2634843"/>
                  </a:lnTo>
                  <a:lnTo>
                    <a:pt x="3077400" y="4854397"/>
                  </a:lnTo>
                  <a:lnTo>
                    <a:pt x="5989205" y="4854397"/>
                  </a:lnTo>
                  <a:lnTo>
                    <a:pt x="5989205" y="2634843"/>
                  </a:lnTo>
                  <a:close/>
                </a:path>
                <a:path w="5989320" h="4854575">
                  <a:moveTo>
                    <a:pt x="5989205" y="0"/>
                  </a:moveTo>
                  <a:lnTo>
                    <a:pt x="3077400" y="0"/>
                  </a:lnTo>
                  <a:lnTo>
                    <a:pt x="3077400" y="2219553"/>
                  </a:lnTo>
                  <a:lnTo>
                    <a:pt x="5989205" y="2219553"/>
                  </a:lnTo>
                  <a:lnTo>
                    <a:pt x="5989205" y="0"/>
                  </a:lnTo>
                  <a:close/>
                </a:path>
              </a:pathLst>
            </a:custGeom>
            <a:solidFill>
              <a:srgbClr val="F5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1958" y="1350899"/>
              <a:ext cx="2377897" cy="4923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1958" y="3985742"/>
              <a:ext cx="2377897" cy="4923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57052" y="1350899"/>
              <a:ext cx="2377897" cy="49237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7052" y="3985742"/>
              <a:ext cx="2377897" cy="49237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41958" y="1350899"/>
            <a:ext cx="2378075" cy="492759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611505">
              <a:lnSpc>
                <a:spcPct val="100000"/>
              </a:lnSpc>
              <a:spcBef>
                <a:spcPts val="1315"/>
              </a:spcBef>
            </a:pPr>
            <a:r>
              <a:rPr sz="1200" b="1" spc="-10" dirty="0">
                <a:solidFill>
                  <a:srgbClr val="FFFFFF"/>
                </a:solidFill>
                <a:latin typeface="Montserrat"/>
                <a:cs typeface="Montserrat"/>
              </a:rPr>
              <a:t>ACCOUNTING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1958" y="3985742"/>
            <a:ext cx="2378075" cy="492759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415290">
              <a:lnSpc>
                <a:spcPct val="100000"/>
              </a:lnSpc>
              <a:spcBef>
                <a:spcPts val="1315"/>
              </a:spcBef>
            </a:pPr>
            <a:r>
              <a:rPr sz="1200" b="1" spc="-10" dirty="0">
                <a:solidFill>
                  <a:srgbClr val="FFFFFF"/>
                </a:solidFill>
                <a:latin typeface="Montserrat"/>
                <a:cs typeface="Montserrat"/>
              </a:rPr>
              <a:t>RECONCILIATIONS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57052" y="1350899"/>
            <a:ext cx="2378075" cy="492759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15"/>
              </a:spcBef>
            </a:pPr>
            <a:r>
              <a:rPr sz="1200" b="1" dirty="0">
                <a:solidFill>
                  <a:srgbClr val="FFFFFF"/>
                </a:solidFill>
                <a:latin typeface="Montserrat"/>
                <a:cs typeface="Montserrat"/>
              </a:rPr>
              <a:t>AP</a:t>
            </a:r>
            <a:r>
              <a:rPr sz="12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FFFFFF"/>
                </a:solidFill>
                <a:latin typeface="Montserrat"/>
                <a:cs typeface="Montserrat"/>
              </a:rPr>
              <a:t>&amp;</a:t>
            </a:r>
            <a:r>
              <a:rPr sz="12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200" b="1" spc="-25" dirty="0">
                <a:solidFill>
                  <a:srgbClr val="FFFFFF"/>
                </a:solidFill>
                <a:latin typeface="Montserrat"/>
                <a:cs typeface="Montserrat"/>
              </a:rPr>
              <a:t>AR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57052" y="3985742"/>
            <a:ext cx="2378075" cy="492759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R="18415" algn="ctr">
              <a:lnSpc>
                <a:spcPct val="100000"/>
              </a:lnSpc>
              <a:spcBef>
                <a:spcPts val="1315"/>
              </a:spcBef>
            </a:pPr>
            <a:r>
              <a:rPr sz="1200" b="1" spc="-10" dirty="0">
                <a:solidFill>
                  <a:srgbClr val="FFFFFF"/>
                </a:solidFill>
                <a:latin typeface="Montserrat"/>
                <a:cs typeface="Montserrat"/>
              </a:rPr>
              <a:t>PAYROLL</a:t>
            </a:r>
            <a:endParaRPr sz="1200">
              <a:latin typeface="Montserrat"/>
              <a:cs typeface="Montserra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995159" y="1116626"/>
            <a:ext cx="3063240" cy="4855845"/>
            <a:chOff x="6995159" y="1116626"/>
            <a:chExt cx="3063240" cy="485584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36688" y="1116626"/>
              <a:ext cx="2322982" cy="22841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95159" y="3770007"/>
              <a:ext cx="3063239" cy="220239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233161" y="4012834"/>
            <a:ext cx="2299335" cy="523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1270">
              <a:lnSpc>
                <a:spcPct val="104200"/>
              </a:lnSpc>
              <a:spcBef>
                <a:spcPts val="20"/>
              </a:spcBef>
            </a:pPr>
            <a:r>
              <a:rPr sz="1600" b="1" dirty="0">
                <a:solidFill>
                  <a:srgbClr val="FFFFFF"/>
                </a:solidFill>
                <a:latin typeface="Montserrat"/>
                <a:cs typeface="Montserrat"/>
              </a:rPr>
              <a:t>OUR</a:t>
            </a:r>
            <a:r>
              <a:rPr sz="16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FFFFFF"/>
                </a:solidFill>
                <a:latin typeface="Montserrat"/>
                <a:cs typeface="Montserrat"/>
              </a:rPr>
              <a:t>MOST</a:t>
            </a:r>
            <a:r>
              <a:rPr sz="1600" b="1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Montserrat"/>
                <a:cs typeface="Montserrat"/>
              </a:rPr>
              <a:t>POPULAR </a:t>
            </a:r>
            <a:r>
              <a:rPr sz="1600" b="1" dirty="0">
                <a:solidFill>
                  <a:srgbClr val="FFFFFF"/>
                </a:solidFill>
                <a:latin typeface="Montserrat"/>
                <a:cs typeface="Montserrat"/>
              </a:rPr>
              <a:t>ACCOUNTING</a:t>
            </a:r>
            <a:r>
              <a:rPr sz="1600" b="1" spc="-9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Montserrat"/>
                <a:cs typeface="Montserrat"/>
              </a:rPr>
              <a:t>ROLES: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69989" y="4819901"/>
            <a:ext cx="2364105" cy="6096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17475" indent="-104775">
              <a:lnSpc>
                <a:spcPct val="100000"/>
              </a:lnSpc>
              <a:spcBef>
                <a:spcPts val="600"/>
              </a:spcBef>
              <a:buChar char="•"/>
              <a:tabLst>
                <a:tab pos="117475" algn="l"/>
              </a:tabLst>
            </a:pPr>
            <a:r>
              <a:rPr sz="1500" b="1" spc="10" dirty="0">
                <a:solidFill>
                  <a:srgbClr val="FFFFFF"/>
                </a:solidFill>
                <a:latin typeface="Montserrat SemiBold"/>
                <a:cs typeface="Montserrat SemiBold"/>
              </a:rPr>
              <a:t>Chartered</a:t>
            </a:r>
            <a:r>
              <a:rPr sz="1500" b="1" spc="1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Accountant</a:t>
            </a:r>
            <a:endParaRPr sz="1500">
              <a:latin typeface="Montserrat SemiBold"/>
              <a:cs typeface="Montserrat SemiBold"/>
            </a:endParaRPr>
          </a:p>
          <a:p>
            <a:pPr marL="117475" indent="-104775">
              <a:lnSpc>
                <a:spcPct val="100000"/>
              </a:lnSpc>
              <a:spcBef>
                <a:spcPts val="500"/>
              </a:spcBef>
              <a:buChar char="•"/>
              <a:tabLst>
                <a:tab pos="117475" algn="l"/>
              </a:tabLst>
            </a:pPr>
            <a:r>
              <a:rPr sz="1500" b="1" spc="90" dirty="0">
                <a:solidFill>
                  <a:srgbClr val="FFFFFF"/>
                </a:solidFill>
                <a:latin typeface="Montserrat SemiBold"/>
                <a:cs typeface="Montserrat SemiBold"/>
              </a:rPr>
              <a:t>Staff</a:t>
            </a:r>
            <a:r>
              <a:rPr sz="1500" b="1" spc="-9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Accountant</a:t>
            </a:r>
            <a:endParaRPr sz="1500">
              <a:latin typeface="Montserrat SemiBold"/>
              <a:cs typeface="Montserrat SemiBold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422459" y="570890"/>
            <a:ext cx="627380" cy="180975"/>
            <a:chOff x="8422459" y="570890"/>
            <a:chExt cx="627380" cy="180975"/>
          </a:xfrm>
        </p:grpSpPr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22459" y="570890"/>
              <a:ext cx="360935" cy="18080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769876" y="5739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9101823" y="5706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379" y="145910"/>
                </a:lnTo>
                <a:lnTo>
                  <a:pt x="396201" y="145910"/>
                </a:lnTo>
                <a:lnTo>
                  <a:pt x="360070" y="125425"/>
                </a:lnTo>
                <a:lnTo>
                  <a:pt x="349034" y="90462"/>
                </a:lnTo>
                <a:lnTo>
                  <a:pt x="349478" y="82537"/>
                </a:lnTo>
                <a:lnTo>
                  <a:pt x="369811" y="45504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271" y="18199"/>
                </a:lnTo>
                <a:lnTo>
                  <a:pt x="315010" y="54762"/>
                </a:lnTo>
                <a:lnTo>
                  <a:pt x="308089" y="90462"/>
                </a:lnTo>
                <a:lnTo>
                  <a:pt x="308864" y="103009"/>
                </a:lnTo>
                <a:lnTo>
                  <a:pt x="326821" y="145910"/>
                </a:lnTo>
                <a:lnTo>
                  <a:pt x="366001" y="174231"/>
                </a:lnTo>
                <a:lnTo>
                  <a:pt x="403656" y="180797"/>
                </a:lnTo>
                <a:lnTo>
                  <a:pt x="416928" y="180073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161015" y="536313"/>
            <a:ext cx="210685" cy="22734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6713804"/>
            <a:ext cx="10058399" cy="1058595"/>
          </a:xfrm>
          <a:prstGeom prst="rect">
            <a:avLst/>
          </a:prstGeom>
        </p:spPr>
      </p:pic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DB3D6"/>
                </a:solidFill>
              </a:rPr>
              <a:t>REMOTE</a:t>
            </a:r>
            <a:r>
              <a:rPr spc="-140" dirty="0">
                <a:solidFill>
                  <a:srgbClr val="7DB3D6"/>
                </a:solidFill>
              </a:rPr>
              <a:t> </a:t>
            </a:r>
            <a:r>
              <a:rPr spc="-35" dirty="0"/>
              <a:t>ACCOUNTING</a:t>
            </a:r>
          </a:p>
        </p:txBody>
      </p:sp>
      <p:sp>
        <p:nvSpPr>
          <p:cNvPr id="31" name="object 31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12698" y="1116101"/>
            <a:ext cx="2912110" cy="2219960"/>
          </a:xfrm>
          <a:prstGeom prst="rect">
            <a:avLst/>
          </a:prstGeom>
          <a:ln w="3809">
            <a:solidFill>
              <a:srgbClr val="AFB1B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endParaRPr sz="1200">
              <a:latin typeface="Times New Roman"/>
              <a:cs typeface="Times New Roman"/>
            </a:endParaRPr>
          </a:p>
          <a:p>
            <a:pPr marL="306070" indent="-82550">
              <a:lnSpc>
                <a:spcPct val="100000"/>
              </a:lnSpc>
              <a:buChar char="•"/>
              <a:tabLst>
                <a:tab pos="306070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Monthly 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Book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Closing</a:t>
            </a:r>
            <a:endParaRPr sz="1200">
              <a:latin typeface="Montserrat Medium"/>
              <a:cs typeface="Montserrat Medium"/>
            </a:endParaRPr>
          </a:p>
          <a:p>
            <a:pPr marL="30607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306070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Monthly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Financial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Statements</a:t>
            </a:r>
            <a:endParaRPr sz="1200">
              <a:latin typeface="Montserrat Medium"/>
              <a:cs typeface="Montserrat Medium"/>
            </a:endParaRPr>
          </a:p>
          <a:p>
            <a:pPr marL="30607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306070" algn="l"/>
              </a:tabLst>
            </a:pP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Small</a:t>
            </a:r>
            <a:r>
              <a:rPr sz="1200" spc="-4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Business</a:t>
            </a:r>
            <a:r>
              <a:rPr sz="1200" spc="-4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Accountants</a:t>
            </a:r>
            <a:endParaRPr sz="1200">
              <a:latin typeface="Montserrat Medium"/>
              <a:cs typeface="Montserrat Medium"/>
            </a:endParaRPr>
          </a:p>
          <a:p>
            <a:pPr marL="30607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306070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Financial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Analysis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r>
              <a:rPr spc="-25" dirty="0"/>
              <a:t>10</a:t>
            </a:r>
          </a:p>
        </p:txBody>
      </p:sp>
      <p:sp>
        <p:nvSpPr>
          <p:cNvPr id="37" name="object 3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812698" y="3750945"/>
            <a:ext cx="2912110" cy="2219960"/>
          </a:xfrm>
          <a:prstGeom prst="rect">
            <a:avLst/>
          </a:prstGeom>
          <a:ln w="3809">
            <a:solidFill>
              <a:srgbClr val="AFB1B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endParaRPr sz="1200">
              <a:latin typeface="Times New Roman"/>
              <a:cs typeface="Times New Roman"/>
            </a:endParaRPr>
          </a:p>
          <a:p>
            <a:pPr marL="306070" indent="-82550">
              <a:lnSpc>
                <a:spcPct val="100000"/>
              </a:lnSpc>
              <a:buChar char="•"/>
              <a:tabLst>
                <a:tab pos="30607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Statements</a:t>
            </a:r>
            <a:r>
              <a:rPr sz="1200" spc="-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Reconciliation</a:t>
            </a:r>
            <a:endParaRPr sz="1200">
              <a:latin typeface="Montserrat Medium"/>
              <a:cs typeface="Montserrat Medium"/>
            </a:endParaRPr>
          </a:p>
          <a:p>
            <a:pPr marL="30607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306070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Merchant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Account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Reconciliation</a:t>
            </a:r>
            <a:endParaRPr sz="1200">
              <a:latin typeface="Montserrat Medium"/>
              <a:cs typeface="Montserrat Medium"/>
            </a:endParaRPr>
          </a:p>
          <a:p>
            <a:pPr marL="30607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306070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Transaction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Coding</a:t>
            </a:r>
            <a:endParaRPr sz="1200">
              <a:latin typeface="Montserrat Medium"/>
              <a:cs typeface="Montserrat Medium"/>
            </a:endParaRPr>
          </a:p>
          <a:p>
            <a:pPr marL="30607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30607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Invoice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Reconciliation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890098" y="1116101"/>
            <a:ext cx="2912110" cy="2219960"/>
          </a:xfrm>
          <a:prstGeom prst="rect">
            <a:avLst/>
          </a:prstGeom>
          <a:ln w="3809">
            <a:solidFill>
              <a:srgbClr val="AFB1B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endParaRPr sz="1200">
              <a:latin typeface="Times New Roman"/>
              <a:cs typeface="Times New Roman"/>
            </a:endParaRPr>
          </a:p>
          <a:p>
            <a:pPr marL="337820" indent="-82550">
              <a:lnSpc>
                <a:spcPct val="100000"/>
              </a:lnSpc>
              <a:buChar char="•"/>
              <a:tabLst>
                <a:tab pos="337820" algn="l"/>
              </a:tabLst>
            </a:pP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Bill</a:t>
            </a:r>
            <a:r>
              <a:rPr sz="1200" spc="-5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&amp;</a:t>
            </a:r>
            <a:r>
              <a:rPr sz="1200" spc="-5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Payment</a:t>
            </a:r>
            <a:r>
              <a:rPr sz="1200" spc="-5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Processing</a:t>
            </a:r>
            <a:endParaRPr sz="1200">
              <a:latin typeface="Montserrat Medium"/>
              <a:cs typeface="Montserrat Medium"/>
            </a:endParaRPr>
          </a:p>
          <a:p>
            <a:pPr marL="33782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33782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Invoicing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&amp;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Collections</a:t>
            </a:r>
            <a:endParaRPr sz="1200">
              <a:latin typeface="Montserrat Medium"/>
              <a:cs typeface="Montserrat Medium"/>
            </a:endParaRPr>
          </a:p>
          <a:p>
            <a:pPr marL="33782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337820" algn="l"/>
              </a:tabLst>
            </a:pP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Expense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Reporting</a:t>
            </a:r>
            <a:endParaRPr sz="1200">
              <a:latin typeface="Montserrat Medium"/>
              <a:cs typeface="Montserrat Medium"/>
            </a:endParaRPr>
          </a:p>
          <a:p>
            <a:pPr marL="33782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33782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Vendor Invoice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Verification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90098" y="3750945"/>
            <a:ext cx="2912110" cy="2219960"/>
          </a:xfrm>
          <a:prstGeom prst="rect">
            <a:avLst/>
          </a:prstGeom>
          <a:ln w="3809">
            <a:solidFill>
              <a:srgbClr val="AFB1B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endParaRPr sz="1200">
              <a:latin typeface="Times New Roman"/>
              <a:cs typeface="Times New Roman"/>
            </a:endParaRPr>
          </a:p>
          <a:p>
            <a:pPr marL="337820" indent="-82550">
              <a:lnSpc>
                <a:spcPct val="100000"/>
              </a:lnSpc>
              <a:buChar char="•"/>
              <a:tabLst>
                <a:tab pos="33782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Payroll</a:t>
            </a:r>
            <a:r>
              <a:rPr sz="1200" spc="-4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Input</a:t>
            </a:r>
            <a:r>
              <a:rPr sz="1200" spc="-4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&amp;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Data</a:t>
            </a:r>
            <a:r>
              <a:rPr sz="1200" spc="-4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Validation</a:t>
            </a:r>
            <a:endParaRPr sz="1200">
              <a:latin typeface="Montserrat Medium"/>
              <a:cs typeface="Montserrat Medium"/>
            </a:endParaRPr>
          </a:p>
          <a:p>
            <a:pPr marL="33782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337820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Transmission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to</a:t>
            </a:r>
            <a:r>
              <a:rPr sz="1200" spc="-1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Provider</a:t>
            </a:r>
            <a:endParaRPr sz="1200">
              <a:latin typeface="Montserrat Medium"/>
              <a:cs typeface="Montserrat Medium"/>
            </a:endParaRPr>
          </a:p>
          <a:p>
            <a:pPr marL="33782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337820" algn="l"/>
              </a:tabLst>
            </a:pP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Maintain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Employee</a:t>
            </a:r>
            <a:r>
              <a:rPr sz="1200" spc="-1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Records</a:t>
            </a:r>
            <a:endParaRPr sz="1200">
              <a:latin typeface="Montserrat Medium"/>
              <a:cs typeface="Montserrat Medium"/>
            </a:endParaRPr>
          </a:p>
          <a:p>
            <a:pPr marL="337820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33782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Payroll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Report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Generation</a:t>
            </a:r>
            <a:endParaRPr sz="12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DB3D6"/>
                </a:solidFill>
              </a:rPr>
              <a:t>MERGERS</a:t>
            </a:r>
            <a:r>
              <a:rPr spc="-90" dirty="0">
                <a:solidFill>
                  <a:srgbClr val="7DB3D6"/>
                </a:solidFill>
              </a:rPr>
              <a:t> </a:t>
            </a:r>
            <a:r>
              <a:rPr dirty="0"/>
              <a:t>&amp;</a:t>
            </a:r>
            <a:r>
              <a:rPr spc="-85" dirty="0"/>
              <a:t> </a:t>
            </a:r>
            <a:r>
              <a:rPr spc="-30" dirty="0"/>
              <a:t>ACQUISITIONS</a:t>
            </a:r>
            <a:r>
              <a:rPr spc="-85" dirty="0"/>
              <a:t> </a:t>
            </a:r>
            <a:r>
              <a:rPr spc="-30" dirty="0"/>
              <a:t>PREPARATION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67663" y="1306269"/>
            <a:ext cx="7882255" cy="1302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latin typeface="Montserrat"/>
                <a:cs typeface="Montserrat"/>
              </a:rPr>
              <a:t>Our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focus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is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to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5" dirty="0">
                <a:latin typeface="Montserrat"/>
                <a:cs typeface="Montserrat"/>
              </a:rPr>
              <a:t>create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shareholder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value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with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high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5" dirty="0">
                <a:latin typeface="Montserrat"/>
                <a:cs typeface="Montserrat"/>
              </a:rPr>
              <a:t>quality,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rigorous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due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diligence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for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your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merger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5" dirty="0">
                <a:latin typeface="Montserrat"/>
                <a:cs typeface="Montserrat"/>
              </a:rPr>
              <a:t>and acquisitions.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Our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25" dirty="0">
                <a:latin typeface="Montserrat"/>
                <a:cs typeface="Montserrat"/>
              </a:rPr>
              <a:t>consultants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provide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you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with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the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right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balance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of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functional,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regional,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industry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expertise </a:t>
            </a:r>
            <a:r>
              <a:rPr sz="1200" dirty="0">
                <a:latin typeface="Montserrat"/>
                <a:cs typeface="Montserrat"/>
              </a:rPr>
              <a:t>and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resources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on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each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of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your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deals.</a:t>
            </a:r>
            <a:endParaRPr sz="12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1385"/>
              </a:spcBef>
            </a:pPr>
            <a:endParaRPr sz="1200">
              <a:latin typeface="Montserrat"/>
              <a:cs typeface="Montserrat"/>
            </a:endParaRPr>
          </a:p>
          <a:p>
            <a:pPr marL="447040" algn="ctr">
              <a:lnSpc>
                <a:spcPct val="100000"/>
              </a:lnSpc>
              <a:tabLst>
                <a:tab pos="5138420" algn="l"/>
              </a:tabLst>
            </a:pPr>
            <a:r>
              <a:rPr sz="2000" b="1" spc="-10" dirty="0">
                <a:solidFill>
                  <a:srgbClr val="7DB3D6"/>
                </a:solidFill>
                <a:latin typeface="Montserrat"/>
                <a:cs typeface="Montserrat"/>
              </a:rPr>
              <a:t>BUYER</a:t>
            </a:r>
            <a:r>
              <a:rPr sz="2000" b="1" dirty="0">
                <a:solidFill>
                  <a:srgbClr val="7DB3D6"/>
                </a:solidFill>
                <a:latin typeface="Montserrat"/>
                <a:cs typeface="Montserrat"/>
              </a:rPr>
              <a:t>	</a:t>
            </a:r>
            <a:r>
              <a:rPr sz="2000" b="1" spc="-10" dirty="0">
                <a:solidFill>
                  <a:srgbClr val="2C4C7C"/>
                </a:solidFill>
                <a:latin typeface="Montserrat"/>
                <a:cs typeface="Montserrat"/>
              </a:rPr>
              <a:t>SELLER</a:t>
            </a:r>
            <a:endParaRPr sz="2000">
              <a:latin typeface="Montserrat"/>
              <a:cs typeface="Montserra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2139" y="2717800"/>
            <a:ext cx="3580765" cy="2653665"/>
          </a:xfrm>
          <a:prstGeom prst="rect">
            <a:avLst/>
          </a:prstGeom>
          <a:solidFill>
            <a:srgbClr val="96BFDC">
              <a:alpha val="7998"/>
            </a:srgbClr>
          </a:solidFill>
        </p:spPr>
        <p:txBody>
          <a:bodyPr vert="horz" wrap="square" lIns="0" tIns="863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80"/>
              </a:spcBef>
            </a:pPr>
            <a:endParaRPr sz="1200">
              <a:latin typeface="Times New Roman"/>
              <a:cs typeface="Times New Roman"/>
            </a:endParaRPr>
          </a:p>
          <a:p>
            <a:pPr marL="241935" indent="-82550">
              <a:lnSpc>
                <a:spcPct val="100000"/>
              </a:lnSpc>
              <a:buChar char="•"/>
              <a:tabLst>
                <a:tab pos="241935" algn="l"/>
              </a:tabLst>
            </a:pP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Due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diligence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experts</a:t>
            </a:r>
            <a:endParaRPr sz="1200">
              <a:latin typeface="Montserrat Medium"/>
              <a:cs typeface="Montserrat Medium"/>
            </a:endParaRPr>
          </a:p>
          <a:p>
            <a:pPr marL="241935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41935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Verify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source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documentation</a:t>
            </a:r>
            <a:endParaRPr sz="1200">
              <a:latin typeface="Montserrat Medium"/>
              <a:cs typeface="Montserrat Medium"/>
            </a:endParaRPr>
          </a:p>
          <a:p>
            <a:pPr marL="242570" marR="694055" indent="-83185">
              <a:lnSpc>
                <a:spcPct val="180600"/>
              </a:lnSpc>
              <a:buChar char="•"/>
              <a:tabLst>
                <a:tab pos="24257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Accurate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report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of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target’s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financial condition</a:t>
            </a:r>
            <a:endParaRPr sz="1200">
              <a:latin typeface="Montserrat Medium"/>
              <a:cs typeface="Montserrat Medium"/>
            </a:endParaRPr>
          </a:p>
          <a:p>
            <a:pPr marL="242570" marR="970915" indent="-83185">
              <a:lnSpc>
                <a:spcPct val="180600"/>
              </a:lnSpc>
              <a:buChar char="•"/>
              <a:tabLst>
                <a:tab pos="242570" algn="l"/>
              </a:tabLst>
            </a:pP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Understand</a:t>
            </a:r>
            <a:r>
              <a:rPr sz="1200" spc="-4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financial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position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50" dirty="0">
                <a:solidFill>
                  <a:srgbClr val="465B87"/>
                </a:solidFill>
                <a:latin typeface="Montserrat Medium"/>
                <a:cs typeface="Montserrat Medium"/>
              </a:rPr>
              <a:t>&amp;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minimize 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your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risk</a:t>
            </a:r>
            <a:endParaRPr sz="1200">
              <a:latin typeface="Montserrat Medium"/>
              <a:cs typeface="Montserrat Medium"/>
            </a:endParaRPr>
          </a:p>
          <a:p>
            <a:pPr marL="241935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41935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Integrate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 accounting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 after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acquisition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89079" y="2717800"/>
            <a:ext cx="3580765" cy="2653665"/>
          </a:xfrm>
          <a:prstGeom prst="rect">
            <a:avLst/>
          </a:prstGeom>
          <a:solidFill>
            <a:srgbClr val="96BFDC">
              <a:alpha val="7998"/>
            </a:srgbClr>
          </a:solidFill>
        </p:spPr>
        <p:txBody>
          <a:bodyPr vert="horz" wrap="square" lIns="0" tIns="863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80"/>
              </a:spcBef>
            </a:pPr>
            <a:endParaRPr sz="1200">
              <a:latin typeface="Times New Roman"/>
              <a:cs typeface="Times New Roman"/>
            </a:endParaRPr>
          </a:p>
          <a:p>
            <a:pPr marL="241935" indent="-82550">
              <a:lnSpc>
                <a:spcPct val="100000"/>
              </a:lnSpc>
              <a:buChar char="•"/>
              <a:tabLst>
                <a:tab pos="241935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Build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an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efficient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&amp;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accurate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data</a:t>
            </a:r>
            <a:r>
              <a:rPr sz="1200" spc="-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room</a:t>
            </a:r>
            <a:endParaRPr sz="1200">
              <a:latin typeface="Montserrat Medium"/>
              <a:cs typeface="Montserrat Medium"/>
            </a:endParaRPr>
          </a:p>
          <a:p>
            <a:pPr marL="242570" marR="944880" indent="-83185">
              <a:lnSpc>
                <a:spcPct val="180600"/>
              </a:lnSpc>
              <a:buChar char="•"/>
              <a:tabLst>
                <a:tab pos="242570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Accurate</a:t>
            </a:r>
            <a:r>
              <a:rPr sz="1200" spc="-4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financial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statements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50" dirty="0">
                <a:solidFill>
                  <a:srgbClr val="465B87"/>
                </a:solidFill>
                <a:latin typeface="Montserrat Medium"/>
                <a:cs typeface="Montserrat Medium"/>
              </a:rPr>
              <a:t>&amp; 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supporting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source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documents</a:t>
            </a:r>
            <a:endParaRPr sz="1200">
              <a:latin typeface="Montserrat Medium"/>
              <a:cs typeface="Montserrat Medium"/>
            </a:endParaRPr>
          </a:p>
          <a:p>
            <a:pPr marL="241935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41935" algn="l"/>
              </a:tabLst>
            </a:pP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Unbiased sounding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board</a:t>
            </a:r>
            <a:endParaRPr sz="1200">
              <a:latin typeface="Montserrat Medium"/>
              <a:cs typeface="Montserrat Medium"/>
            </a:endParaRPr>
          </a:p>
          <a:p>
            <a:pPr marL="204470" marR="283845" indent="-45085">
              <a:lnSpc>
                <a:spcPct val="180600"/>
              </a:lnSpc>
              <a:buChar char="•"/>
              <a:tabLst>
                <a:tab pos="204470" algn="l"/>
                <a:tab pos="241935" algn="l"/>
              </a:tabLst>
            </a:pP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	Intermediary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between </a:t>
            </a:r>
            <a:r>
              <a:rPr sz="1200" spc="-30" dirty="0">
                <a:solidFill>
                  <a:srgbClr val="465B87"/>
                </a:solidFill>
                <a:latin typeface="Montserrat Medium"/>
                <a:cs typeface="Montserrat Medium"/>
              </a:rPr>
              <a:t>you,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the</a:t>
            </a: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attorneys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&amp;</a:t>
            </a:r>
            <a:r>
              <a:rPr sz="1200" spc="-6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accountant</a:t>
            </a:r>
            <a:endParaRPr sz="1200">
              <a:latin typeface="Montserrat Medium"/>
              <a:cs typeface="Montserrat Medium"/>
            </a:endParaRPr>
          </a:p>
          <a:p>
            <a:pPr marL="241935" indent="-82550">
              <a:lnSpc>
                <a:spcPct val="100000"/>
              </a:lnSpc>
              <a:spcBef>
                <a:spcPts val="1160"/>
              </a:spcBef>
              <a:buChar char="•"/>
              <a:tabLst>
                <a:tab pos="241935" algn="l"/>
              </a:tabLst>
            </a:pPr>
            <a:r>
              <a:rPr sz="1200" spc="-35" dirty="0">
                <a:solidFill>
                  <a:srgbClr val="465B87"/>
                </a:solidFill>
                <a:latin typeface="Montserrat Medium"/>
                <a:cs typeface="Montserrat Medium"/>
              </a:rPr>
              <a:t>Valuation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analysis</a:t>
            </a:r>
            <a:endParaRPr sz="1200">
              <a:latin typeface="Montserrat Medium"/>
              <a:cs typeface="Montserrat Medium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557529" y="5371084"/>
            <a:ext cx="6943725" cy="1951355"/>
            <a:chOff x="1557529" y="5371084"/>
            <a:chExt cx="6943725" cy="1951355"/>
          </a:xfrm>
        </p:grpSpPr>
        <p:sp>
          <p:nvSpPr>
            <p:cNvPr id="13" name="object 13"/>
            <p:cNvSpPr/>
            <p:nvPr/>
          </p:nvSpPr>
          <p:spPr>
            <a:xfrm>
              <a:off x="1847087" y="6017765"/>
              <a:ext cx="6364605" cy="0"/>
            </a:xfrm>
            <a:custGeom>
              <a:avLst/>
              <a:gdLst/>
              <a:ahLst/>
              <a:cxnLst/>
              <a:rect l="l" t="t" r="r" b="b"/>
              <a:pathLst>
                <a:path w="6364605">
                  <a:moveTo>
                    <a:pt x="0" y="0"/>
                  </a:moveTo>
                  <a:lnTo>
                    <a:pt x="6364224" y="0"/>
                  </a:lnTo>
                </a:path>
              </a:pathLst>
            </a:custGeom>
            <a:ln w="381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92262" y="5400545"/>
              <a:ext cx="0" cy="617220"/>
            </a:xfrm>
            <a:custGeom>
              <a:avLst/>
              <a:gdLst/>
              <a:ahLst/>
              <a:cxnLst/>
              <a:rect l="l" t="t" r="r" b="b"/>
              <a:pathLst>
                <a:path h="617220">
                  <a:moveTo>
                    <a:pt x="0" y="61721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66137" y="5400545"/>
              <a:ext cx="0" cy="617220"/>
            </a:xfrm>
            <a:custGeom>
              <a:avLst/>
              <a:gdLst/>
              <a:ahLst/>
              <a:cxnLst/>
              <a:rect l="l" t="t" r="r" b="b"/>
              <a:pathLst>
                <a:path h="617220">
                  <a:moveTo>
                    <a:pt x="0" y="61721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57529" y="5390134"/>
              <a:ext cx="617220" cy="0"/>
            </a:xfrm>
            <a:custGeom>
              <a:avLst/>
              <a:gdLst/>
              <a:ahLst/>
              <a:cxnLst/>
              <a:rect l="l" t="t" r="r" b="b"/>
              <a:pathLst>
                <a:path w="617219">
                  <a:moveTo>
                    <a:pt x="0" y="0"/>
                  </a:moveTo>
                  <a:lnTo>
                    <a:pt x="617220" y="0"/>
                  </a:lnTo>
                </a:path>
              </a:pathLst>
            </a:custGeom>
            <a:ln w="381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83655" y="5390134"/>
              <a:ext cx="617220" cy="0"/>
            </a:xfrm>
            <a:custGeom>
              <a:avLst/>
              <a:gdLst/>
              <a:ahLst/>
              <a:cxnLst/>
              <a:rect l="l" t="t" r="r" b="b"/>
              <a:pathLst>
                <a:path w="617220">
                  <a:moveTo>
                    <a:pt x="0" y="0"/>
                  </a:moveTo>
                  <a:lnTo>
                    <a:pt x="617220" y="0"/>
                  </a:lnTo>
                </a:path>
              </a:pathLst>
            </a:custGeom>
            <a:ln w="381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85131" y="5491990"/>
              <a:ext cx="1051560" cy="1051560"/>
            </a:xfrm>
            <a:custGeom>
              <a:avLst/>
              <a:gdLst/>
              <a:ahLst/>
              <a:cxnLst/>
              <a:rect l="l" t="t" r="r" b="b"/>
              <a:pathLst>
                <a:path w="1051560" h="1051559">
                  <a:moveTo>
                    <a:pt x="525779" y="0"/>
                  </a:moveTo>
                  <a:lnTo>
                    <a:pt x="477922" y="2148"/>
                  </a:lnTo>
                  <a:lnTo>
                    <a:pt x="431269" y="8470"/>
                  </a:lnTo>
                  <a:lnTo>
                    <a:pt x="386005" y="18781"/>
                  </a:lnTo>
                  <a:lnTo>
                    <a:pt x="342316" y="32893"/>
                  </a:lnTo>
                  <a:lnTo>
                    <a:pt x="300388" y="50622"/>
                  </a:lnTo>
                  <a:lnTo>
                    <a:pt x="260406" y="71783"/>
                  </a:lnTo>
                  <a:lnTo>
                    <a:pt x="222556" y="96189"/>
                  </a:lnTo>
                  <a:lnTo>
                    <a:pt x="187024" y="123655"/>
                  </a:lnTo>
                  <a:lnTo>
                    <a:pt x="153995" y="153995"/>
                  </a:lnTo>
                  <a:lnTo>
                    <a:pt x="123655" y="187024"/>
                  </a:lnTo>
                  <a:lnTo>
                    <a:pt x="96189" y="222556"/>
                  </a:lnTo>
                  <a:lnTo>
                    <a:pt x="71783" y="260406"/>
                  </a:lnTo>
                  <a:lnTo>
                    <a:pt x="50622" y="300388"/>
                  </a:lnTo>
                  <a:lnTo>
                    <a:pt x="32893" y="342316"/>
                  </a:lnTo>
                  <a:lnTo>
                    <a:pt x="18781" y="386005"/>
                  </a:lnTo>
                  <a:lnTo>
                    <a:pt x="8470" y="431269"/>
                  </a:lnTo>
                  <a:lnTo>
                    <a:pt x="2148" y="477922"/>
                  </a:lnTo>
                  <a:lnTo>
                    <a:pt x="0" y="525780"/>
                  </a:lnTo>
                  <a:lnTo>
                    <a:pt x="2148" y="573635"/>
                  </a:lnTo>
                  <a:lnTo>
                    <a:pt x="8470" y="620287"/>
                  </a:lnTo>
                  <a:lnTo>
                    <a:pt x="18781" y="665550"/>
                  </a:lnTo>
                  <a:lnTo>
                    <a:pt x="32893" y="709238"/>
                  </a:lnTo>
                  <a:lnTo>
                    <a:pt x="50622" y="751166"/>
                  </a:lnTo>
                  <a:lnTo>
                    <a:pt x="71783" y="791147"/>
                  </a:lnTo>
                  <a:lnTo>
                    <a:pt x="96189" y="828997"/>
                  </a:lnTo>
                  <a:lnTo>
                    <a:pt x="123655" y="864530"/>
                  </a:lnTo>
                  <a:lnTo>
                    <a:pt x="153995" y="897559"/>
                  </a:lnTo>
                  <a:lnTo>
                    <a:pt x="187024" y="927900"/>
                  </a:lnTo>
                  <a:lnTo>
                    <a:pt x="222556" y="955367"/>
                  </a:lnTo>
                  <a:lnTo>
                    <a:pt x="260406" y="979773"/>
                  </a:lnTo>
                  <a:lnTo>
                    <a:pt x="300388" y="1000935"/>
                  </a:lnTo>
                  <a:lnTo>
                    <a:pt x="342316" y="1018665"/>
                  </a:lnTo>
                  <a:lnTo>
                    <a:pt x="386005" y="1032778"/>
                  </a:lnTo>
                  <a:lnTo>
                    <a:pt x="431269" y="1043088"/>
                  </a:lnTo>
                  <a:lnTo>
                    <a:pt x="477922" y="1049411"/>
                  </a:lnTo>
                  <a:lnTo>
                    <a:pt x="525779" y="1051560"/>
                  </a:lnTo>
                  <a:lnTo>
                    <a:pt x="573637" y="1049411"/>
                  </a:lnTo>
                  <a:lnTo>
                    <a:pt x="620290" y="1043088"/>
                  </a:lnTo>
                  <a:lnTo>
                    <a:pt x="665554" y="1032778"/>
                  </a:lnTo>
                  <a:lnTo>
                    <a:pt x="709243" y="1018665"/>
                  </a:lnTo>
                  <a:lnTo>
                    <a:pt x="751171" y="1000935"/>
                  </a:lnTo>
                  <a:lnTo>
                    <a:pt x="791153" y="979773"/>
                  </a:lnTo>
                  <a:lnTo>
                    <a:pt x="829003" y="955367"/>
                  </a:lnTo>
                  <a:lnTo>
                    <a:pt x="864535" y="927900"/>
                  </a:lnTo>
                  <a:lnTo>
                    <a:pt x="897564" y="897559"/>
                  </a:lnTo>
                  <a:lnTo>
                    <a:pt x="927904" y="864530"/>
                  </a:lnTo>
                  <a:lnTo>
                    <a:pt x="955370" y="828997"/>
                  </a:lnTo>
                  <a:lnTo>
                    <a:pt x="979776" y="791147"/>
                  </a:lnTo>
                  <a:lnTo>
                    <a:pt x="1000937" y="751166"/>
                  </a:lnTo>
                  <a:lnTo>
                    <a:pt x="1018666" y="709238"/>
                  </a:lnTo>
                  <a:lnTo>
                    <a:pt x="1032778" y="665550"/>
                  </a:lnTo>
                  <a:lnTo>
                    <a:pt x="1043089" y="620287"/>
                  </a:lnTo>
                  <a:lnTo>
                    <a:pt x="1049411" y="573635"/>
                  </a:lnTo>
                  <a:lnTo>
                    <a:pt x="1051559" y="525780"/>
                  </a:lnTo>
                  <a:lnTo>
                    <a:pt x="1049411" y="477922"/>
                  </a:lnTo>
                  <a:lnTo>
                    <a:pt x="1043089" y="431269"/>
                  </a:lnTo>
                  <a:lnTo>
                    <a:pt x="1032778" y="386005"/>
                  </a:lnTo>
                  <a:lnTo>
                    <a:pt x="1018666" y="342316"/>
                  </a:lnTo>
                  <a:lnTo>
                    <a:pt x="1000937" y="300388"/>
                  </a:lnTo>
                  <a:lnTo>
                    <a:pt x="979776" y="260406"/>
                  </a:lnTo>
                  <a:lnTo>
                    <a:pt x="955370" y="222556"/>
                  </a:lnTo>
                  <a:lnTo>
                    <a:pt x="927904" y="187024"/>
                  </a:lnTo>
                  <a:lnTo>
                    <a:pt x="897564" y="153995"/>
                  </a:lnTo>
                  <a:lnTo>
                    <a:pt x="864535" y="123655"/>
                  </a:lnTo>
                  <a:lnTo>
                    <a:pt x="829003" y="96189"/>
                  </a:lnTo>
                  <a:lnTo>
                    <a:pt x="791153" y="71783"/>
                  </a:lnTo>
                  <a:lnTo>
                    <a:pt x="751171" y="50622"/>
                  </a:lnTo>
                  <a:lnTo>
                    <a:pt x="709243" y="32893"/>
                  </a:lnTo>
                  <a:lnTo>
                    <a:pt x="665554" y="18781"/>
                  </a:lnTo>
                  <a:lnTo>
                    <a:pt x="620290" y="8470"/>
                  </a:lnTo>
                  <a:lnTo>
                    <a:pt x="573637" y="2148"/>
                  </a:lnTo>
                  <a:lnTo>
                    <a:pt x="525779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29198" y="6200650"/>
              <a:ext cx="0" cy="617220"/>
            </a:xfrm>
            <a:custGeom>
              <a:avLst/>
              <a:gdLst/>
              <a:ahLst/>
              <a:cxnLst/>
              <a:rect l="l" t="t" r="r" b="b"/>
              <a:pathLst>
                <a:path h="617220">
                  <a:moveTo>
                    <a:pt x="0" y="0"/>
                  </a:moveTo>
                  <a:lnTo>
                    <a:pt x="0" y="617219"/>
                  </a:lnTo>
                </a:path>
              </a:pathLst>
            </a:custGeom>
            <a:ln w="38100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16271" y="6779772"/>
              <a:ext cx="628650" cy="542925"/>
            </a:xfrm>
            <a:custGeom>
              <a:avLst/>
              <a:gdLst/>
              <a:ahLst/>
              <a:cxnLst/>
              <a:rect l="l" t="t" r="r" b="b"/>
              <a:pathLst>
                <a:path w="628650" h="542925">
                  <a:moveTo>
                    <a:pt x="315467" y="0"/>
                  </a:moveTo>
                  <a:lnTo>
                    <a:pt x="0" y="542391"/>
                  </a:lnTo>
                  <a:lnTo>
                    <a:pt x="628649" y="542391"/>
                  </a:lnTo>
                  <a:lnTo>
                    <a:pt x="315467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r>
              <a:rPr spc="-25" dirty="0"/>
              <a:t>11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46818" y="1479105"/>
            <a:ext cx="711835" cy="1610360"/>
          </a:xfrm>
          <a:custGeom>
            <a:avLst/>
            <a:gdLst/>
            <a:ahLst/>
            <a:cxnLst/>
            <a:rect l="l" t="t" r="r" b="b"/>
            <a:pathLst>
              <a:path w="711834" h="1610360">
                <a:moveTo>
                  <a:pt x="0" y="1609902"/>
                </a:moveTo>
                <a:lnTo>
                  <a:pt x="711580" y="1609902"/>
                </a:lnTo>
                <a:lnTo>
                  <a:pt x="711580" y="0"/>
                </a:lnTo>
                <a:lnTo>
                  <a:pt x="0" y="0"/>
                </a:lnTo>
                <a:lnTo>
                  <a:pt x="0" y="1609902"/>
                </a:lnTo>
                <a:close/>
              </a:path>
            </a:pathLst>
          </a:custGeom>
          <a:solidFill>
            <a:srgbClr val="96BFD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057820"/>
            <a:ext cx="9347200" cy="2453005"/>
            <a:chOff x="0" y="1057820"/>
            <a:chExt cx="9347200" cy="2453005"/>
          </a:xfrm>
        </p:grpSpPr>
        <p:sp>
          <p:nvSpPr>
            <p:cNvPr id="4" name="object 4"/>
            <p:cNvSpPr/>
            <p:nvPr/>
          </p:nvSpPr>
          <p:spPr>
            <a:xfrm>
              <a:off x="0" y="1455356"/>
              <a:ext cx="932815" cy="1610360"/>
            </a:xfrm>
            <a:custGeom>
              <a:avLst/>
              <a:gdLst/>
              <a:ahLst/>
              <a:cxnLst/>
              <a:rect l="l" t="t" r="r" b="b"/>
              <a:pathLst>
                <a:path w="932815" h="1610360">
                  <a:moveTo>
                    <a:pt x="0" y="1609902"/>
                  </a:moveTo>
                  <a:lnTo>
                    <a:pt x="932459" y="1609902"/>
                  </a:lnTo>
                  <a:lnTo>
                    <a:pt x="932459" y="0"/>
                  </a:lnTo>
                  <a:lnTo>
                    <a:pt x="0" y="0"/>
                  </a:lnTo>
                  <a:lnTo>
                    <a:pt x="0" y="1609902"/>
                  </a:lnTo>
                  <a:close/>
                </a:path>
              </a:pathLst>
            </a:custGeom>
            <a:solidFill>
              <a:srgbClr val="96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2459" y="1057821"/>
              <a:ext cx="8414385" cy="2453005"/>
            </a:xfrm>
            <a:custGeom>
              <a:avLst/>
              <a:gdLst/>
              <a:ahLst/>
              <a:cxnLst/>
              <a:rect l="l" t="t" r="r" b="b"/>
              <a:pathLst>
                <a:path w="8414385" h="2453004">
                  <a:moveTo>
                    <a:pt x="8414359" y="0"/>
                  </a:moveTo>
                  <a:lnTo>
                    <a:pt x="0" y="0"/>
                  </a:lnTo>
                  <a:lnTo>
                    <a:pt x="0" y="2452458"/>
                  </a:lnTo>
                  <a:lnTo>
                    <a:pt x="8414359" y="2452458"/>
                  </a:lnTo>
                  <a:lnTo>
                    <a:pt x="8414359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86309" y="1057821"/>
              <a:ext cx="1297940" cy="259715"/>
            </a:xfrm>
            <a:custGeom>
              <a:avLst/>
              <a:gdLst/>
              <a:ahLst/>
              <a:cxnLst/>
              <a:rect l="l" t="t" r="r" b="b"/>
              <a:pathLst>
                <a:path w="1297939" h="259715">
                  <a:moveTo>
                    <a:pt x="1038486" y="0"/>
                  </a:moveTo>
                  <a:lnTo>
                    <a:pt x="259224" y="0"/>
                  </a:lnTo>
                  <a:lnTo>
                    <a:pt x="0" y="259224"/>
                  </a:lnTo>
                  <a:lnTo>
                    <a:pt x="1297711" y="259224"/>
                  </a:lnTo>
                  <a:lnTo>
                    <a:pt x="1038486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25805" y="1057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4">
                  <a:moveTo>
                    <a:pt x="258215" y="0"/>
                  </a:moveTo>
                  <a:lnTo>
                    <a:pt x="0" y="0"/>
                  </a:lnTo>
                  <a:lnTo>
                    <a:pt x="258215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88905" y="1057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4">
                  <a:moveTo>
                    <a:pt x="258215" y="0"/>
                  </a:moveTo>
                  <a:lnTo>
                    <a:pt x="0" y="0"/>
                  </a:lnTo>
                  <a:lnTo>
                    <a:pt x="0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56121" y="1057821"/>
              <a:ext cx="1297940" cy="259715"/>
            </a:xfrm>
            <a:custGeom>
              <a:avLst/>
              <a:gdLst/>
              <a:ahLst/>
              <a:cxnLst/>
              <a:rect l="l" t="t" r="r" b="b"/>
              <a:pathLst>
                <a:path w="1297940" h="259715">
                  <a:moveTo>
                    <a:pt x="1038486" y="0"/>
                  </a:moveTo>
                  <a:lnTo>
                    <a:pt x="259224" y="0"/>
                  </a:lnTo>
                  <a:lnTo>
                    <a:pt x="0" y="259224"/>
                  </a:lnTo>
                  <a:lnTo>
                    <a:pt x="1297711" y="259224"/>
                  </a:lnTo>
                  <a:lnTo>
                    <a:pt x="1038486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95618" y="1057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4">
                  <a:moveTo>
                    <a:pt x="258215" y="0"/>
                  </a:moveTo>
                  <a:lnTo>
                    <a:pt x="0" y="0"/>
                  </a:lnTo>
                  <a:lnTo>
                    <a:pt x="258215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858717" y="1057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4">
                  <a:moveTo>
                    <a:pt x="258215" y="0"/>
                  </a:moveTo>
                  <a:lnTo>
                    <a:pt x="0" y="0"/>
                  </a:lnTo>
                  <a:lnTo>
                    <a:pt x="0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67578" y="1057821"/>
              <a:ext cx="1297940" cy="259715"/>
            </a:xfrm>
            <a:custGeom>
              <a:avLst/>
              <a:gdLst/>
              <a:ahLst/>
              <a:cxnLst/>
              <a:rect l="l" t="t" r="r" b="b"/>
              <a:pathLst>
                <a:path w="1297939" h="259715">
                  <a:moveTo>
                    <a:pt x="1038486" y="0"/>
                  </a:moveTo>
                  <a:lnTo>
                    <a:pt x="259224" y="0"/>
                  </a:lnTo>
                  <a:lnTo>
                    <a:pt x="0" y="259224"/>
                  </a:lnTo>
                  <a:lnTo>
                    <a:pt x="1297711" y="259224"/>
                  </a:lnTo>
                  <a:lnTo>
                    <a:pt x="1038486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07074" y="1057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4">
                  <a:moveTo>
                    <a:pt x="258215" y="0"/>
                  </a:moveTo>
                  <a:lnTo>
                    <a:pt x="0" y="0"/>
                  </a:lnTo>
                  <a:lnTo>
                    <a:pt x="258215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270174" y="1057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4">
                  <a:moveTo>
                    <a:pt x="258215" y="0"/>
                  </a:moveTo>
                  <a:lnTo>
                    <a:pt x="0" y="0"/>
                  </a:lnTo>
                  <a:lnTo>
                    <a:pt x="0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32459" y="1057820"/>
              <a:ext cx="768350" cy="257175"/>
            </a:xfrm>
            <a:custGeom>
              <a:avLst/>
              <a:gdLst/>
              <a:ahLst/>
              <a:cxnLst/>
              <a:rect l="l" t="t" r="r" b="b"/>
              <a:pathLst>
                <a:path w="768350" h="257175">
                  <a:moveTo>
                    <a:pt x="511376" y="0"/>
                  </a:moveTo>
                  <a:lnTo>
                    <a:pt x="0" y="0"/>
                  </a:lnTo>
                  <a:lnTo>
                    <a:pt x="0" y="256630"/>
                  </a:lnTo>
                  <a:lnTo>
                    <a:pt x="768007" y="256630"/>
                  </a:lnTo>
                  <a:lnTo>
                    <a:pt x="511376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41241" y="1057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4" h="259715">
                  <a:moveTo>
                    <a:pt x="259223" y="0"/>
                  </a:moveTo>
                  <a:lnTo>
                    <a:pt x="0" y="0"/>
                  </a:lnTo>
                  <a:lnTo>
                    <a:pt x="259223" y="259223"/>
                  </a:lnTo>
                  <a:lnTo>
                    <a:pt x="259223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72565" y="1057820"/>
              <a:ext cx="1297940" cy="257175"/>
            </a:xfrm>
            <a:custGeom>
              <a:avLst/>
              <a:gdLst/>
              <a:ahLst/>
              <a:cxnLst/>
              <a:rect l="l" t="t" r="r" b="b"/>
              <a:pathLst>
                <a:path w="1297940" h="257175">
                  <a:moveTo>
                    <a:pt x="1041081" y="0"/>
                  </a:moveTo>
                  <a:lnTo>
                    <a:pt x="256630" y="0"/>
                  </a:lnTo>
                  <a:lnTo>
                    <a:pt x="0" y="256630"/>
                  </a:lnTo>
                  <a:lnTo>
                    <a:pt x="1297711" y="256630"/>
                  </a:lnTo>
                  <a:lnTo>
                    <a:pt x="1041081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11052" y="1057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5" h="259715">
                  <a:moveTo>
                    <a:pt x="259223" y="0"/>
                  </a:moveTo>
                  <a:lnTo>
                    <a:pt x="0" y="0"/>
                  </a:lnTo>
                  <a:lnTo>
                    <a:pt x="259223" y="259223"/>
                  </a:lnTo>
                  <a:lnTo>
                    <a:pt x="259223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75160" y="1057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4" h="259715">
                  <a:moveTo>
                    <a:pt x="259224" y="0"/>
                  </a:moveTo>
                  <a:lnTo>
                    <a:pt x="0" y="0"/>
                  </a:lnTo>
                  <a:lnTo>
                    <a:pt x="0" y="259224"/>
                  </a:lnTo>
                  <a:lnTo>
                    <a:pt x="259224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984022" y="1057820"/>
              <a:ext cx="1297940" cy="257175"/>
            </a:xfrm>
            <a:custGeom>
              <a:avLst/>
              <a:gdLst/>
              <a:ahLst/>
              <a:cxnLst/>
              <a:rect l="l" t="t" r="r" b="b"/>
              <a:pathLst>
                <a:path w="1297939" h="257175">
                  <a:moveTo>
                    <a:pt x="1041081" y="0"/>
                  </a:moveTo>
                  <a:lnTo>
                    <a:pt x="256630" y="0"/>
                  </a:lnTo>
                  <a:lnTo>
                    <a:pt x="0" y="256630"/>
                  </a:lnTo>
                  <a:lnTo>
                    <a:pt x="1297711" y="256630"/>
                  </a:lnTo>
                  <a:lnTo>
                    <a:pt x="1041081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22510" y="1057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4" h="259715">
                  <a:moveTo>
                    <a:pt x="259223" y="0"/>
                  </a:moveTo>
                  <a:lnTo>
                    <a:pt x="0" y="0"/>
                  </a:lnTo>
                  <a:lnTo>
                    <a:pt x="259223" y="259223"/>
                  </a:lnTo>
                  <a:lnTo>
                    <a:pt x="259223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986618" y="1057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4" h="259715">
                  <a:moveTo>
                    <a:pt x="259224" y="0"/>
                  </a:moveTo>
                  <a:lnTo>
                    <a:pt x="0" y="0"/>
                  </a:lnTo>
                  <a:lnTo>
                    <a:pt x="0" y="259224"/>
                  </a:lnTo>
                  <a:lnTo>
                    <a:pt x="259224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53832" y="1057820"/>
              <a:ext cx="1193165" cy="257175"/>
            </a:xfrm>
            <a:custGeom>
              <a:avLst/>
              <a:gdLst/>
              <a:ahLst/>
              <a:cxnLst/>
              <a:rect l="l" t="t" r="r" b="b"/>
              <a:pathLst>
                <a:path w="1193165" h="257175">
                  <a:moveTo>
                    <a:pt x="1041081" y="0"/>
                  </a:moveTo>
                  <a:lnTo>
                    <a:pt x="256630" y="0"/>
                  </a:lnTo>
                  <a:lnTo>
                    <a:pt x="0" y="256630"/>
                  </a:lnTo>
                  <a:lnTo>
                    <a:pt x="1192985" y="256630"/>
                  </a:lnTo>
                  <a:lnTo>
                    <a:pt x="1192985" y="151904"/>
                  </a:lnTo>
                  <a:lnTo>
                    <a:pt x="1041081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192322" y="1057821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40">
                  <a:moveTo>
                    <a:pt x="154496" y="0"/>
                  </a:moveTo>
                  <a:lnTo>
                    <a:pt x="0" y="0"/>
                  </a:lnTo>
                  <a:lnTo>
                    <a:pt x="154496" y="154496"/>
                  </a:lnTo>
                  <a:lnTo>
                    <a:pt x="154496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56428" y="1057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5" h="259715">
                  <a:moveTo>
                    <a:pt x="259224" y="0"/>
                  </a:moveTo>
                  <a:lnTo>
                    <a:pt x="0" y="0"/>
                  </a:lnTo>
                  <a:lnTo>
                    <a:pt x="0" y="259224"/>
                  </a:lnTo>
                  <a:lnTo>
                    <a:pt x="259224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86309" y="1964537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69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86309" y="1317268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69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335165" y="1314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69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88905" y="1314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69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856121" y="1964537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40" h="648969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856121" y="1317268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40" h="648969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504977" y="1314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858717" y="1314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67578" y="1964537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69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267578" y="1317268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69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916434" y="1314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270174" y="1314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32459" y="1314672"/>
              <a:ext cx="768350" cy="648970"/>
            </a:xfrm>
            <a:custGeom>
              <a:avLst/>
              <a:gdLst/>
              <a:ahLst/>
              <a:cxnLst/>
              <a:rect l="l" t="t" r="r" b="b"/>
              <a:pathLst>
                <a:path w="768350" h="648969">
                  <a:moveTo>
                    <a:pt x="768005" y="0"/>
                  </a:moveTo>
                  <a:lnTo>
                    <a:pt x="0" y="0"/>
                  </a:lnTo>
                  <a:lnTo>
                    <a:pt x="0" y="529705"/>
                  </a:lnTo>
                  <a:lnTo>
                    <a:pt x="119150" y="648855"/>
                  </a:lnTo>
                  <a:lnTo>
                    <a:pt x="768005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32459" y="1961941"/>
              <a:ext cx="768350" cy="648970"/>
            </a:xfrm>
            <a:custGeom>
              <a:avLst/>
              <a:gdLst/>
              <a:ahLst/>
              <a:cxnLst/>
              <a:rect l="l" t="t" r="r" b="b"/>
              <a:pathLst>
                <a:path w="768350" h="648969">
                  <a:moveTo>
                    <a:pt x="119151" y="0"/>
                  </a:moveTo>
                  <a:lnTo>
                    <a:pt x="0" y="119151"/>
                  </a:lnTo>
                  <a:lnTo>
                    <a:pt x="0" y="648855"/>
                  </a:lnTo>
                  <a:lnTo>
                    <a:pt x="768007" y="648855"/>
                  </a:lnTo>
                  <a:lnTo>
                    <a:pt x="119151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51609" y="1315680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69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32459" y="1842791"/>
              <a:ext cx="121920" cy="243840"/>
            </a:xfrm>
            <a:custGeom>
              <a:avLst/>
              <a:gdLst/>
              <a:ahLst/>
              <a:cxnLst/>
              <a:rect l="l" t="t" r="r" b="b"/>
              <a:pathLst>
                <a:path w="121919" h="243839">
                  <a:moveTo>
                    <a:pt x="0" y="0"/>
                  </a:moveTo>
                  <a:lnTo>
                    <a:pt x="0" y="243492"/>
                  </a:lnTo>
                  <a:lnTo>
                    <a:pt x="121746" y="121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572564" y="1314672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40" h="648969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572565" y="1961941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40" h="648969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221420" y="1315680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575160" y="1315681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984022" y="1314672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69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984022" y="1961941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69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632878" y="1315680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986618" y="1315681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153834" y="1314672"/>
              <a:ext cx="1193165" cy="648970"/>
            </a:xfrm>
            <a:custGeom>
              <a:avLst/>
              <a:gdLst/>
              <a:ahLst/>
              <a:cxnLst/>
              <a:rect l="l" t="t" r="r" b="b"/>
              <a:pathLst>
                <a:path w="1193165" h="648969">
                  <a:moveTo>
                    <a:pt x="1192984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192984" y="104726"/>
                  </a:lnTo>
                  <a:lnTo>
                    <a:pt x="1192984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153832" y="1961941"/>
              <a:ext cx="1193165" cy="648970"/>
            </a:xfrm>
            <a:custGeom>
              <a:avLst/>
              <a:gdLst/>
              <a:ahLst/>
              <a:cxnLst/>
              <a:rect l="l" t="t" r="r" b="b"/>
              <a:pathLst>
                <a:path w="1193165" h="648969">
                  <a:moveTo>
                    <a:pt x="648855" y="0"/>
                  </a:moveTo>
                  <a:lnTo>
                    <a:pt x="0" y="648855"/>
                  </a:lnTo>
                  <a:lnTo>
                    <a:pt x="1192985" y="648855"/>
                  </a:lnTo>
                  <a:lnTo>
                    <a:pt x="1192985" y="544130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802690" y="1420407"/>
              <a:ext cx="544195" cy="1088390"/>
            </a:xfrm>
            <a:custGeom>
              <a:avLst/>
              <a:gdLst/>
              <a:ahLst/>
              <a:cxnLst/>
              <a:rect l="l" t="t" r="r" b="b"/>
              <a:pathLst>
                <a:path w="544195" h="1088389">
                  <a:moveTo>
                    <a:pt x="544128" y="0"/>
                  </a:moveTo>
                  <a:lnTo>
                    <a:pt x="0" y="544128"/>
                  </a:lnTo>
                  <a:lnTo>
                    <a:pt x="544128" y="1088257"/>
                  </a:lnTo>
                  <a:lnTo>
                    <a:pt x="544128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156429" y="1315681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1791505" y="2153799"/>
            <a:ext cx="669670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How</a:t>
            </a:r>
            <a:r>
              <a:rPr sz="1700" b="1" spc="1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Montserrat ExtraBold"/>
                <a:cs typeface="Montserrat ExtraBold"/>
              </a:rPr>
              <a:t>We</a:t>
            </a:r>
            <a:r>
              <a:rPr sz="1700" b="1" spc="2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80" dirty="0">
                <a:solidFill>
                  <a:srgbClr val="FFFFFF"/>
                </a:solidFill>
                <a:latin typeface="Montserrat ExtraBold"/>
                <a:cs typeface="Montserrat ExtraBold"/>
              </a:rPr>
              <a:t>Work</a:t>
            </a:r>
            <a:r>
              <a:rPr sz="1700" b="1" spc="2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-200" dirty="0">
                <a:solidFill>
                  <a:srgbClr val="FFFFFF"/>
                </a:solidFill>
                <a:latin typeface="Montserrat ExtraBold"/>
                <a:cs typeface="Montserrat ExtraBold"/>
              </a:rPr>
              <a:t>&amp;</a:t>
            </a:r>
            <a:r>
              <a:rPr sz="1700" b="1" spc="2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Advantages</a:t>
            </a:r>
            <a:r>
              <a:rPr sz="1700" b="1" spc="2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170" dirty="0">
                <a:solidFill>
                  <a:srgbClr val="FFFFFF"/>
                </a:solidFill>
                <a:latin typeface="Montserrat ExtraBold"/>
                <a:cs typeface="Montserrat ExtraBold"/>
              </a:rPr>
              <a:t>of</a:t>
            </a:r>
            <a:r>
              <a:rPr sz="1700" b="1" spc="2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50" dirty="0">
                <a:solidFill>
                  <a:srgbClr val="FFFFFF"/>
                </a:solidFill>
                <a:latin typeface="Montserrat ExtraBold"/>
                <a:cs typeface="Montserrat ExtraBold"/>
              </a:rPr>
              <a:t>Outsourced</a:t>
            </a:r>
            <a:r>
              <a:rPr sz="1700" b="1" spc="2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Montserrat ExtraBold"/>
                <a:cs typeface="Montserrat ExtraBold"/>
              </a:rPr>
              <a:t>Accounting</a:t>
            </a:r>
            <a:endParaRPr sz="1700">
              <a:latin typeface="Montserrat ExtraBold"/>
              <a:cs typeface="Montserrat ExtraBold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346827" y="3089001"/>
            <a:ext cx="359410" cy="421640"/>
          </a:xfrm>
          <a:custGeom>
            <a:avLst/>
            <a:gdLst/>
            <a:ahLst/>
            <a:cxnLst/>
            <a:rect l="l" t="t" r="r" b="b"/>
            <a:pathLst>
              <a:path w="359409" h="421639">
                <a:moveTo>
                  <a:pt x="359244" y="0"/>
                </a:moveTo>
                <a:lnTo>
                  <a:pt x="0" y="0"/>
                </a:lnTo>
                <a:lnTo>
                  <a:pt x="0" y="421271"/>
                </a:lnTo>
                <a:lnTo>
                  <a:pt x="359244" y="0"/>
                </a:lnTo>
                <a:close/>
              </a:path>
            </a:pathLst>
          </a:custGeom>
          <a:solidFill>
            <a:srgbClr val="3875A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1460309" y="3847084"/>
            <a:ext cx="949960" cy="831850"/>
            <a:chOff x="1460309" y="3847084"/>
            <a:chExt cx="949960" cy="831850"/>
          </a:xfrm>
        </p:grpSpPr>
        <p:sp>
          <p:nvSpPr>
            <p:cNvPr id="57" name="object 57"/>
            <p:cNvSpPr/>
            <p:nvPr/>
          </p:nvSpPr>
          <p:spPr>
            <a:xfrm>
              <a:off x="1460309" y="3847084"/>
              <a:ext cx="949960" cy="831850"/>
            </a:xfrm>
            <a:custGeom>
              <a:avLst/>
              <a:gdLst/>
              <a:ahLst/>
              <a:cxnLst/>
              <a:rect l="l" t="t" r="r" b="b"/>
              <a:pathLst>
                <a:path w="949960" h="831850">
                  <a:moveTo>
                    <a:pt x="636901" y="0"/>
                  </a:moveTo>
                  <a:lnTo>
                    <a:pt x="601350" y="4765"/>
                  </a:lnTo>
                  <a:lnTo>
                    <a:pt x="566686" y="19850"/>
                  </a:lnTo>
                  <a:lnTo>
                    <a:pt x="533283" y="46107"/>
                  </a:lnTo>
                  <a:lnTo>
                    <a:pt x="489976" y="82691"/>
                  </a:lnTo>
                  <a:lnTo>
                    <a:pt x="444476" y="110883"/>
                  </a:lnTo>
                  <a:lnTo>
                    <a:pt x="397508" y="132261"/>
                  </a:lnTo>
                  <a:lnTo>
                    <a:pt x="349795" y="148402"/>
                  </a:lnTo>
                  <a:lnTo>
                    <a:pt x="302060" y="160884"/>
                  </a:lnTo>
                  <a:lnTo>
                    <a:pt x="209420" y="181184"/>
                  </a:lnTo>
                  <a:lnTo>
                    <a:pt x="170649" y="194913"/>
                  </a:lnTo>
                  <a:lnTo>
                    <a:pt x="133629" y="217343"/>
                  </a:lnTo>
                  <a:lnTo>
                    <a:pt x="99283" y="247220"/>
                  </a:lnTo>
                  <a:lnTo>
                    <a:pt x="68535" y="283289"/>
                  </a:lnTo>
                  <a:lnTo>
                    <a:pt x="42309" y="324299"/>
                  </a:lnTo>
                  <a:lnTo>
                    <a:pt x="21528" y="368995"/>
                  </a:lnTo>
                  <a:lnTo>
                    <a:pt x="7117" y="416123"/>
                  </a:lnTo>
                  <a:lnTo>
                    <a:pt x="0" y="464430"/>
                  </a:lnTo>
                  <a:lnTo>
                    <a:pt x="1099" y="512663"/>
                  </a:lnTo>
                  <a:lnTo>
                    <a:pt x="11338" y="559568"/>
                  </a:lnTo>
                  <a:lnTo>
                    <a:pt x="30347" y="606290"/>
                  </a:lnTo>
                  <a:lnTo>
                    <a:pt x="53739" y="645062"/>
                  </a:lnTo>
                  <a:lnTo>
                    <a:pt x="81448" y="676536"/>
                  </a:lnTo>
                  <a:lnTo>
                    <a:pt x="113406" y="701364"/>
                  </a:lnTo>
                  <a:lnTo>
                    <a:pt x="149547" y="720199"/>
                  </a:lnTo>
                  <a:lnTo>
                    <a:pt x="189802" y="733693"/>
                  </a:lnTo>
                  <a:lnTo>
                    <a:pt x="234103" y="742497"/>
                  </a:lnTo>
                  <a:lnTo>
                    <a:pt x="282385" y="747264"/>
                  </a:lnTo>
                  <a:lnTo>
                    <a:pt x="334579" y="748646"/>
                  </a:lnTo>
                  <a:lnTo>
                    <a:pt x="389602" y="752156"/>
                  </a:lnTo>
                  <a:lnTo>
                    <a:pt x="440044" y="761566"/>
                  </a:lnTo>
                  <a:lnTo>
                    <a:pt x="486589" y="774908"/>
                  </a:lnTo>
                  <a:lnTo>
                    <a:pt x="529917" y="790213"/>
                  </a:lnTo>
                  <a:lnTo>
                    <a:pt x="572635" y="806236"/>
                  </a:lnTo>
                  <a:lnTo>
                    <a:pt x="613350" y="819991"/>
                  </a:lnTo>
                  <a:lnTo>
                    <a:pt x="652847" y="829210"/>
                  </a:lnTo>
                  <a:lnTo>
                    <a:pt x="691912" y="831624"/>
                  </a:lnTo>
                  <a:lnTo>
                    <a:pt x="731333" y="824968"/>
                  </a:lnTo>
                  <a:lnTo>
                    <a:pt x="771894" y="806972"/>
                  </a:lnTo>
                  <a:lnTo>
                    <a:pt x="814383" y="775370"/>
                  </a:lnTo>
                  <a:lnTo>
                    <a:pt x="859584" y="727894"/>
                  </a:lnTo>
                  <a:lnTo>
                    <a:pt x="886601" y="690579"/>
                  </a:lnTo>
                  <a:lnTo>
                    <a:pt x="908738" y="649757"/>
                  </a:lnTo>
                  <a:lnTo>
                    <a:pt x="926057" y="606027"/>
                  </a:lnTo>
                  <a:lnTo>
                    <a:pt x="938620" y="559987"/>
                  </a:lnTo>
                  <a:lnTo>
                    <a:pt x="946488" y="512235"/>
                  </a:lnTo>
                  <a:lnTo>
                    <a:pt x="949723" y="463371"/>
                  </a:lnTo>
                  <a:lnTo>
                    <a:pt x="948387" y="413992"/>
                  </a:lnTo>
                  <a:lnTo>
                    <a:pt x="942541" y="364697"/>
                  </a:lnTo>
                  <a:lnTo>
                    <a:pt x="932248" y="316083"/>
                  </a:lnTo>
                  <a:lnTo>
                    <a:pt x="917570" y="268750"/>
                  </a:lnTo>
                  <a:lnTo>
                    <a:pt x="898567" y="223296"/>
                  </a:lnTo>
                  <a:lnTo>
                    <a:pt x="875302" y="180319"/>
                  </a:lnTo>
                  <a:lnTo>
                    <a:pt x="847837" y="140417"/>
                  </a:lnTo>
                  <a:lnTo>
                    <a:pt x="814836" y="101154"/>
                  </a:lnTo>
                  <a:lnTo>
                    <a:pt x="780474" y="67098"/>
                  </a:lnTo>
                  <a:lnTo>
                    <a:pt x="745125" y="39103"/>
                  </a:lnTo>
                  <a:lnTo>
                    <a:pt x="709163" y="18021"/>
                  </a:lnTo>
                  <a:lnTo>
                    <a:pt x="672963" y="4702"/>
                  </a:lnTo>
                  <a:lnTo>
                    <a:pt x="636901" y="0"/>
                  </a:lnTo>
                  <a:close/>
                </a:path>
              </a:pathLst>
            </a:custGeom>
            <a:solidFill>
              <a:srgbClr val="EBF1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713141" y="4072621"/>
              <a:ext cx="612140" cy="439420"/>
            </a:xfrm>
            <a:custGeom>
              <a:avLst/>
              <a:gdLst/>
              <a:ahLst/>
              <a:cxnLst/>
              <a:rect l="l" t="t" r="r" b="b"/>
              <a:pathLst>
                <a:path w="612139" h="439420">
                  <a:moveTo>
                    <a:pt x="597865" y="0"/>
                  </a:moveTo>
                  <a:lnTo>
                    <a:pt x="7010" y="0"/>
                  </a:lnTo>
                  <a:lnTo>
                    <a:pt x="0" y="439381"/>
                  </a:lnTo>
                  <a:lnTo>
                    <a:pt x="611885" y="439381"/>
                  </a:lnTo>
                  <a:lnTo>
                    <a:pt x="5978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713141" y="3987685"/>
              <a:ext cx="612140" cy="532130"/>
            </a:xfrm>
            <a:custGeom>
              <a:avLst/>
              <a:gdLst/>
              <a:ahLst/>
              <a:cxnLst/>
              <a:rect l="l" t="t" r="r" b="b"/>
              <a:pathLst>
                <a:path w="612139" h="532129">
                  <a:moveTo>
                    <a:pt x="608761" y="0"/>
                  </a:moveTo>
                  <a:lnTo>
                    <a:pt x="3136" y="0"/>
                  </a:lnTo>
                  <a:lnTo>
                    <a:pt x="0" y="3251"/>
                  </a:lnTo>
                  <a:lnTo>
                    <a:pt x="0" y="528345"/>
                  </a:lnTo>
                  <a:lnTo>
                    <a:pt x="3136" y="531609"/>
                  </a:lnTo>
                  <a:lnTo>
                    <a:pt x="608761" y="531609"/>
                  </a:lnTo>
                  <a:lnTo>
                    <a:pt x="611886" y="528345"/>
                  </a:lnTo>
                  <a:lnTo>
                    <a:pt x="611886" y="517029"/>
                  </a:lnTo>
                  <a:lnTo>
                    <a:pt x="14020" y="517029"/>
                  </a:lnTo>
                  <a:lnTo>
                    <a:pt x="14020" y="14566"/>
                  </a:lnTo>
                  <a:lnTo>
                    <a:pt x="611886" y="14566"/>
                  </a:lnTo>
                  <a:lnTo>
                    <a:pt x="611886" y="3251"/>
                  </a:lnTo>
                  <a:lnTo>
                    <a:pt x="608761" y="0"/>
                  </a:lnTo>
                  <a:close/>
                </a:path>
                <a:path w="612139" h="532129">
                  <a:moveTo>
                    <a:pt x="611886" y="14566"/>
                  </a:moveTo>
                  <a:lnTo>
                    <a:pt x="597865" y="14566"/>
                  </a:lnTo>
                  <a:lnTo>
                    <a:pt x="597865" y="517029"/>
                  </a:lnTo>
                  <a:lnTo>
                    <a:pt x="611886" y="517029"/>
                  </a:lnTo>
                  <a:lnTo>
                    <a:pt x="611886" y="14566"/>
                  </a:lnTo>
                  <a:close/>
                </a:path>
              </a:pathLst>
            </a:custGeom>
            <a:solidFill>
              <a:srgbClr val="2C4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720151" y="3994975"/>
              <a:ext cx="598170" cy="104775"/>
            </a:xfrm>
            <a:custGeom>
              <a:avLst/>
              <a:gdLst/>
              <a:ahLst/>
              <a:cxnLst/>
              <a:rect l="l" t="t" r="r" b="b"/>
              <a:pathLst>
                <a:path w="598169" h="104775">
                  <a:moveTo>
                    <a:pt x="597865" y="0"/>
                  </a:moveTo>
                  <a:lnTo>
                    <a:pt x="0" y="0"/>
                  </a:lnTo>
                  <a:lnTo>
                    <a:pt x="0" y="104203"/>
                  </a:lnTo>
                  <a:lnTo>
                    <a:pt x="597865" y="104203"/>
                  </a:lnTo>
                  <a:lnTo>
                    <a:pt x="597865" y="0"/>
                  </a:lnTo>
                  <a:close/>
                </a:path>
              </a:pathLst>
            </a:custGeom>
            <a:solidFill>
              <a:srgbClr val="7D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792592" y="3946626"/>
              <a:ext cx="453390" cy="100330"/>
            </a:xfrm>
            <a:custGeom>
              <a:avLst/>
              <a:gdLst/>
              <a:ahLst/>
              <a:cxnLst/>
              <a:rect l="l" t="t" r="r" b="b"/>
              <a:pathLst>
                <a:path w="453389" h="100329">
                  <a:moveTo>
                    <a:pt x="27000" y="0"/>
                  </a:moveTo>
                  <a:lnTo>
                    <a:pt x="0" y="0"/>
                  </a:lnTo>
                  <a:lnTo>
                    <a:pt x="0" y="100203"/>
                  </a:lnTo>
                  <a:lnTo>
                    <a:pt x="27000" y="100203"/>
                  </a:lnTo>
                  <a:lnTo>
                    <a:pt x="27000" y="0"/>
                  </a:lnTo>
                  <a:close/>
                </a:path>
                <a:path w="453389" h="100329">
                  <a:moveTo>
                    <a:pt x="452983" y="0"/>
                  </a:moveTo>
                  <a:lnTo>
                    <a:pt x="425983" y="0"/>
                  </a:lnTo>
                  <a:lnTo>
                    <a:pt x="425983" y="100203"/>
                  </a:lnTo>
                  <a:lnTo>
                    <a:pt x="452983" y="100203"/>
                  </a:lnTo>
                  <a:lnTo>
                    <a:pt x="452983" y="0"/>
                  </a:lnTo>
                  <a:close/>
                </a:path>
              </a:pathLst>
            </a:custGeom>
            <a:solidFill>
              <a:srgbClr val="2C4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795805" y="4257179"/>
              <a:ext cx="441959" cy="164465"/>
            </a:xfrm>
            <a:custGeom>
              <a:avLst/>
              <a:gdLst/>
              <a:ahLst/>
              <a:cxnLst/>
              <a:rect l="l" t="t" r="r" b="b"/>
              <a:pathLst>
                <a:path w="441960" h="164464">
                  <a:moveTo>
                    <a:pt x="0" y="0"/>
                  </a:moveTo>
                  <a:lnTo>
                    <a:pt x="441896" y="0"/>
                  </a:lnTo>
                </a:path>
                <a:path w="441960" h="164464">
                  <a:moveTo>
                    <a:pt x="0" y="79349"/>
                  </a:moveTo>
                  <a:lnTo>
                    <a:pt x="441896" y="79349"/>
                  </a:lnTo>
                </a:path>
                <a:path w="441960" h="164464">
                  <a:moveTo>
                    <a:pt x="0" y="164350"/>
                  </a:moveTo>
                  <a:lnTo>
                    <a:pt x="441896" y="164350"/>
                  </a:lnTo>
                </a:path>
              </a:pathLst>
            </a:custGeom>
            <a:ln w="41884">
              <a:solidFill>
                <a:srgbClr val="2C4D7C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795805" y="4155452"/>
              <a:ext cx="283845" cy="41910"/>
            </a:xfrm>
            <a:custGeom>
              <a:avLst/>
              <a:gdLst/>
              <a:ahLst/>
              <a:cxnLst/>
              <a:rect l="l" t="t" r="r" b="b"/>
              <a:pathLst>
                <a:path w="283844" h="41910">
                  <a:moveTo>
                    <a:pt x="40309" y="0"/>
                  </a:moveTo>
                  <a:lnTo>
                    <a:pt x="0" y="0"/>
                  </a:lnTo>
                  <a:lnTo>
                    <a:pt x="0" y="41884"/>
                  </a:lnTo>
                  <a:lnTo>
                    <a:pt x="40309" y="41884"/>
                  </a:lnTo>
                  <a:lnTo>
                    <a:pt x="40309" y="0"/>
                  </a:lnTo>
                  <a:close/>
                </a:path>
                <a:path w="283844" h="41910">
                  <a:moveTo>
                    <a:pt x="119151" y="0"/>
                  </a:moveTo>
                  <a:lnTo>
                    <a:pt x="78841" y="0"/>
                  </a:lnTo>
                  <a:lnTo>
                    <a:pt x="78841" y="41884"/>
                  </a:lnTo>
                  <a:lnTo>
                    <a:pt x="119151" y="41884"/>
                  </a:lnTo>
                  <a:lnTo>
                    <a:pt x="119151" y="0"/>
                  </a:lnTo>
                  <a:close/>
                </a:path>
                <a:path w="283844" h="41910">
                  <a:moveTo>
                    <a:pt x="198577" y="0"/>
                  </a:moveTo>
                  <a:lnTo>
                    <a:pt x="158267" y="0"/>
                  </a:lnTo>
                  <a:lnTo>
                    <a:pt x="158267" y="41884"/>
                  </a:lnTo>
                  <a:lnTo>
                    <a:pt x="198577" y="41884"/>
                  </a:lnTo>
                  <a:lnTo>
                    <a:pt x="198577" y="0"/>
                  </a:lnTo>
                  <a:close/>
                </a:path>
                <a:path w="283844" h="41910">
                  <a:moveTo>
                    <a:pt x="283641" y="0"/>
                  </a:moveTo>
                  <a:lnTo>
                    <a:pt x="243332" y="0"/>
                  </a:lnTo>
                  <a:lnTo>
                    <a:pt x="243332" y="41884"/>
                  </a:lnTo>
                  <a:lnTo>
                    <a:pt x="283641" y="41884"/>
                  </a:lnTo>
                  <a:lnTo>
                    <a:pt x="283641" y="0"/>
                  </a:lnTo>
                  <a:close/>
                </a:path>
              </a:pathLst>
            </a:custGeom>
            <a:solidFill>
              <a:srgbClr val="2C4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1101" y="4478299"/>
              <a:ext cx="125439" cy="91446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66" name="object 6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object 6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>
            <a:off x="6255228" y="4145494"/>
            <a:ext cx="134556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GAIN</a:t>
            </a:r>
            <a:r>
              <a:rPr sz="1200" b="1" spc="-40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EXPERTISE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255228" y="4804081"/>
            <a:ext cx="167703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SAVE</a:t>
            </a:r>
            <a:r>
              <a:rPr sz="1200" b="1" spc="-30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TIME</a:t>
            </a:r>
            <a:r>
              <a:rPr sz="1200" b="1" spc="-2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&amp;</a:t>
            </a:r>
            <a:r>
              <a:rPr sz="1200" b="1" spc="-2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20" dirty="0">
                <a:solidFill>
                  <a:srgbClr val="2C4D7C"/>
                </a:solidFill>
                <a:latin typeface="Montserrat"/>
                <a:cs typeface="Montserrat"/>
              </a:rPr>
              <a:t>MONEY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255228" y="5458094"/>
            <a:ext cx="159956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ELIMINATE</a:t>
            </a:r>
            <a:r>
              <a:rPr sz="1200" b="1" spc="-1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ERRORS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255228" y="6100794"/>
            <a:ext cx="181419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ENHANCE</a:t>
            </a:r>
            <a:r>
              <a:rPr sz="1200" b="1" spc="-70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EFFICIENCY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255228" y="6741832"/>
            <a:ext cx="208597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solidFill>
                  <a:srgbClr val="2C4D7C"/>
                </a:solidFill>
                <a:latin typeface="Montserrat"/>
                <a:cs typeface="Montserrat"/>
              </a:rPr>
              <a:t>INCREASE</a:t>
            </a:r>
            <a:r>
              <a:rPr sz="1200" b="1" spc="-70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PROFITABILITY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555972" y="4172769"/>
            <a:ext cx="701040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INTERIM</a:t>
            </a:r>
            <a:endParaRPr sz="1200">
              <a:latin typeface="Montserrat"/>
              <a:cs typeface="Montserrat"/>
            </a:endParaRPr>
          </a:p>
        </p:txBody>
      </p:sp>
      <p:pic>
        <p:nvPicPr>
          <p:cNvPr id="76" name="object 7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0311" y="5141354"/>
            <a:ext cx="949725" cy="831635"/>
          </a:xfrm>
          <a:prstGeom prst="rect">
            <a:avLst/>
          </a:prstGeom>
        </p:spPr>
      </p:pic>
      <p:sp>
        <p:nvSpPr>
          <p:cNvPr id="77" name="object 77"/>
          <p:cNvSpPr txBox="1"/>
          <p:nvPr/>
        </p:nvSpPr>
        <p:spPr>
          <a:xfrm>
            <a:off x="2555972" y="5474171"/>
            <a:ext cx="692150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spc="-20" dirty="0">
                <a:solidFill>
                  <a:srgbClr val="2C4D7C"/>
                </a:solidFill>
                <a:latin typeface="Montserrat"/>
                <a:cs typeface="Montserrat"/>
              </a:rPr>
              <a:t>HOURLY</a:t>
            </a:r>
            <a:endParaRPr sz="1200">
              <a:latin typeface="Montserrat"/>
              <a:cs typeface="Montserrat"/>
            </a:endParaRPr>
          </a:p>
        </p:txBody>
      </p:sp>
      <p:pic>
        <p:nvPicPr>
          <p:cNvPr id="78" name="object 7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60311" y="6447171"/>
            <a:ext cx="949725" cy="831635"/>
          </a:xfrm>
          <a:prstGeom prst="rect">
            <a:avLst/>
          </a:prstGeom>
        </p:spPr>
      </p:pic>
      <p:sp>
        <p:nvSpPr>
          <p:cNvPr id="79" name="object 79"/>
          <p:cNvSpPr txBox="1"/>
          <p:nvPr/>
        </p:nvSpPr>
        <p:spPr>
          <a:xfrm>
            <a:off x="2555972" y="6763858"/>
            <a:ext cx="1357630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PROJECT</a:t>
            </a:r>
            <a:r>
              <a:rPr sz="1200" b="1" spc="-35" dirty="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2C4D7C"/>
                </a:solidFill>
                <a:latin typeface="Montserrat"/>
                <a:cs typeface="Montserrat"/>
              </a:rPr>
              <a:t>BASED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619720" y="4024886"/>
            <a:ext cx="460375" cy="460375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230124" y="0"/>
                </a:moveTo>
                <a:lnTo>
                  <a:pt x="183747" y="4675"/>
                </a:lnTo>
                <a:lnTo>
                  <a:pt x="140551" y="18084"/>
                </a:lnTo>
                <a:lnTo>
                  <a:pt x="101461" y="39302"/>
                </a:lnTo>
                <a:lnTo>
                  <a:pt x="67403" y="67403"/>
                </a:lnTo>
                <a:lnTo>
                  <a:pt x="39302" y="101461"/>
                </a:lnTo>
                <a:lnTo>
                  <a:pt x="18084" y="140551"/>
                </a:lnTo>
                <a:lnTo>
                  <a:pt x="4675" y="183747"/>
                </a:lnTo>
                <a:lnTo>
                  <a:pt x="0" y="230124"/>
                </a:lnTo>
                <a:lnTo>
                  <a:pt x="4675" y="276500"/>
                </a:lnTo>
                <a:lnTo>
                  <a:pt x="18084" y="319696"/>
                </a:lnTo>
                <a:lnTo>
                  <a:pt x="39302" y="358786"/>
                </a:lnTo>
                <a:lnTo>
                  <a:pt x="67403" y="392844"/>
                </a:lnTo>
                <a:lnTo>
                  <a:pt x="101461" y="420945"/>
                </a:lnTo>
                <a:lnTo>
                  <a:pt x="140551" y="442163"/>
                </a:lnTo>
                <a:lnTo>
                  <a:pt x="183747" y="455572"/>
                </a:lnTo>
                <a:lnTo>
                  <a:pt x="230124" y="460248"/>
                </a:lnTo>
                <a:lnTo>
                  <a:pt x="276500" y="455572"/>
                </a:lnTo>
                <a:lnTo>
                  <a:pt x="319696" y="442163"/>
                </a:lnTo>
                <a:lnTo>
                  <a:pt x="358786" y="420945"/>
                </a:lnTo>
                <a:lnTo>
                  <a:pt x="392844" y="392844"/>
                </a:lnTo>
                <a:lnTo>
                  <a:pt x="420945" y="358786"/>
                </a:lnTo>
                <a:lnTo>
                  <a:pt x="442163" y="319696"/>
                </a:lnTo>
                <a:lnTo>
                  <a:pt x="455572" y="276500"/>
                </a:lnTo>
                <a:lnTo>
                  <a:pt x="460248" y="230124"/>
                </a:lnTo>
                <a:lnTo>
                  <a:pt x="455572" y="183747"/>
                </a:lnTo>
                <a:lnTo>
                  <a:pt x="442163" y="140551"/>
                </a:lnTo>
                <a:lnTo>
                  <a:pt x="420945" y="101461"/>
                </a:lnTo>
                <a:lnTo>
                  <a:pt x="392844" y="67403"/>
                </a:lnTo>
                <a:lnTo>
                  <a:pt x="358786" y="39302"/>
                </a:lnTo>
                <a:lnTo>
                  <a:pt x="319696" y="18084"/>
                </a:lnTo>
                <a:lnTo>
                  <a:pt x="276500" y="4675"/>
                </a:lnTo>
                <a:lnTo>
                  <a:pt x="230124" y="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619720" y="4678898"/>
            <a:ext cx="460375" cy="460375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230124" y="0"/>
                </a:moveTo>
                <a:lnTo>
                  <a:pt x="183747" y="4675"/>
                </a:lnTo>
                <a:lnTo>
                  <a:pt x="140551" y="18084"/>
                </a:lnTo>
                <a:lnTo>
                  <a:pt x="101461" y="39302"/>
                </a:lnTo>
                <a:lnTo>
                  <a:pt x="67403" y="67403"/>
                </a:lnTo>
                <a:lnTo>
                  <a:pt x="39302" y="101461"/>
                </a:lnTo>
                <a:lnTo>
                  <a:pt x="18084" y="140551"/>
                </a:lnTo>
                <a:lnTo>
                  <a:pt x="4675" y="183747"/>
                </a:lnTo>
                <a:lnTo>
                  <a:pt x="0" y="230124"/>
                </a:lnTo>
                <a:lnTo>
                  <a:pt x="4675" y="276500"/>
                </a:lnTo>
                <a:lnTo>
                  <a:pt x="18084" y="319696"/>
                </a:lnTo>
                <a:lnTo>
                  <a:pt x="39302" y="358786"/>
                </a:lnTo>
                <a:lnTo>
                  <a:pt x="67403" y="392844"/>
                </a:lnTo>
                <a:lnTo>
                  <a:pt x="101461" y="420945"/>
                </a:lnTo>
                <a:lnTo>
                  <a:pt x="140551" y="442163"/>
                </a:lnTo>
                <a:lnTo>
                  <a:pt x="183747" y="455572"/>
                </a:lnTo>
                <a:lnTo>
                  <a:pt x="230124" y="460248"/>
                </a:lnTo>
                <a:lnTo>
                  <a:pt x="276500" y="455572"/>
                </a:lnTo>
                <a:lnTo>
                  <a:pt x="319696" y="442163"/>
                </a:lnTo>
                <a:lnTo>
                  <a:pt x="358786" y="420945"/>
                </a:lnTo>
                <a:lnTo>
                  <a:pt x="392844" y="392844"/>
                </a:lnTo>
                <a:lnTo>
                  <a:pt x="420945" y="358786"/>
                </a:lnTo>
                <a:lnTo>
                  <a:pt x="442163" y="319696"/>
                </a:lnTo>
                <a:lnTo>
                  <a:pt x="455572" y="276500"/>
                </a:lnTo>
                <a:lnTo>
                  <a:pt x="460248" y="230124"/>
                </a:lnTo>
                <a:lnTo>
                  <a:pt x="455572" y="183747"/>
                </a:lnTo>
                <a:lnTo>
                  <a:pt x="442163" y="140551"/>
                </a:lnTo>
                <a:lnTo>
                  <a:pt x="420945" y="101461"/>
                </a:lnTo>
                <a:lnTo>
                  <a:pt x="392844" y="67403"/>
                </a:lnTo>
                <a:lnTo>
                  <a:pt x="358786" y="39302"/>
                </a:lnTo>
                <a:lnTo>
                  <a:pt x="319696" y="18084"/>
                </a:lnTo>
                <a:lnTo>
                  <a:pt x="276500" y="4675"/>
                </a:lnTo>
                <a:lnTo>
                  <a:pt x="230124" y="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619720" y="5332911"/>
            <a:ext cx="460375" cy="460375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230124" y="0"/>
                </a:moveTo>
                <a:lnTo>
                  <a:pt x="183747" y="4675"/>
                </a:lnTo>
                <a:lnTo>
                  <a:pt x="140551" y="18084"/>
                </a:lnTo>
                <a:lnTo>
                  <a:pt x="101461" y="39302"/>
                </a:lnTo>
                <a:lnTo>
                  <a:pt x="67403" y="67403"/>
                </a:lnTo>
                <a:lnTo>
                  <a:pt x="39302" y="101461"/>
                </a:lnTo>
                <a:lnTo>
                  <a:pt x="18084" y="140551"/>
                </a:lnTo>
                <a:lnTo>
                  <a:pt x="4675" y="183747"/>
                </a:lnTo>
                <a:lnTo>
                  <a:pt x="0" y="230123"/>
                </a:lnTo>
                <a:lnTo>
                  <a:pt x="4675" y="276500"/>
                </a:lnTo>
                <a:lnTo>
                  <a:pt x="18084" y="319696"/>
                </a:lnTo>
                <a:lnTo>
                  <a:pt x="39302" y="358786"/>
                </a:lnTo>
                <a:lnTo>
                  <a:pt x="67403" y="392844"/>
                </a:lnTo>
                <a:lnTo>
                  <a:pt x="101461" y="420945"/>
                </a:lnTo>
                <a:lnTo>
                  <a:pt x="140551" y="442163"/>
                </a:lnTo>
                <a:lnTo>
                  <a:pt x="183747" y="455572"/>
                </a:lnTo>
                <a:lnTo>
                  <a:pt x="230124" y="460247"/>
                </a:lnTo>
                <a:lnTo>
                  <a:pt x="276500" y="455572"/>
                </a:lnTo>
                <a:lnTo>
                  <a:pt x="319696" y="442163"/>
                </a:lnTo>
                <a:lnTo>
                  <a:pt x="358786" y="420945"/>
                </a:lnTo>
                <a:lnTo>
                  <a:pt x="392844" y="392844"/>
                </a:lnTo>
                <a:lnTo>
                  <a:pt x="420945" y="358786"/>
                </a:lnTo>
                <a:lnTo>
                  <a:pt x="442163" y="319696"/>
                </a:lnTo>
                <a:lnTo>
                  <a:pt x="455572" y="276500"/>
                </a:lnTo>
                <a:lnTo>
                  <a:pt x="460248" y="230123"/>
                </a:lnTo>
                <a:lnTo>
                  <a:pt x="455572" y="183747"/>
                </a:lnTo>
                <a:lnTo>
                  <a:pt x="442163" y="140551"/>
                </a:lnTo>
                <a:lnTo>
                  <a:pt x="420945" y="101461"/>
                </a:lnTo>
                <a:lnTo>
                  <a:pt x="392844" y="67403"/>
                </a:lnTo>
                <a:lnTo>
                  <a:pt x="358786" y="39302"/>
                </a:lnTo>
                <a:lnTo>
                  <a:pt x="319696" y="18084"/>
                </a:lnTo>
                <a:lnTo>
                  <a:pt x="276500" y="4675"/>
                </a:lnTo>
                <a:lnTo>
                  <a:pt x="230124" y="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619720" y="5986931"/>
            <a:ext cx="460375" cy="460375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230124" y="0"/>
                </a:moveTo>
                <a:lnTo>
                  <a:pt x="183747" y="4675"/>
                </a:lnTo>
                <a:lnTo>
                  <a:pt x="140551" y="18084"/>
                </a:lnTo>
                <a:lnTo>
                  <a:pt x="101461" y="39302"/>
                </a:lnTo>
                <a:lnTo>
                  <a:pt x="67403" y="67403"/>
                </a:lnTo>
                <a:lnTo>
                  <a:pt x="39302" y="101461"/>
                </a:lnTo>
                <a:lnTo>
                  <a:pt x="18084" y="140551"/>
                </a:lnTo>
                <a:lnTo>
                  <a:pt x="4675" y="183747"/>
                </a:lnTo>
                <a:lnTo>
                  <a:pt x="0" y="230123"/>
                </a:lnTo>
                <a:lnTo>
                  <a:pt x="4675" y="276500"/>
                </a:lnTo>
                <a:lnTo>
                  <a:pt x="18084" y="319696"/>
                </a:lnTo>
                <a:lnTo>
                  <a:pt x="39302" y="358786"/>
                </a:lnTo>
                <a:lnTo>
                  <a:pt x="67403" y="392844"/>
                </a:lnTo>
                <a:lnTo>
                  <a:pt x="101461" y="420945"/>
                </a:lnTo>
                <a:lnTo>
                  <a:pt x="140551" y="442163"/>
                </a:lnTo>
                <a:lnTo>
                  <a:pt x="183747" y="455572"/>
                </a:lnTo>
                <a:lnTo>
                  <a:pt x="230124" y="460247"/>
                </a:lnTo>
                <a:lnTo>
                  <a:pt x="276500" y="455572"/>
                </a:lnTo>
                <a:lnTo>
                  <a:pt x="319696" y="442163"/>
                </a:lnTo>
                <a:lnTo>
                  <a:pt x="358786" y="420945"/>
                </a:lnTo>
                <a:lnTo>
                  <a:pt x="392844" y="392844"/>
                </a:lnTo>
                <a:lnTo>
                  <a:pt x="420945" y="358786"/>
                </a:lnTo>
                <a:lnTo>
                  <a:pt x="442163" y="319696"/>
                </a:lnTo>
                <a:lnTo>
                  <a:pt x="455572" y="276500"/>
                </a:lnTo>
                <a:lnTo>
                  <a:pt x="460248" y="230123"/>
                </a:lnTo>
                <a:lnTo>
                  <a:pt x="455572" y="183747"/>
                </a:lnTo>
                <a:lnTo>
                  <a:pt x="442163" y="140551"/>
                </a:lnTo>
                <a:lnTo>
                  <a:pt x="420945" y="101461"/>
                </a:lnTo>
                <a:lnTo>
                  <a:pt x="392844" y="67403"/>
                </a:lnTo>
                <a:lnTo>
                  <a:pt x="358786" y="39302"/>
                </a:lnTo>
                <a:lnTo>
                  <a:pt x="319696" y="18084"/>
                </a:lnTo>
                <a:lnTo>
                  <a:pt x="276500" y="4675"/>
                </a:lnTo>
                <a:lnTo>
                  <a:pt x="230124" y="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619720" y="6640942"/>
            <a:ext cx="460375" cy="460375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230124" y="0"/>
                </a:moveTo>
                <a:lnTo>
                  <a:pt x="183747" y="4675"/>
                </a:lnTo>
                <a:lnTo>
                  <a:pt x="140551" y="18084"/>
                </a:lnTo>
                <a:lnTo>
                  <a:pt x="101461" y="39302"/>
                </a:lnTo>
                <a:lnTo>
                  <a:pt x="67403" y="67403"/>
                </a:lnTo>
                <a:lnTo>
                  <a:pt x="39302" y="101461"/>
                </a:lnTo>
                <a:lnTo>
                  <a:pt x="18084" y="140551"/>
                </a:lnTo>
                <a:lnTo>
                  <a:pt x="4675" y="183747"/>
                </a:lnTo>
                <a:lnTo>
                  <a:pt x="0" y="230123"/>
                </a:lnTo>
                <a:lnTo>
                  <a:pt x="4675" y="276500"/>
                </a:lnTo>
                <a:lnTo>
                  <a:pt x="18084" y="319696"/>
                </a:lnTo>
                <a:lnTo>
                  <a:pt x="39302" y="358786"/>
                </a:lnTo>
                <a:lnTo>
                  <a:pt x="67403" y="392844"/>
                </a:lnTo>
                <a:lnTo>
                  <a:pt x="101461" y="420945"/>
                </a:lnTo>
                <a:lnTo>
                  <a:pt x="140551" y="442163"/>
                </a:lnTo>
                <a:lnTo>
                  <a:pt x="183747" y="455572"/>
                </a:lnTo>
                <a:lnTo>
                  <a:pt x="230124" y="460247"/>
                </a:lnTo>
                <a:lnTo>
                  <a:pt x="276500" y="455572"/>
                </a:lnTo>
                <a:lnTo>
                  <a:pt x="319696" y="442163"/>
                </a:lnTo>
                <a:lnTo>
                  <a:pt x="358786" y="420945"/>
                </a:lnTo>
                <a:lnTo>
                  <a:pt x="392844" y="392844"/>
                </a:lnTo>
                <a:lnTo>
                  <a:pt x="420945" y="358786"/>
                </a:lnTo>
                <a:lnTo>
                  <a:pt x="442163" y="319696"/>
                </a:lnTo>
                <a:lnTo>
                  <a:pt x="455572" y="276500"/>
                </a:lnTo>
                <a:lnTo>
                  <a:pt x="460248" y="230123"/>
                </a:lnTo>
                <a:lnTo>
                  <a:pt x="455572" y="183747"/>
                </a:lnTo>
                <a:lnTo>
                  <a:pt x="442163" y="140551"/>
                </a:lnTo>
                <a:lnTo>
                  <a:pt x="420945" y="101461"/>
                </a:lnTo>
                <a:lnTo>
                  <a:pt x="392844" y="67403"/>
                </a:lnTo>
                <a:lnTo>
                  <a:pt x="358786" y="39302"/>
                </a:lnTo>
                <a:lnTo>
                  <a:pt x="319696" y="18084"/>
                </a:lnTo>
                <a:lnTo>
                  <a:pt x="276500" y="4675"/>
                </a:lnTo>
                <a:lnTo>
                  <a:pt x="230124" y="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r>
              <a:rPr spc="-25" dirty="0"/>
              <a:t>12</a:t>
            </a:r>
          </a:p>
        </p:txBody>
      </p:sp>
      <p:sp>
        <p:nvSpPr>
          <p:cNvPr id="86" name="object 8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41955" y="4781105"/>
            <a:ext cx="816610" cy="1610360"/>
          </a:xfrm>
          <a:custGeom>
            <a:avLst/>
            <a:gdLst/>
            <a:ahLst/>
            <a:cxnLst/>
            <a:rect l="l" t="t" r="r" b="b"/>
            <a:pathLst>
              <a:path w="816609" h="1610360">
                <a:moveTo>
                  <a:pt x="0" y="1609902"/>
                </a:moveTo>
                <a:lnTo>
                  <a:pt x="816444" y="1609902"/>
                </a:lnTo>
                <a:lnTo>
                  <a:pt x="816444" y="0"/>
                </a:lnTo>
                <a:lnTo>
                  <a:pt x="0" y="0"/>
                </a:lnTo>
                <a:lnTo>
                  <a:pt x="0" y="1609902"/>
                </a:lnTo>
                <a:close/>
              </a:path>
            </a:pathLst>
          </a:custGeom>
          <a:solidFill>
            <a:srgbClr val="96BFD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4359821"/>
            <a:ext cx="9242425" cy="2453005"/>
            <a:chOff x="0" y="4359821"/>
            <a:chExt cx="9242425" cy="2453005"/>
          </a:xfrm>
        </p:grpSpPr>
        <p:sp>
          <p:nvSpPr>
            <p:cNvPr id="5" name="object 5"/>
            <p:cNvSpPr/>
            <p:nvPr/>
          </p:nvSpPr>
          <p:spPr>
            <a:xfrm>
              <a:off x="0" y="4757356"/>
              <a:ext cx="828040" cy="1610360"/>
            </a:xfrm>
            <a:custGeom>
              <a:avLst/>
              <a:gdLst/>
              <a:ahLst/>
              <a:cxnLst/>
              <a:rect l="l" t="t" r="r" b="b"/>
              <a:pathLst>
                <a:path w="828040" h="1610360">
                  <a:moveTo>
                    <a:pt x="0" y="1609890"/>
                  </a:moveTo>
                  <a:lnTo>
                    <a:pt x="827595" y="1609890"/>
                  </a:lnTo>
                  <a:lnTo>
                    <a:pt x="827595" y="0"/>
                  </a:lnTo>
                  <a:lnTo>
                    <a:pt x="0" y="0"/>
                  </a:lnTo>
                  <a:lnTo>
                    <a:pt x="0" y="1609890"/>
                  </a:lnTo>
                  <a:close/>
                </a:path>
              </a:pathLst>
            </a:custGeom>
            <a:solidFill>
              <a:srgbClr val="96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7595" y="4359821"/>
              <a:ext cx="8414385" cy="2453005"/>
            </a:xfrm>
            <a:custGeom>
              <a:avLst/>
              <a:gdLst/>
              <a:ahLst/>
              <a:cxnLst/>
              <a:rect l="l" t="t" r="r" b="b"/>
              <a:pathLst>
                <a:path w="8414385" h="2453004">
                  <a:moveTo>
                    <a:pt x="8414359" y="0"/>
                  </a:moveTo>
                  <a:lnTo>
                    <a:pt x="0" y="0"/>
                  </a:lnTo>
                  <a:lnTo>
                    <a:pt x="0" y="2452458"/>
                  </a:lnTo>
                  <a:lnTo>
                    <a:pt x="8414359" y="2452458"/>
                  </a:lnTo>
                  <a:lnTo>
                    <a:pt x="8414359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81436" y="4359821"/>
              <a:ext cx="1297940" cy="259715"/>
            </a:xfrm>
            <a:custGeom>
              <a:avLst/>
              <a:gdLst/>
              <a:ahLst/>
              <a:cxnLst/>
              <a:rect l="l" t="t" r="r" b="b"/>
              <a:pathLst>
                <a:path w="1297939" h="259714">
                  <a:moveTo>
                    <a:pt x="1038486" y="0"/>
                  </a:moveTo>
                  <a:lnTo>
                    <a:pt x="259224" y="0"/>
                  </a:lnTo>
                  <a:lnTo>
                    <a:pt x="0" y="259224"/>
                  </a:lnTo>
                  <a:lnTo>
                    <a:pt x="1297711" y="259224"/>
                  </a:lnTo>
                  <a:lnTo>
                    <a:pt x="1038486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20933" y="4359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258215" y="0"/>
                  </a:moveTo>
                  <a:lnTo>
                    <a:pt x="0" y="0"/>
                  </a:lnTo>
                  <a:lnTo>
                    <a:pt x="258215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84032" y="4359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258215" y="0"/>
                  </a:moveTo>
                  <a:lnTo>
                    <a:pt x="0" y="0"/>
                  </a:lnTo>
                  <a:lnTo>
                    <a:pt x="0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751248" y="4359821"/>
              <a:ext cx="1297940" cy="259715"/>
            </a:xfrm>
            <a:custGeom>
              <a:avLst/>
              <a:gdLst/>
              <a:ahLst/>
              <a:cxnLst/>
              <a:rect l="l" t="t" r="r" b="b"/>
              <a:pathLst>
                <a:path w="1297940" h="259714">
                  <a:moveTo>
                    <a:pt x="1038486" y="0"/>
                  </a:moveTo>
                  <a:lnTo>
                    <a:pt x="259224" y="0"/>
                  </a:lnTo>
                  <a:lnTo>
                    <a:pt x="0" y="259224"/>
                  </a:lnTo>
                  <a:lnTo>
                    <a:pt x="1297711" y="259224"/>
                  </a:lnTo>
                  <a:lnTo>
                    <a:pt x="1038486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90744" y="4359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258215" y="0"/>
                  </a:moveTo>
                  <a:lnTo>
                    <a:pt x="0" y="0"/>
                  </a:lnTo>
                  <a:lnTo>
                    <a:pt x="258215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53845" y="4359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258215" y="0"/>
                  </a:moveTo>
                  <a:lnTo>
                    <a:pt x="0" y="0"/>
                  </a:lnTo>
                  <a:lnTo>
                    <a:pt x="0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162707" y="4359821"/>
              <a:ext cx="1297940" cy="259715"/>
            </a:xfrm>
            <a:custGeom>
              <a:avLst/>
              <a:gdLst/>
              <a:ahLst/>
              <a:cxnLst/>
              <a:rect l="l" t="t" r="r" b="b"/>
              <a:pathLst>
                <a:path w="1297939" h="259714">
                  <a:moveTo>
                    <a:pt x="1038486" y="0"/>
                  </a:moveTo>
                  <a:lnTo>
                    <a:pt x="259224" y="0"/>
                  </a:lnTo>
                  <a:lnTo>
                    <a:pt x="0" y="259224"/>
                  </a:lnTo>
                  <a:lnTo>
                    <a:pt x="1297711" y="259224"/>
                  </a:lnTo>
                  <a:lnTo>
                    <a:pt x="1038486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02203" y="4359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258215" y="0"/>
                  </a:moveTo>
                  <a:lnTo>
                    <a:pt x="0" y="0"/>
                  </a:lnTo>
                  <a:lnTo>
                    <a:pt x="258215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65301" y="4359821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258215" y="0"/>
                  </a:moveTo>
                  <a:lnTo>
                    <a:pt x="0" y="0"/>
                  </a:lnTo>
                  <a:lnTo>
                    <a:pt x="0" y="258215"/>
                  </a:lnTo>
                  <a:lnTo>
                    <a:pt x="258215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27595" y="4359821"/>
              <a:ext cx="768350" cy="257175"/>
            </a:xfrm>
            <a:custGeom>
              <a:avLst/>
              <a:gdLst/>
              <a:ahLst/>
              <a:cxnLst/>
              <a:rect l="l" t="t" r="r" b="b"/>
              <a:pathLst>
                <a:path w="768350" h="257175">
                  <a:moveTo>
                    <a:pt x="511369" y="0"/>
                  </a:moveTo>
                  <a:lnTo>
                    <a:pt x="0" y="0"/>
                  </a:lnTo>
                  <a:lnTo>
                    <a:pt x="0" y="256628"/>
                  </a:lnTo>
                  <a:lnTo>
                    <a:pt x="767998" y="256628"/>
                  </a:lnTo>
                  <a:lnTo>
                    <a:pt x="511369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36368" y="4359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5" h="259714">
                  <a:moveTo>
                    <a:pt x="259223" y="0"/>
                  </a:moveTo>
                  <a:lnTo>
                    <a:pt x="0" y="0"/>
                  </a:lnTo>
                  <a:lnTo>
                    <a:pt x="259223" y="259223"/>
                  </a:lnTo>
                  <a:lnTo>
                    <a:pt x="259223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67692" y="4359821"/>
              <a:ext cx="1297940" cy="257175"/>
            </a:xfrm>
            <a:custGeom>
              <a:avLst/>
              <a:gdLst/>
              <a:ahLst/>
              <a:cxnLst/>
              <a:rect l="l" t="t" r="r" b="b"/>
              <a:pathLst>
                <a:path w="1297940" h="257175">
                  <a:moveTo>
                    <a:pt x="1041082" y="0"/>
                  </a:moveTo>
                  <a:lnTo>
                    <a:pt x="256628" y="0"/>
                  </a:lnTo>
                  <a:lnTo>
                    <a:pt x="0" y="256628"/>
                  </a:lnTo>
                  <a:lnTo>
                    <a:pt x="1297711" y="256628"/>
                  </a:lnTo>
                  <a:lnTo>
                    <a:pt x="1041082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06179" y="4359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5" h="259714">
                  <a:moveTo>
                    <a:pt x="259223" y="0"/>
                  </a:moveTo>
                  <a:lnTo>
                    <a:pt x="0" y="0"/>
                  </a:lnTo>
                  <a:lnTo>
                    <a:pt x="259223" y="259223"/>
                  </a:lnTo>
                  <a:lnTo>
                    <a:pt x="259223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470287" y="4359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4" h="259714">
                  <a:moveTo>
                    <a:pt x="259224" y="0"/>
                  </a:moveTo>
                  <a:lnTo>
                    <a:pt x="0" y="0"/>
                  </a:lnTo>
                  <a:lnTo>
                    <a:pt x="0" y="259224"/>
                  </a:lnTo>
                  <a:lnTo>
                    <a:pt x="259224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79149" y="4359821"/>
              <a:ext cx="1297940" cy="257175"/>
            </a:xfrm>
            <a:custGeom>
              <a:avLst/>
              <a:gdLst/>
              <a:ahLst/>
              <a:cxnLst/>
              <a:rect l="l" t="t" r="r" b="b"/>
              <a:pathLst>
                <a:path w="1297939" h="257175">
                  <a:moveTo>
                    <a:pt x="1041082" y="0"/>
                  </a:moveTo>
                  <a:lnTo>
                    <a:pt x="256628" y="0"/>
                  </a:lnTo>
                  <a:lnTo>
                    <a:pt x="0" y="256628"/>
                  </a:lnTo>
                  <a:lnTo>
                    <a:pt x="1297711" y="256628"/>
                  </a:lnTo>
                  <a:lnTo>
                    <a:pt x="1041082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917637" y="4359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4" h="259714">
                  <a:moveTo>
                    <a:pt x="259223" y="0"/>
                  </a:moveTo>
                  <a:lnTo>
                    <a:pt x="0" y="0"/>
                  </a:lnTo>
                  <a:lnTo>
                    <a:pt x="259223" y="259223"/>
                  </a:lnTo>
                  <a:lnTo>
                    <a:pt x="259223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881745" y="4359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4" h="259714">
                  <a:moveTo>
                    <a:pt x="259224" y="0"/>
                  </a:moveTo>
                  <a:lnTo>
                    <a:pt x="0" y="0"/>
                  </a:lnTo>
                  <a:lnTo>
                    <a:pt x="0" y="259224"/>
                  </a:lnTo>
                  <a:lnTo>
                    <a:pt x="259224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048962" y="4359821"/>
              <a:ext cx="1193165" cy="257175"/>
            </a:xfrm>
            <a:custGeom>
              <a:avLst/>
              <a:gdLst/>
              <a:ahLst/>
              <a:cxnLst/>
              <a:rect l="l" t="t" r="r" b="b"/>
              <a:pathLst>
                <a:path w="1193165" h="257175">
                  <a:moveTo>
                    <a:pt x="1041082" y="0"/>
                  </a:moveTo>
                  <a:lnTo>
                    <a:pt x="256628" y="0"/>
                  </a:lnTo>
                  <a:lnTo>
                    <a:pt x="0" y="256628"/>
                  </a:lnTo>
                  <a:lnTo>
                    <a:pt x="1193004" y="256628"/>
                  </a:lnTo>
                  <a:lnTo>
                    <a:pt x="1193004" y="151922"/>
                  </a:lnTo>
                  <a:lnTo>
                    <a:pt x="1041082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087449" y="4359821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39">
                  <a:moveTo>
                    <a:pt x="154518" y="0"/>
                  </a:moveTo>
                  <a:lnTo>
                    <a:pt x="0" y="0"/>
                  </a:lnTo>
                  <a:lnTo>
                    <a:pt x="154518" y="154518"/>
                  </a:lnTo>
                  <a:lnTo>
                    <a:pt x="154518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051556" y="4359821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5" h="259714">
                  <a:moveTo>
                    <a:pt x="259224" y="0"/>
                  </a:moveTo>
                  <a:lnTo>
                    <a:pt x="0" y="0"/>
                  </a:lnTo>
                  <a:lnTo>
                    <a:pt x="0" y="259224"/>
                  </a:lnTo>
                  <a:lnTo>
                    <a:pt x="259224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81436" y="5266537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70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81436" y="4619268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70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30292" y="4616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69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84032" y="4616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69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751249" y="5266537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40" h="648970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751249" y="4619268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40" h="648970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400104" y="4616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53845" y="4616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162706" y="5266537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70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162706" y="4619268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70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811562" y="4616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165301" y="461667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27595" y="4616672"/>
              <a:ext cx="768350" cy="648970"/>
            </a:xfrm>
            <a:custGeom>
              <a:avLst/>
              <a:gdLst/>
              <a:ahLst/>
              <a:cxnLst/>
              <a:rect l="l" t="t" r="r" b="b"/>
              <a:pathLst>
                <a:path w="768350" h="648970">
                  <a:moveTo>
                    <a:pt x="767996" y="0"/>
                  </a:moveTo>
                  <a:lnTo>
                    <a:pt x="0" y="0"/>
                  </a:lnTo>
                  <a:lnTo>
                    <a:pt x="0" y="529714"/>
                  </a:lnTo>
                  <a:lnTo>
                    <a:pt x="119141" y="648855"/>
                  </a:lnTo>
                  <a:lnTo>
                    <a:pt x="767996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27595" y="5263941"/>
              <a:ext cx="768350" cy="648970"/>
            </a:xfrm>
            <a:custGeom>
              <a:avLst/>
              <a:gdLst/>
              <a:ahLst/>
              <a:cxnLst/>
              <a:rect l="l" t="t" r="r" b="b"/>
              <a:pathLst>
                <a:path w="768350" h="648970">
                  <a:moveTo>
                    <a:pt x="119142" y="0"/>
                  </a:moveTo>
                  <a:lnTo>
                    <a:pt x="0" y="119142"/>
                  </a:lnTo>
                  <a:lnTo>
                    <a:pt x="0" y="648855"/>
                  </a:lnTo>
                  <a:lnTo>
                    <a:pt x="767998" y="648855"/>
                  </a:lnTo>
                  <a:lnTo>
                    <a:pt x="119142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46736" y="4617680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69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27595" y="5144800"/>
              <a:ext cx="121920" cy="243840"/>
            </a:xfrm>
            <a:custGeom>
              <a:avLst/>
              <a:gdLst/>
              <a:ahLst/>
              <a:cxnLst/>
              <a:rect l="l" t="t" r="r" b="b"/>
              <a:pathLst>
                <a:path w="121919" h="243839">
                  <a:moveTo>
                    <a:pt x="0" y="0"/>
                  </a:moveTo>
                  <a:lnTo>
                    <a:pt x="0" y="243474"/>
                  </a:lnTo>
                  <a:lnTo>
                    <a:pt x="121737" y="121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467691" y="4616672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40" h="648970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467693" y="5263941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40" h="648970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116547" y="4617680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470287" y="461768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879149" y="4616672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70">
                  <a:moveTo>
                    <a:pt x="1297711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297711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879149" y="5263941"/>
              <a:ext cx="1297940" cy="648970"/>
            </a:xfrm>
            <a:custGeom>
              <a:avLst/>
              <a:gdLst/>
              <a:ahLst/>
              <a:cxnLst/>
              <a:rect l="l" t="t" r="r" b="b"/>
              <a:pathLst>
                <a:path w="1297939" h="648970">
                  <a:moveTo>
                    <a:pt x="648855" y="0"/>
                  </a:moveTo>
                  <a:lnTo>
                    <a:pt x="0" y="648855"/>
                  </a:lnTo>
                  <a:lnTo>
                    <a:pt x="1297711" y="648855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528005" y="4617680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648855" y="0"/>
                  </a:moveTo>
                  <a:lnTo>
                    <a:pt x="0" y="648855"/>
                  </a:lnTo>
                  <a:lnTo>
                    <a:pt x="648855" y="1297711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881745" y="461768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048961" y="4616672"/>
              <a:ext cx="1193165" cy="648970"/>
            </a:xfrm>
            <a:custGeom>
              <a:avLst/>
              <a:gdLst/>
              <a:ahLst/>
              <a:cxnLst/>
              <a:rect l="l" t="t" r="r" b="b"/>
              <a:pathLst>
                <a:path w="1193165" h="648970">
                  <a:moveTo>
                    <a:pt x="1193006" y="0"/>
                  </a:moveTo>
                  <a:lnTo>
                    <a:pt x="0" y="0"/>
                  </a:lnTo>
                  <a:lnTo>
                    <a:pt x="648855" y="648855"/>
                  </a:lnTo>
                  <a:lnTo>
                    <a:pt x="1193006" y="104705"/>
                  </a:lnTo>
                  <a:lnTo>
                    <a:pt x="1193006" y="0"/>
                  </a:lnTo>
                  <a:close/>
                </a:path>
              </a:pathLst>
            </a:custGeom>
            <a:solidFill>
              <a:srgbClr val="63646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048962" y="5263941"/>
              <a:ext cx="1193165" cy="648970"/>
            </a:xfrm>
            <a:custGeom>
              <a:avLst/>
              <a:gdLst/>
              <a:ahLst/>
              <a:cxnLst/>
              <a:rect l="l" t="t" r="r" b="b"/>
              <a:pathLst>
                <a:path w="1193165" h="648970">
                  <a:moveTo>
                    <a:pt x="648855" y="0"/>
                  </a:moveTo>
                  <a:lnTo>
                    <a:pt x="0" y="648855"/>
                  </a:lnTo>
                  <a:lnTo>
                    <a:pt x="1193004" y="648855"/>
                  </a:lnTo>
                  <a:lnTo>
                    <a:pt x="1193004" y="544149"/>
                  </a:lnTo>
                  <a:lnTo>
                    <a:pt x="648855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697817" y="4722385"/>
              <a:ext cx="544195" cy="1088390"/>
            </a:xfrm>
            <a:custGeom>
              <a:avLst/>
              <a:gdLst/>
              <a:ahLst/>
              <a:cxnLst/>
              <a:rect l="l" t="t" r="r" b="b"/>
              <a:pathLst>
                <a:path w="544195" h="1088389">
                  <a:moveTo>
                    <a:pt x="544150" y="0"/>
                  </a:moveTo>
                  <a:lnTo>
                    <a:pt x="0" y="544150"/>
                  </a:lnTo>
                  <a:lnTo>
                    <a:pt x="544150" y="1088301"/>
                  </a:lnTo>
                  <a:lnTo>
                    <a:pt x="544150" y="0"/>
                  </a:lnTo>
                  <a:close/>
                </a:path>
              </a:pathLst>
            </a:custGeom>
            <a:solidFill>
              <a:srgbClr val="DADBDC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051555" y="4617682"/>
              <a:ext cx="648970" cy="1297940"/>
            </a:xfrm>
            <a:custGeom>
              <a:avLst/>
              <a:gdLst/>
              <a:ahLst/>
              <a:cxnLst/>
              <a:rect l="l" t="t" r="r" b="b"/>
              <a:pathLst>
                <a:path w="648970" h="1297939">
                  <a:moveTo>
                    <a:pt x="0" y="0"/>
                  </a:moveTo>
                  <a:lnTo>
                    <a:pt x="0" y="1297711"/>
                  </a:lnTo>
                  <a:lnTo>
                    <a:pt x="648855" y="648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502433" y="4359823"/>
              <a:ext cx="147320" cy="153670"/>
            </a:xfrm>
            <a:custGeom>
              <a:avLst/>
              <a:gdLst/>
              <a:ahLst/>
              <a:cxnLst/>
              <a:rect l="l" t="t" r="r" b="b"/>
              <a:pathLst>
                <a:path w="147320" h="153670">
                  <a:moveTo>
                    <a:pt x="0" y="0"/>
                  </a:moveTo>
                  <a:lnTo>
                    <a:pt x="0" y="153111"/>
                  </a:lnTo>
                  <a:lnTo>
                    <a:pt x="146837" y="153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57" name="object 5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0" name="object 6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7DB3D6"/>
                </a:solidFill>
              </a:rPr>
              <a:t>WE</a:t>
            </a:r>
            <a:r>
              <a:rPr spc="-100" dirty="0">
                <a:solidFill>
                  <a:srgbClr val="7DB3D6"/>
                </a:solidFill>
              </a:rPr>
              <a:t> </a:t>
            </a:r>
            <a:r>
              <a:rPr spc="-50" dirty="0">
                <a:solidFill>
                  <a:srgbClr val="7DB3D6"/>
                </a:solidFill>
              </a:rPr>
              <a:t>HAVE</a:t>
            </a:r>
            <a:r>
              <a:rPr spc="-100" dirty="0">
                <a:solidFill>
                  <a:srgbClr val="7DB3D6"/>
                </a:solidFill>
              </a:rPr>
              <a:t> </a:t>
            </a:r>
            <a:r>
              <a:rPr spc="-20" dirty="0"/>
              <a:t>TRUSTED</a:t>
            </a:r>
            <a:r>
              <a:rPr spc="-100" dirty="0"/>
              <a:t> </a:t>
            </a:r>
            <a:r>
              <a:rPr spc="-25" dirty="0"/>
              <a:t>RELATIONSHIPS</a:t>
            </a:r>
          </a:p>
        </p:txBody>
      </p:sp>
      <p:sp>
        <p:nvSpPr>
          <p:cNvPr id="62" name="object 62"/>
          <p:cNvSpPr txBox="1"/>
          <p:nvPr/>
        </p:nvSpPr>
        <p:spPr>
          <a:xfrm>
            <a:off x="1380690" y="5455799"/>
            <a:ext cx="302006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5420" indent="-185420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Benefit</a:t>
            </a:r>
            <a:r>
              <a:rPr sz="1700" b="1" spc="18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Existing</a:t>
            </a:r>
            <a:r>
              <a:rPr sz="1700" b="1" spc="18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50" dirty="0">
                <a:solidFill>
                  <a:srgbClr val="FFFFFF"/>
                </a:solidFill>
                <a:latin typeface="Montserrat ExtraBold"/>
                <a:cs typeface="Montserrat ExtraBold"/>
              </a:rPr>
              <a:t>Clients</a:t>
            </a:r>
            <a:endParaRPr sz="1700">
              <a:latin typeface="Montserrat ExtraBold"/>
              <a:cs typeface="Montserrat ExtraBold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958397" y="5455799"/>
            <a:ext cx="27305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50" indent="-146050">
              <a:lnSpc>
                <a:spcPct val="100000"/>
              </a:lnSpc>
              <a:spcBef>
                <a:spcPts val="100"/>
              </a:spcBef>
              <a:buChar char="•"/>
              <a:tabLst>
                <a:tab pos="146050" algn="l"/>
              </a:tabLst>
            </a:pPr>
            <a:r>
              <a:rPr sz="1700" b="1" spc="114" dirty="0">
                <a:solidFill>
                  <a:srgbClr val="FFFFFF"/>
                </a:solidFill>
                <a:latin typeface="Montserrat ExtraBold"/>
                <a:cs typeface="Montserrat ExtraBold"/>
              </a:rPr>
              <a:t>Grow</a:t>
            </a:r>
            <a:r>
              <a:rPr sz="1700" b="1" spc="1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75" dirty="0">
                <a:solidFill>
                  <a:srgbClr val="FFFFFF"/>
                </a:solidFill>
                <a:latin typeface="Montserrat ExtraBold"/>
                <a:cs typeface="Montserrat ExtraBold"/>
              </a:rPr>
              <a:t>Your</a:t>
            </a:r>
            <a:r>
              <a:rPr sz="1700" b="1" spc="1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140" dirty="0">
                <a:solidFill>
                  <a:srgbClr val="FFFFFF"/>
                </a:solidFill>
                <a:latin typeface="Montserrat ExtraBold"/>
                <a:cs typeface="Montserrat ExtraBold"/>
              </a:rPr>
              <a:t>Portfolio</a:t>
            </a:r>
            <a:endParaRPr sz="1700">
              <a:latin typeface="Montserrat ExtraBold"/>
              <a:cs typeface="Montserrat ExtraBold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362543" y="3336174"/>
            <a:ext cx="73431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1100"/>
              </a:lnSpc>
              <a:spcBef>
                <a:spcPts val="100"/>
              </a:spcBef>
            </a:pPr>
            <a:r>
              <a:rPr sz="1200" spc="-10" dirty="0">
                <a:latin typeface="Montserrat"/>
                <a:cs typeface="Montserrat"/>
              </a:rPr>
              <a:t>These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partnerships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enable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us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to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provide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our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clients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with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a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broader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range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of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services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and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expertise. </a:t>
            </a:r>
            <a:r>
              <a:rPr sz="1200" dirty="0">
                <a:latin typeface="Montserrat"/>
                <a:cs typeface="Montserrat"/>
              </a:rPr>
              <a:t>By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25" dirty="0">
                <a:latin typeface="Montserrat"/>
                <a:cs typeface="Montserrat"/>
              </a:rPr>
              <a:t>leveraging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these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partners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knowledge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and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resources,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we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offer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a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holistic</a:t>
            </a:r>
            <a:r>
              <a:rPr sz="1200" spc="-3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approach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to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financial </a:t>
            </a:r>
            <a:r>
              <a:rPr sz="1200" spc="-25" dirty="0">
                <a:latin typeface="Montserrat"/>
                <a:cs typeface="Montserrat"/>
              </a:rPr>
              <a:t>management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and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5" dirty="0">
                <a:latin typeface="Montserrat"/>
                <a:cs typeface="Montserrat"/>
              </a:rPr>
              <a:t>contribute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even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more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to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the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success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of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our</a:t>
            </a:r>
            <a:r>
              <a:rPr sz="1200" spc="-3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clients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businesses.</a:t>
            </a:r>
            <a:endParaRPr sz="1200">
              <a:latin typeface="Montserrat"/>
              <a:cs typeface="Montserrat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953634" y="6391001"/>
            <a:ext cx="647700" cy="421640"/>
            <a:chOff x="8953634" y="6391001"/>
            <a:chExt cx="647700" cy="421640"/>
          </a:xfrm>
        </p:grpSpPr>
        <p:sp>
          <p:nvSpPr>
            <p:cNvPr id="66" name="object 66"/>
            <p:cNvSpPr/>
            <p:nvPr/>
          </p:nvSpPr>
          <p:spPr>
            <a:xfrm>
              <a:off x="8953634" y="6659171"/>
              <a:ext cx="156845" cy="153670"/>
            </a:xfrm>
            <a:custGeom>
              <a:avLst/>
              <a:gdLst/>
              <a:ahLst/>
              <a:cxnLst/>
              <a:rect l="l" t="t" r="r" b="b"/>
              <a:pathLst>
                <a:path w="156845" h="153670">
                  <a:moveTo>
                    <a:pt x="156705" y="0"/>
                  </a:moveTo>
                  <a:lnTo>
                    <a:pt x="0" y="0"/>
                  </a:lnTo>
                  <a:lnTo>
                    <a:pt x="0" y="153111"/>
                  </a:lnTo>
                  <a:lnTo>
                    <a:pt x="156705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241955" y="6391001"/>
              <a:ext cx="359410" cy="421640"/>
            </a:xfrm>
            <a:custGeom>
              <a:avLst/>
              <a:gdLst/>
              <a:ahLst/>
              <a:cxnLst/>
              <a:rect l="l" t="t" r="r" b="b"/>
              <a:pathLst>
                <a:path w="359409" h="421640">
                  <a:moveTo>
                    <a:pt x="359244" y="0"/>
                  </a:moveTo>
                  <a:lnTo>
                    <a:pt x="0" y="0"/>
                  </a:lnTo>
                  <a:lnTo>
                    <a:pt x="0" y="421271"/>
                  </a:lnTo>
                  <a:lnTo>
                    <a:pt x="359244" y="0"/>
                  </a:lnTo>
                  <a:close/>
                </a:path>
              </a:pathLst>
            </a:custGeom>
            <a:solidFill>
              <a:srgbClr val="3875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/>
          <p:nvPr/>
        </p:nvSpPr>
        <p:spPr>
          <a:xfrm>
            <a:off x="0" y="1753628"/>
            <a:ext cx="10058400" cy="1227455"/>
          </a:xfrm>
          <a:custGeom>
            <a:avLst/>
            <a:gdLst/>
            <a:ahLst/>
            <a:cxnLst/>
            <a:rect l="l" t="t" r="r" b="b"/>
            <a:pathLst>
              <a:path w="10058400" h="1227455">
                <a:moveTo>
                  <a:pt x="10058400" y="0"/>
                </a:moveTo>
                <a:lnTo>
                  <a:pt x="0" y="0"/>
                </a:lnTo>
                <a:lnTo>
                  <a:pt x="0" y="1227112"/>
                </a:lnTo>
                <a:lnTo>
                  <a:pt x="10058400" y="1227112"/>
                </a:lnTo>
                <a:lnTo>
                  <a:pt x="10058400" y="0"/>
                </a:lnTo>
                <a:close/>
              </a:path>
            </a:pathLst>
          </a:custGeom>
          <a:solidFill>
            <a:srgbClr val="96BF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1478932" y="2035553"/>
            <a:ext cx="7039609" cy="60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0" marR="5080" indent="-318135">
              <a:lnSpc>
                <a:spcPct val="112700"/>
              </a:lnSpc>
              <a:spcBef>
                <a:spcPts val="100"/>
              </a:spcBef>
            </a:pP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CPA</a:t>
            </a:r>
            <a:r>
              <a:rPr sz="1700" b="1" spc="-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Firms</a:t>
            </a:r>
            <a:r>
              <a:rPr sz="1700" b="1" spc="49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|</a:t>
            </a:r>
            <a:r>
              <a:rPr sz="1700" b="1" spc="49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60" dirty="0">
                <a:solidFill>
                  <a:srgbClr val="FFFFFF"/>
                </a:solidFill>
                <a:latin typeface="Montserrat ExtraBold"/>
                <a:cs typeface="Montserrat ExtraBold"/>
              </a:rPr>
              <a:t>Attorneys</a:t>
            </a:r>
            <a:r>
              <a:rPr sz="1700" b="1" spc="49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|</a:t>
            </a:r>
            <a:r>
              <a:rPr sz="1700" b="1" spc="49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Banking</a:t>
            </a:r>
            <a:r>
              <a:rPr sz="1700" b="1" spc="49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|</a:t>
            </a:r>
            <a:r>
              <a:rPr sz="1700" b="1" spc="49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60" dirty="0">
                <a:solidFill>
                  <a:srgbClr val="FFFFFF"/>
                </a:solidFill>
                <a:latin typeface="Montserrat ExtraBold"/>
                <a:cs typeface="Montserrat ExtraBold"/>
              </a:rPr>
              <a:t>Investors</a:t>
            </a:r>
            <a:r>
              <a:rPr sz="1700" b="1" spc="49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|</a:t>
            </a:r>
            <a:r>
              <a:rPr sz="1700" b="1" spc="49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Montserrat ExtraBold"/>
                <a:cs typeface="Montserrat ExtraBold"/>
              </a:rPr>
              <a:t>Insurance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IT</a:t>
            </a:r>
            <a:r>
              <a:rPr sz="1700" b="1" spc="50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Services</a:t>
            </a:r>
            <a:r>
              <a:rPr sz="1700" b="1" spc="55" dirty="0">
                <a:solidFill>
                  <a:srgbClr val="FFFFFF"/>
                </a:solidFill>
                <a:latin typeface="Montserrat ExtraBold"/>
                <a:cs typeface="Montserrat ExtraBold"/>
              </a:rPr>
              <a:t> 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|</a:t>
            </a:r>
            <a:r>
              <a:rPr sz="1700" b="1" spc="55" dirty="0">
                <a:solidFill>
                  <a:srgbClr val="FFFFFF"/>
                </a:solidFill>
                <a:latin typeface="Montserrat ExtraBold"/>
                <a:cs typeface="Montserrat ExtraBold"/>
              </a:rPr>
              <a:t>  </a:t>
            </a:r>
            <a:r>
              <a:rPr sz="1700" b="1" spc="65" dirty="0">
                <a:solidFill>
                  <a:srgbClr val="FFFFFF"/>
                </a:solidFill>
                <a:latin typeface="Montserrat ExtraBold"/>
                <a:cs typeface="Montserrat ExtraBold"/>
              </a:rPr>
              <a:t>Merchant</a:t>
            </a:r>
            <a:r>
              <a:rPr sz="1700" b="1" spc="5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Services</a:t>
            </a:r>
            <a:r>
              <a:rPr sz="1700" b="1" spc="55" dirty="0">
                <a:solidFill>
                  <a:srgbClr val="FFFFFF"/>
                </a:solidFill>
                <a:latin typeface="Montserrat ExtraBold"/>
                <a:cs typeface="Montserrat ExtraBold"/>
              </a:rPr>
              <a:t>  </a:t>
            </a:r>
            <a:r>
              <a:rPr sz="17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|</a:t>
            </a:r>
            <a:r>
              <a:rPr sz="1700" b="1" spc="55" dirty="0">
                <a:solidFill>
                  <a:srgbClr val="FFFFFF"/>
                </a:solidFill>
                <a:latin typeface="Montserrat ExtraBold"/>
                <a:cs typeface="Montserrat ExtraBold"/>
              </a:rPr>
              <a:t>  </a:t>
            </a:r>
            <a:r>
              <a:rPr sz="1700" b="1" spc="155" dirty="0">
                <a:solidFill>
                  <a:srgbClr val="FFFFFF"/>
                </a:solidFill>
                <a:latin typeface="Montserrat ExtraBold"/>
                <a:cs typeface="Montserrat ExtraBold"/>
              </a:rPr>
              <a:t>Payroll</a:t>
            </a:r>
            <a:r>
              <a:rPr sz="1700" b="1" spc="5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700" b="1" spc="75" dirty="0">
                <a:solidFill>
                  <a:srgbClr val="FFFFFF"/>
                </a:solidFill>
                <a:latin typeface="Montserrat ExtraBold"/>
                <a:cs typeface="Montserrat ExtraBold"/>
              </a:rPr>
              <a:t>Providers</a:t>
            </a:r>
            <a:endParaRPr sz="1700">
              <a:latin typeface="Montserrat ExtraBold"/>
              <a:cs typeface="Montserrat ExtraBold"/>
            </a:endParaRPr>
          </a:p>
        </p:txBody>
      </p:sp>
      <p:sp>
        <p:nvSpPr>
          <p:cNvPr id="70" name="object 7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r>
              <a:rPr spc="-25" dirty="0"/>
              <a:t>13</a:t>
            </a:r>
          </a:p>
        </p:txBody>
      </p:sp>
      <p:sp>
        <p:nvSpPr>
          <p:cNvPr id="71" name="object 7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31774" y="7377074"/>
            <a:ext cx="33826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2C4C7C"/>
                </a:solidFill>
                <a:latin typeface="Montserrat Light"/>
                <a:cs typeface="Montserrat Light"/>
              </a:rPr>
              <a:t>Private</a:t>
            </a:r>
            <a:r>
              <a:rPr sz="800" spc="-30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dirty="0">
                <a:solidFill>
                  <a:srgbClr val="2C4C7C"/>
                </a:solidFill>
                <a:latin typeface="Montserrat Light"/>
                <a:cs typeface="Montserrat Light"/>
              </a:rPr>
              <a:t>&amp;</a:t>
            </a:r>
            <a:r>
              <a:rPr sz="800" spc="-35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spc="-10" dirty="0">
                <a:solidFill>
                  <a:srgbClr val="2C4C7C"/>
                </a:solidFill>
                <a:latin typeface="Montserrat Light"/>
                <a:cs typeface="Montserrat Light"/>
              </a:rPr>
              <a:t>Confidential</a:t>
            </a:r>
            <a:r>
              <a:rPr sz="800" spc="-30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dirty="0">
                <a:solidFill>
                  <a:srgbClr val="2C4C7C"/>
                </a:solidFill>
                <a:latin typeface="Montserrat Light"/>
                <a:cs typeface="Montserrat Light"/>
              </a:rPr>
              <a:t>©</a:t>
            </a:r>
            <a:r>
              <a:rPr sz="800" spc="-30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spc="-10" dirty="0">
                <a:solidFill>
                  <a:srgbClr val="2C4C7C"/>
                </a:solidFill>
                <a:latin typeface="Montserrat Light"/>
                <a:cs typeface="Montserrat Light"/>
              </a:rPr>
              <a:t>NOW</a:t>
            </a:r>
            <a:r>
              <a:rPr sz="800" spc="-30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spc="-20" dirty="0">
                <a:solidFill>
                  <a:srgbClr val="2C4C7C"/>
                </a:solidFill>
                <a:latin typeface="Montserrat Light"/>
                <a:cs typeface="Montserrat Light"/>
              </a:rPr>
              <a:t>CFO.</a:t>
            </a:r>
            <a:r>
              <a:rPr sz="800" spc="-30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dirty="0">
                <a:solidFill>
                  <a:srgbClr val="2C4C7C"/>
                </a:solidFill>
                <a:latin typeface="Montserrat Light"/>
                <a:cs typeface="Montserrat Light"/>
              </a:rPr>
              <a:t>All</a:t>
            </a:r>
            <a:r>
              <a:rPr sz="800" spc="-30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spc="-10" dirty="0">
                <a:solidFill>
                  <a:srgbClr val="2C4C7C"/>
                </a:solidFill>
                <a:latin typeface="Montserrat Light"/>
                <a:cs typeface="Montserrat Light"/>
              </a:rPr>
              <a:t>rights</a:t>
            </a:r>
            <a:r>
              <a:rPr sz="800" spc="-30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dirty="0">
                <a:solidFill>
                  <a:srgbClr val="2C4C7C"/>
                </a:solidFill>
                <a:latin typeface="Montserrat Light"/>
                <a:cs typeface="Montserrat Light"/>
              </a:rPr>
              <a:t>reserved.</a:t>
            </a:r>
            <a:r>
              <a:rPr sz="800" spc="225" dirty="0">
                <a:solidFill>
                  <a:srgbClr val="2C4C7C"/>
                </a:solidFill>
                <a:latin typeface="Montserrat Light"/>
                <a:cs typeface="Montserrat Light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nowcfo.com</a:t>
            </a:r>
            <a:endParaRPr sz="800">
              <a:latin typeface="Montserrat SemiBold"/>
              <a:cs typeface="Montserrat SemiBold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35" dirty="0">
                <a:solidFill>
                  <a:srgbClr val="7DB3D6"/>
                </a:solidFill>
              </a:rPr>
              <a:t>PLACEMENT</a:t>
            </a:r>
            <a:r>
              <a:rPr spc="-110" dirty="0">
                <a:solidFill>
                  <a:srgbClr val="7DB3D6"/>
                </a:solidFill>
              </a:rPr>
              <a:t> </a:t>
            </a:r>
            <a:r>
              <a:rPr spc="-10" dirty="0"/>
              <a:t>SERVICES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01700" y="3220008"/>
            <a:ext cx="1889125" cy="1845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25"/>
              </a:spcBef>
            </a:pPr>
            <a:endParaRPr sz="1100">
              <a:latin typeface="Times New Roman"/>
              <a:cs typeface="Times New Roman"/>
            </a:endParaRPr>
          </a:p>
          <a:p>
            <a:pPr marL="93345" marR="85090" indent="-1905" algn="ctr">
              <a:lnSpc>
                <a:spcPct val="113599"/>
              </a:lnSpc>
            </a:pPr>
            <a:r>
              <a:rPr sz="1100" spc="-50" dirty="0">
                <a:latin typeface="Montserrat"/>
                <a:cs typeface="Montserrat"/>
              </a:rPr>
              <a:t>We</a:t>
            </a:r>
            <a:r>
              <a:rPr sz="1100" spc="-25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screen </a:t>
            </a:r>
            <a:r>
              <a:rPr sz="1100" spc="-10" dirty="0">
                <a:latin typeface="Montserrat"/>
                <a:cs typeface="Montserrat"/>
              </a:rPr>
              <a:t>skilled </a:t>
            </a:r>
            <a:r>
              <a:rPr sz="1100" spc="-25" dirty="0">
                <a:latin typeface="Montserrat"/>
                <a:cs typeface="Montserrat"/>
              </a:rPr>
              <a:t>candidates</a:t>
            </a:r>
            <a:r>
              <a:rPr sz="1100" spc="25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for accounting,</a:t>
            </a:r>
            <a:r>
              <a:rPr sz="1100" spc="1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finance,</a:t>
            </a:r>
            <a:r>
              <a:rPr sz="1100" spc="10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and </a:t>
            </a:r>
            <a:r>
              <a:rPr sz="1100" spc="-10" dirty="0">
                <a:latin typeface="Montserrat"/>
                <a:cs typeface="Montserrat"/>
              </a:rPr>
              <a:t>back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office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roles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across </a:t>
            </a:r>
            <a:r>
              <a:rPr sz="1100" spc="-20" dirty="0">
                <a:latin typeface="Montserrat"/>
                <a:cs typeface="Montserrat"/>
              </a:rPr>
              <a:t>various</a:t>
            </a:r>
            <a:r>
              <a:rPr sz="1100" spc="-5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industries.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1700" y="5266347"/>
            <a:ext cx="1889125" cy="183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sz="1100">
              <a:latin typeface="Times New Roman"/>
              <a:cs typeface="Times New Roman"/>
            </a:endParaRPr>
          </a:p>
          <a:p>
            <a:pPr marL="87630" marR="80010" algn="ctr">
              <a:lnSpc>
                <a:spcPct val="113599"/>
              </a:lnSpc>
            </a:pPr>
            <a:r>
              <a:rPr sz="1100" dirty="0">
                <a:latin typeface="Montserrat"/>
                <a:cs typeface="Montserrat"/>
              </a:rPr>
              <a:t>The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newly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recruited </a:t>
            </a:r>
            <a:r>
              <a:rPr sz="1100" spc="-20" dirty="0">
                <a:latin typeface="Montserrat"/>
                <a:cs typeface="Montserrat"/>
              </a:rPr>
              <a:t>employee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will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be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fully </a:t>
            </a:r>
            <a:r>
              <a:rPr sz="1100" spc="-25" dirty="0">
                <a:latin typeface="Montserrat"/>
                <a:cs typeface="Montserrat"/>
              </a:rPr>
              <a:t>prepared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to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take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on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their </a:t>
            </a:r>
            <a:r>
              <a:rPr sz="1100" spc="-20" dirty="0">
                <a:latin typeface="Montserrat"/>
                <a:cs typeface="Montserrat"/>
              </a:rPr>
              <a:t>assigned</a:t>
            </a:r>
            <a:r>
              <a:rPr sz="1100" spc="-15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role.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45358" y="3220008"/>
            <a:ext cx="1889125" cy="1845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90"/>
              </a:spcBef>
            </a:pPr>
            <a:endParaRPr sz="1100">
              <a:latin typeface="Times New Roman"/>
              <a:cs typeface="Times New Roman"/>
            </a:endParaRPr>
          </a:p>
          <a:p>
            <a:pPr marL="62230" marR="57150" algn="ctr">
              <a:lnSpc>
                <a:spcPct val="113599"/>
              </a:lnSpc>
            </a:pPr>
            <a:r>
              <a:rPr sz="1100" spc="-50" dirty="0">
                <a:latin typeface="Montserrat"/>
                <a:cs typeface="Montserrat"/>
              </a:rPr>
              <a:t>We</a:t>
            </a:r>
            <a:r>
              <a:rPr sz="1100" spc="-25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offer</a:t>
            </a:r>
            <a:r>
              <a:rPr sz="1100" spc="-45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discount</a:t>
            </a:r>
            <a:r>
              <a:rPr sz="1100" spc="-3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savings </a:t>
            </a:r>
            <a:r>
              <a:rPr sz="1100" spc="-25" dirty="0">
                <a:latin typeface="Montserrat"/>
                <a:cs typeface="Montserrat"/>
              </a:rPr>
              <a:t>between</a:t>
            </a:r>
            <a:r>
              <a:rPr sz="1100" spc="-20" dirty="0">
                <a:latin typeface="Montserrat"/>
                <a:cs typeface="Montserrat"/>
              </a:rPr>
              <a:t> </a:t>
            </a:r>
            <a:r>
              <a:rPr sz="1100" spc="-65" dirty="0">
                <a:latin typeface="Montserrat"/>
                <a:cs typeface="Montserrat"/>
              </a:rPr>
              <a:t>7-</a:t>
            </a:r>
            <a:r>
              <a:rPr sz="1100" spc="-10" dirty="0">
                <a:latin typeface="Montserrat"/>
                <a:cs typeface="Montserrat"/>
              </a:rPr>
              <a:t>10%</a:t>
            </a:r>
            <a:r>
              <a:rPr sz="1100" spc="-15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under market</a:t>
            </a:r>
            <a:r>
              <a:rPr sz="1100" spc="-25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costs.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45358" y="5266347"/>
            <a:ext cx="1889125" cy="183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65"/>
              </a:spcBef>
            </a:pPr>
            <a:endParaRPr sz="1100">
              <a:latin typeface="Times New Roman"/>
              <a:cs typeface="Times New Roman"/>
            </a:endParaRPr>
          </a:p>
          <a:p>
            <a:pPr marL="105410" marR="100330" indent="-635" algn="ctr">
              <a:lnSpc>
                <a:spcPct val="113599"/>
              </a:lnSpc>
            </a:pPr>
            <a:r>
              <a:rPr sz="1100" spc="-35" dirty="0">
                <a:latin typeface="Montserrat"/>
                <a:cs typeface="Montserrat"/>
              </a:rPr>
              <a:t>You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will</a:t>
            </a:r>
            <a:r>
              <a:rPr sz="1100" spc="-4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be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partnered with</a:t>
            </a:r>
            <a:r>
              <a:rPr sz="1100" spc="-4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a</a:t>
            </a:r>
            <a:r>
              <a:rPr sz="1100" spc="-45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recruitment </a:t>
            </a:r>
            <a:r>
              <a:rPr sz="1100" spc="-20" dirty="0">
                <a:latin typeface="Montserrat"/>
                <a:cs typeface="Montserrat"/>
              </a:rPr>
              <a:t>specialist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to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get</a:t>
            </a:r>
            <a:r>
              <a:rPr sz="1100" spc="-4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the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best </a:t>
            </a:r>
            <a:r>
              <a:rPr sz="1100" spc="-10" dirty="0">
                <a:latin typeface="Montserrat"/>
                <a:cs typeface="Montserrat"/>
              </a:rPr>
              <a:t>outcome.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9017" y="3220008"/>
            <a:ext cx="1889125" cy="1845310"/>
          </a:xfrm>
          <a:prstGeom prst="rect">
            <a:avLst/>
          </a:prstGeom>
          <a:solidFill>
            <a:srgbClr val="96BFDC">
              <a:alpha val="7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25"/>
              </a:spcBef>
            </a:pPr>
            <a:endParaRPr sz="1100">
              <a:latin typeface="Times New Roman"/>
              <a:cs typeface="Times New Roman"/>
            </a:endParaRPr>
          </a:p>
          <a:p>
            <a:pPr marL="84455" marR="78740" algn="ctr">
              <a:lnSpc>
                <a:spcPct val="113599"/>
              </a:lnSpc>
            </a:pPr>
            <a:r>
              <a:rPr sz="1100" spc="-10" dirty="0">
                <a:latin typeface="Montserrat"/>
                <a:cs typeface="Montserrat"/>
              </a:rPr>
              <a:t>Find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your</a:t>
            </a:r>
            <a:r>
              <a:rPr sz="1100" spc="-30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candidate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with </a:t>
            </a:r>
            <a:r>
              <a:rPr sz="1100" dirty="0">
                <a:latin typeface="Montserrat"/>
                <a:cs typeface="Montserrat"/>
              </a:rPr>
              <a:t>our </a:t>
            </a:r>
            <a:r>
              <a:rPr sz="1100" spc="-25" dirty="0">
                <a:latin typeface="Montserrat"/>
                <a:cs typeface="Montserrat"/>
              </a:rPr>
              <a:t>streamlined</a:t>
            </a:r>
            <a:r>
              <a:rPr sz="1100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30-day </a:t>
            </a:r>
            <a:r>
              <a:rPr sz="1100" spc="-10" dirty="0">
                <a:latin typeface="Montserrat"/>
                <a:cs typeface="Montserrat"/>
              </a:rPr>
              <a:t>process.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89017" y="5266347"/>
            <a:ext cx="1889125" cy="183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sz="1100">
              <a:latin typeface="Times New Roman"/>
              <a:cs typeface="Times New Roman"/>
            </a:endParaRPr>
          </a:p>
          <a:p>
            <a:pPr marL="65405" marR="59690" indent="-635" algn="ctr">
              <a:lnSpc>
                <a:spcPct val="113599"/>
              </a:lnSpc>
            </a:pPr>
            <a:r>
              <a:rPr sz="1100" spc="-50" dirty="0">
                <a:latin typeface="Montserrat"/>
                <a:cs typeface="Montserrat"/>
              </a:rPr>
              <a:t>We</a:t>
            </a:r>
            <a:r>
              <a:rPr sz="110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deliver</a:t>
            </a:r>
            <a:r>
              <a:rPr sz="1100" spc="5" dirty="0">
                <a:latin typeface="Montserrat"/>
                <a:cs typeface="Montserrat"/>
              </a:rPr>
              <a:t> </a:t>
            </a:r>
            <a:r>
              <a:rPr sz="1100" spc="-30" dirty="0">
                <a:latin typeface="Montserrat"/>
                <a:cs typeface="Montserrat"/>
              </a:rPr>
              <a:t>high-</a:t>
            </a:r>
            <a:r>
              <a:rPr sz="1100" spc="-10" dirty="0">
                <a:latin typeface="Montserrat"/>
                <a:cs typeface="Montserrat"/>
              </a:rPr>
              <a:t>value service</a:t>
            </a:r>
            <a:r>
              <a:rPr sz="1100" spc="-60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by</a:t>
            </a:r>
            <a:r>
              <a:rPr sz="1100" spc="-5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finding</a:t>
            </a:r>
            <a:r>
              <a:rPr sz="1100" spc="-60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the </a:t>
            </a:r>
            <a:r>
              <a:rPr sz="1100" spc="-20" dirty="0">
                <a:latin typeface="Montserrat"/>
                <a:cs typeface="Montserrat"/>
              </a:rPr>
              <a:t>right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person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for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the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job</a:t>
            </a:r>
            <a:r>
              <a:rPr sz="1100" spc="-40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at </a:t>
            </a:r>
            <a:r>
              <a:rPr sz="1100" dirty="0">
                <a:latin typeface="Montserrat"/>
                <a:cs typeface="Montserrat"/>
              </a:rPr>
              <a:t>a</a:t>
            </a:r>
            <a:r>
              <a:rPr sz="1100" spc="-15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reasonable</a:t>
            </a:r>
            <a:r>
              <a:rPr sz="1100" spc="-10" dirty="0">
                <a:latin typeface="Montserrat"/>
                <a:cs typeface="Montserrat"/>
              </a:rPr>
              <a:t> price.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27557" y="5266359"/>
            <a:ext cx="1889125" cy="1845310"/>
          </a:xfrm>
          <a:prstGeom prst="rect">
            <a:avLst/>
          </a:prstGeom>
          <a:solidFill>
            <a:srgbClr val="96BFDC">
              <a:alpha val="7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25"/>
              </a:spcBef>
            </a:pPr>
            <a:endParaRPr sz="1100">
              <a:latin typeface="Times New Roman"/>
              <a:cs typeface="Times New Roman"/>
            </a:endParaRPr>
          </a:p>
          <a:p>
            <a:pPr marL="71755" marR="64135" algn="ctr">
              <a:lnSpc>
                <a:spcPct val="113599"/>
              </a:lnSpc>
            </a:pPr>
            <a:r>
              <a:rPr sz="1100" spc="-50" dirty="0">
                <a:latin typeface="Montserrat"/>
                <a:cs typeface="Montserrat"/>
              </a:rPr>
              <a:t>We</a:t>
            </a:r>
            <a:r>
              <a:rPr sz="1100" spc="-25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handle</a:t>
            </a:r>
            <a:r>
              <a:rPr sz="1100" spc="-3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the</a:t>
            </a:r>
            <a:r>
              <a:rPr sz="1100" spc="-3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hard</a:t>
            </a:r>
            <a:r>
              <a:rPr sz="1100" spc="-3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work </a:t>
            </a:r>
            <a:r>
              <a:rPr sz="1100" dirty="0">
                <a:latin typeface="Montserrat"/>
                <a:cs typeface="Montserrat"/>
              </a:rPr>
              <a:t>and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narrow</a:t>
            </a:r>
            <a:r>
              <a:rPr sz="1100" spc="-45" dirty="0">
                <a:latin typeface="Montserrat"/>
                <a:cs typeface="Montserrat"/>
              </a:rPr>
              <a:t> </a:t>
            </a:r>
            <a:r>
              <a:rPr sz="1100" dirty="0">
                <a:latin typeface="Montserrat"/>
                <a:cs typeface="Montserrat"/>
              </a:rPr>
              <a:t>it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down</a:t>
            </a:r>
            <a:r>
              <a:rPr sz="1100" spc="-45" dirty="0">
                <a:latin typeface="Montserrat"/>
                <a:cs typeface="Montserrat"/>
              </a:rPr>
              <a:t> </a:t>
            </a:r>
            <a:r>
              <a:rPr sz="1100" spc="-25" dirty="0">
                <a:latin typeface="Montserrat"/>
                <a:cs typeface="Montserrat"/>
              </a:rPr>
              <a:t>to</a:t>
            </a:r>
            <a:r>
              <a:rPr sz="1100" dirty="0">
                <a:latin typeface="Montserrat"/>
                <a:cs typeface="Montserrat"/>
              </a:rPr>
              <a:t> the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spc="-20" dirty="0">
                <a:latin typeface="Montserrat"/>
                <a:cs typeface="Montserrat"/>
              </a:rPr>
              <a:t>top</a:t>
            </a:r>
            <a:r>
              <a:rPr sz="1100" spc="-50" dirty="0">
                <a:latin typeface="Montserrat"/>
                <a:cs typeface="Montserrat"/>
              </a:rPr>
              <a:t> </a:t>
            </a:r>
            <a:r>
              <a:rPr sz="1100" spc="-10" dirty="0">
                <a:latin typeface="Montserrat"/>
                <a:cs typeface="Montserrat"/>
              </a:rPr>
              <a:t>talent.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4295" y="7336839"/>
            <a:ext cx="34302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latin typeface="Montserrat"/>
                <a:cs typeface="Montserrat"/>
              </a:rPr>
              <a:t>*Disclaimer: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NOW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dirty="0">
                <a:latin typeface="Montserrat"/>
                <a:cs typeface="Montserrat"/>
              </a:rPr>
              <a:t>CFO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dirty="0">
                <a:latin typeface="Montserrat"/>
                <a:cs typeface="Montserrat"/>
              </a:rPr>
              <a:t>is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dirty="0">
                <a:latin typeface="Montserrat"/>
                <a:cs typeface="Montserrat"/>
              </a:rPr>
              <a:t>NOT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dirty="0">
                <a:latin typeface="Montserrat"/>
                <a:cs typeface="Montserrat"/>
              </a:rPr>
              <a:t>an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employment</a:t>
            </a:r>
            <a:r>
              <a:rPr sz="1000" spc="-30" dirty="0">
                <a:latin typeface="Montserrat"/>
                <a:cs typeface="Montserrat"/>
              </a:rPr>
              <a:t> </a:t>
            </a:r>
            <a:r>
              <a:rPr sz="1000" spc="-10" dirty="0">
                <a:latin typeface="Montserrat"/>
                <a:cs typeface="Montserrat"/>
              </a:rPr>
              <a:t>agency.</a:t>
            </a:r>
            <a:endParaRPr sz="1000">
              <a:latin typeface="Montserrat"/>
              <a:cs typeface="Montserra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5863" y="994027"/>
            <a:ext cx="578167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dirty="0">
                <a:solidFill>
                  <a:srgbClr val="2C4C7C"/>
                </a:solidFill>
                <a:latin typeface="Montserrat Medium"/>
                <a:cs typeface="Montserrat Medium"/>
              </a:rPr>
              <a:t>NOW</a:t>
            </a:r>
            <a:r>
              <a:rPr sz="1500" spc="-6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10" dirty="0">
                <a:solidFill>
                  <a:srgbClr val="2C4C7C"/>
                </a:solidFill>
                <a:latin typeface="Montserrat Medium"/>
                <a:cs typeface="Montserrat Medium"/>
              </a:rPr>
              <a:t>CFO</a:t>
            </a:r>
            <a:r>
              <a:rPr sz="1500" spc="-6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dirty="0">
                <a:solidFill>
                  <a:srgbClr val="2C4C7C"/>
                </a:solidFill>
                <a:latin typeface="Montserrat Medium"/>
                <a:cs typeface="Montserrat Medium"/>
              </a:rPr>
              <a:t>has</a:t>
            </a:r>
            <a:r>
              <a:rPr sz="1500" spc="-6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20" dirty="0">
                <a:solidFill>
                  <a:srgbClr val="2C4C7C"/>
                </a:solidFill>
                <a:latin typeface="Montserrat Medium"/>
                <a:cs typeface="Montserrat Medium"/>
              </a:rPr>
              <a:t>years</a:t>
            </a:r>
            <a:r>
              <a:rPr sz="1500" spc="-60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dirty="0">
                <a:solidFill>
                  <a:srgbClr val="2C4C7C"/>
                </a:solidFill>
                <a:latin typeface="Montserrat Medium"/>
                <a:cs typeface="Montserrat Medium"/>
              </a:rPr>
              <a:t>of</a:t>
            </a:r>
            <a:r>
              <a:rPr sz="1500" spc="-6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20" dirty="0">
                <a:solidFill>
                  <a:srgbClr val="2C4C7C"/>
                </a:solidFill>
                <a:latin typeface="Montserrat Medium"/>
                <a:cs typeface="Montserrat Medium"/>
              </a:rPr>
              <a:t>experience</a:t>
            </a:r>
            <a:r>
              <a:rPr sz="1500" spc="-6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10" dirty="0">
                <a:solidFill>
                  <a:srgbClr val="2C4C7C"/>
                </a:solidFill>
                <a:latin typeface="Montserrat Medium"/>
                <a:cs typeface="Montserrat Medium"/>
              </a:rPr>
              <a:t>placing</a:t>
            </a:r>
            <a:r>
              <a:rPr sz="1500" spc="-60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20" dirty="0">
                <a:solidFill>
                  <a:srgbClr val="2C4C7C"/>
                </a:solidFill>
                <a:latin typeface="Montserrat Medium"/>
                <a:cs typeface="Montserrat Medium"/>
              </a:rPr>
              <a:t>employees</a:t>
            </a:r>
            <a:r>
              <a:rPr sz="1500" spc="-6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dirty="0">
                <a:solidFill>
                  <a:srgbClr val="2C4C7C"/>
                </a:solidFill>
                <a:latin typeface="Montserrat Medium"/>
                <a:cs typeface="Montserrat Medium"/>
              </a:rPr>
              <a:t>for</a:t>
            </a:r>
            <a:r>
              <a:rPr sz="1500" spc="-6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25" dirty="0">
                <a:solidFill>
                  <a:srgbClr val="2C4C7C"/>
                </a:solidFill>
                <a:latin typeface="Montserrat Medium"/>
                <a:cs typeface="Montserrat Medium"/>
              </a:rPr>
              <a:t>top </a:t>
            </a:r>
            <a:r>
              <a:rPr sz="1500" spc="-20" dirty="0">
                <a:solidFill>
                  <a:srgbClr val="2C4C7C"/>
                </a:solidFill>
                <a:latin typeface="Montserrat Medium"/>
                <a:cs typeface="Montserrat Medium"/>
              </a:rPr>
              <a:t>companies</a:t>
            </a:r>
            <a:r>
              <a:rPr sz="1500" spc="-4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10" dirty="0">
                <a:solidFill>
                  <a:srgbClr val="2C4C7C"/>
                </a:solidFill>
                <a:latin typeface="Montserrat Medium"/>
                <a:cs typeface="Montserrat Medium"/>
              </a:rPr>
              <a:t>using</a:t>
            </a:r>
            <a:r>
              <a:rPr sz="1500" spc="-40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25" dirty="0">
                <a:solidFill>
                  <a:srgbClr val="2C4C7C"/>
                </a:solidFill>
                <a:latin typeface="Montserrat Medium"/>
                <a:cs typeface="Montserrat Medium"/>
              </a:rPr>
              <a:t>advanced</a:t>
            </a:r>
            <a:r>
              <a:rPr sz="1500" spc="-4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10" dirty="0">
                <a:solidFill>
                  <a:srgbClr val="2C4C7C"/>
                </a:solidFill>
                <a:latin typeface="Montserrat Medium"/>
                <a:cs typeface="Montserrat Medium"/>
              </a:rPr>
              <a:t>techniques.</a:t>
            </a:r>
            <a:endParaRPr sz="1500">
              <a:latin typeface="Montserrat Medium"/>
              <a:cs typeface="Montserrat Medium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653066" y="5358563"/>
            <a:ext cx="612775" cy="612775"/>
            <a:chOff x="7653066" y="5358563"/>
            <a:chExt cx="612775" cy="612775"/>
          </a:xfrm>
        </p:grpSpPr>
        <p:sp>
          <p:nvSpPr>
            <p:cNvPr id="19" name="object 19"/>
            <p:cNvSpPr/>
            <p:nvPr/>
          </p:nvSpPr>
          <p:spPr>
            <a:xfrm>
              <a:off x="7653066" y="5358563"/>
              <a:ext cx="612775" cy="612775"/>
            </a:xfrm>
            <a:custGeom>
              <a:avLst/>
              <a:gdLst/>
              <a:ahLst/>
              <a:cxnLst/>
              <a:rect l="l" t="t" r="r" b="b"/>
              <a:pathLst>
                <a:path w="612775" h="612775">
                  <a:moveTo>
                    <a:pt x="306133" y="0"/>
                  </a:moveTo>
                  <a:lnTo>
                    <a:pt x="256476" y="4006"/>
                  </a:lnTo>
                  <a:lnTo>
                    <a:pt x="209370" y="15606"/>
                  </a:lnTo>
                  <a:lnTo>
                    <a:pt x="165446" y="34169"/>
                  </a:lnTo>
                  <a:lnTo>
                    <a:pt x="125334" y="59065"/>
                  </a:lnTo>
                  <a:lnTo>
                    <a:pt x="89663" y="89663"/>
                  </a:lnTo>
                  <a:lnTo>
                    <a:pt x="59065" y="125334"/>
                  </a:lnTo>
                  <a:lnTo>
                    <a:pt x="34169" y="165446"/>
                  </a:lnTo>
                  <a:lnTo>
                    <a:pt x="15606" y="209370"/>
                  </a:lnTo>
                  <a:lnTo>
                    <a:pt x="4006" y="256476"/>
                  </a:lnTo>
                  <a:lnTo>
                    <a:pt x="0" y="306133"/>
                  </a:lnTo>
                  <a:lnTo>
                    <a:pt x="4006" y="355787"/>
                  </a:lnTo>
                  <a:lnTo>
                    <a:pt x="15606" y="402890"/>
                  </a:lnTo>
                  <a:lnTo>
                    <a:pt x="34169" y="446812"/>
                  </a:lnTo>
                  <a:lnTo>
                    <a:pt x="59065" y="486922"/>
                  </a:lnTo>
                  <a:lnTo>
                    <a:pt x="89663" y="522592"/>
                  </a:lnTo>
                  <a:lnTo>
                    <a:pt x="125334" y="553189"/>
                  </a:lnTo>
                  <a:lnTo>
                    <a:pt x="165446" y="578085"/>
                  </a:lnTo>
                  <a:lnTo>
                    <a:pt x="209370" y="596647"/>
                  </a:lnTo>
                  <a:lnTo>
                    <a:pt x="256476" y="608247"/>
                  </a:lnTo>
                  <a:lnTo>
                    <a:pt x="306133" y="612254"/>
                  </a:lnTo>
                  <a:lnTo>
                    <a:pt x="355790" y="608247"/>
                  </a:lnTo>
                  <a:lnTo>
                    <a:pt x="402896" y="596647"/>
                  </a:lnTo>
                  <a:lnTo>
                    <a:pt x="446820" y="578085"/>
                  </a:lnTo>
                  <a:lnTo>
                    <a:pt x="486932" y="553189"/>
                  </a:lnTo>
                  <a:lnTo>
                    <a:pt x="522603" y="522592"/>
                  </a:lnTo>
                  <a:lnTo>
                    <a:pt x="553201" y="486922"/>
                  </a:lnTo>
                  <a:lnTo>
                    <a:pt x="578097" y="446812"/>
                  </a:lnTo>
                  <a:lnTo>
                    <a:pt x="596660" y="402890"/>
                  </a:lnTo>
                  <a:lnTo>
                    <a:pt x="608260" y="355787"/>
                  </a:lnTo>
                  <a:lnTo>
                    <a:pt x="612267" y="306133"/>
                  </a:lnTo>
                  <a:lnTo>
                    <a:pt x="608260" y="256476"/>
                  </a:lnTo>
                  <a:lnTo>
                    <a:pt x="596660" y="209370"/>
                  </a:lnTo>
                  <a:lnTo>
                    <a:pt x="578097" y="165446"/>
                  </a:lnTo>
                  <a:lnTo>
                    <a:pt x="553201" y="125334"/>
                  </a:lnTo>
                  <a:lnTo>
                    <a:pt x="522603" y="89663"/>
                  </a:lnTo>
                  <a:lnTo>
                    <a:pt x="486932" y="59065"/>
                  </a:lnTo>
                  <a:lnTo>
                    <a:pt x="446820" y="34169"/>
                  </a:lnTo>
                  <a:lnTo>
                    <a:pt x="402896" y="15606"/>
                  </a:lnTo>
                  <a:lnTo>
                    <a:pt x="355790" y="4006"/>
                  </a:lnTo>
                  <a:lnTo>
                    <a:pt x="30613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91893" y="5464918"/>
              <a:ext cx="334619" cy="399529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3570865" y="3324745"/>
            <a:ext cx="612775" cy="612775"/>
          </a:xfrm>
          <a:custGeom>
            <a:avLst/>
            <a:gdLst/>
            <a:ahLst/>
            <a:cxnLst/>
            <a:rect l="l" t="t" r="r" b="b"/>
            <a:pathLst>
              <a:path w="612775" h="612775">
                <a:moveTo>
                  <a:pt x="306133" y="0"/>
                </a:moveTo>
                <a:lnTo>
                  <a:pt x="256476" y="4006"/>
                </a:lnTo>
                <a:lnTo>
                  <a:pt x="209370" y="15606"/>
                </a:lnTo>
                <a:lnTo>
                  <a:pt x="165446" y="34169"/>
                </a:lnTo>
                <a:lnTo>
                  <a:pt x="125334" y="59065"/>
                </a:lnTo>
                <a:lnTo>
                  <a:pt x="89663" y="89663"/>
                </a:lnTo>
                <a:lnTo>
                  <a:pt x="59065" y="125334"/>
                </a:lnTo>
                <a:lnTo>
                  <a:pt x="34169" y="165446"/>
                </a:lnTo>
                <a:lnTo>
                  <a:pt x="15606" y="209370"/>
                </a:lnTo>
                <a:lnTo>
                  <a:pt x="4006" y="256476"/>
                </a:lnTo>
                <a:lnTo>
                  <a:pt x="0" y="306133"/>
                </a:lnTo>
                <a:lnTo>
                  <a:pt x="4006" y="355787"/>
                </a:lnTo>
                <a:lnTo>
                  <a:pt x="15606" y="402890"/>
                </a:lnTo>
                <a:lnTo>
                  <a:pt x="34169" y="446812"/>
                </a:lnTo>
                <a:lnTo>
                  <a:pt x="59065" y="486922"/>
                </a:lnTo>
                <a:lnTo>
                  <a:pt x="89663" y="522592"/>
                </a:lnTo>
                <a:lnTo>
                  <a:pt x="125334" y="553189"/>
                </a:lnTo>
                <a:lnTo>
                  <a:pt x="165446" y="578085"/>
                </a:lnTo>
                <a:lnTo>
                  <a:pt x="209370" y="596647"/>
                </a:lnTo>
                <a:lnTo>
                  <a:pt x="256476" y="608247"/>
                </a:lnTo>
                <a:lnTo>
                  <a:pt x="306133" y="612254"/>
                </a:lnTo>
                <a:lnTo>
                  <a:pt x="355790" y="608247"/>
                </a:lnTo>
                <a:lnTo>
                  <a:pt x="402896" y="596647"/>
                </a:lnTo>
                <a:lnTo>
                  <a:pt x="446820" y="578085"/>
                </a:lnTo>
                <a:lnTo>
                  <a:pt x="486932" y="553189"/>
                </a:lnTo>
                <a:lnTo>
                  <a:pt x="522603" y="522592"/>
                </a:lnTo>
                <a:lnTo>
                  <a:pt x="553201" y="486922"/>
                </a:lnTo>
                <a:lnTo>
                  <a:pt x="578097" y="446812"/>
                </a:lnTo>
                <a:lnTo>
                  <a:pt x="596660" y="402890"/>
                </a:lnTo>
                <a:lnTo>
                  <a:pt x="608260" y="355787"/>
                </a:lnTo>
                <a:lnTo>
                  <a:pt x="612267" y="306133"/>
                </a:lnTo>
                <a:lnTo>
                  <a:pt x="608260" y="256476"/>
                </a:lnTo>
                <a:lnTo>
                  <a:pt x="596660" y="209370"/>
                </a:lnTo>
                <a:lnTo>
                  <a:pt x="578097" y="165446"/>
                </a:lnTo>
                <a:lnTo>
                  <a:pt x="553201" y="125334"/>
                </a:lnTo>
                <a:lnTo>
                  <a:pt x="522603" y="89663"/>
                </a:lnTo>
                <a:lnTo>
                  <a:pt x="486932" y="59065"/>
                </a:lnTo>
                <a:lnTo>
                  <a:pt x="446820" y="34169"/>
                </a:lnTo>
                <a:lnTo>
                  <a:pt x="402896" y="15606"/>
                </a:lnTo>
                <a:lnTo>
                  <a:pt x="355790" y="4006"/>
                </a:lnTo>
                <a:lnTo>
                  <a:pt x="306133" y="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0" y="1753624"/>
            <a:ext cx="10058400" cy="2385695"/>
            <a:chOff x="0" y="1753624"/>
            <a:chExt cx="10058400" cy="2385695"/>
          </a:xfrm>
        </p:grpSpPr>
        <p:sp>
          <p:nvSpPr>
            <p:cNvPr id="23" name="object 23"/>
            <p:cNvSpPr/>
            <p:nvPr/>
          </p:nvSpPr>
          <p:spPr>
            <a:xfrm>
              <a:off x="5614523" y="3312213"/>
              <a:ext cx="612775" cy="612775"/>
            </a:xfrm>
            <a:custGeom>
              <a:avLst/>
              <a:gdLst/>
              <a:ahLst/>
              <a:cxnLst/>
              <a:rect l="l" t="t" r="r" b="b"/>
              <a:pathLst>
                <a:path w="612775" h="612775">
                  <a:moveTo>
                    <a:pt x="306133" y="0"/>
                  </a:moveTo>
                  <a:lnTo>
                    <a:pt x="256476" y="4006"/>
                  </a:lnTo>
                  <a:lnTo>
                    <a:pt x="209370" y="15606"/>
                  </a:lnTo>
                  <a:lnTo>
                    <a:pt x="165446" y="34169"/>
                  </a:lnTo>
                  <a:lnTo>
                    <a:pt x="125334" y="59065"/>
                  </a:lnTo>
                  <a:lnTo>
                    <a:pt x="89663" y="89663"/>
                  </a:lnTo>
                  <a:lnTo>
                    <a:pt x="59065" y="125334"/>
                  </a:lnTo>
                  <a:lnTo>
                    <a:pt x="34169" y="165446"/>
                  </a:lnTo>
                  <a:lnTo>
                    <a:pt x="15606" y="209370"/>
                  </a:lnTo>
                  <a:lnTo>
                    <a:pt x="4006" y="256476"/>
                  </a:lnTo>
                  <a:lnTo>
                    <a:pt x="0" y="306133"/>
                  </a:lnTo>
                  <a:lnTo>
                    <a:pt x="4006" y="355787"/>
                  </a:lnTo>
                  <a:lnTo>
                    <a:pt x="15606" y="402890"/>
                  </a:lnTo>
                  <a:lnTo>
                    <a:pt x="34169" y="446812"/>
                  </a:lnTo>
                  <a:lnTo>
                    <a:pt x="59065" y="486922"/>
                  </a:lnTo>
                  <a:lnTo>
                    <a:pt x="89663" y="522592"/>
                  </a:lnTo>
                  <a:lnTo>
                    <a:pt x="125334" y="553189"/>
                  </a:lnTo>
                  <a:lnTo>
                    <a:pt x="165446" y="578085"/>
                  </a:lnTo>
                  <a:lnTo>
                    <a:pt x="209370" y="596647"/>
                  </a:lnTo>
                  <a:lnTo>
                    <a:pt x="256476" y="608247"/>
                  </a:lnTo>
                  <a:lnTo>
                    <a:pt x="306133" y="612254"/>
                  </a:lnTo>
                  <a:lnTo>
                    <a:pt x="355790" y="608247"/>
                  </a:lnTo>
                  <a:lnTo>
                    <a:pt x="402896" y="596647"/>
                  </a:lnTo>
                  <a:lnTo>
                    <a:pt x="446820" y="578085"/>
                  </a:lnTo>
                  <a:lnTo>
                    <a:pt x="486932" y="553189"/>
                  </a:lnTo>
                  <a:lnTo>
                    <a:pt x="522603" y="522592"/>
                  </a:lnTo>
                  <a:lnTo>
                    <a:pt x="553201" y="486922"/>
                  </a:lnTo>
                  <a:lnTo>
                    <a:pt x="578097" y="446812"/>
                  </a:lnTo>
                  <a:lnTo>
                    <a:pt x="596660" y="402890"/>
                  </a:lnTo>
                  <a:lnTo>
                    <a:pt x="608260" y="355787"/>
                  </a:lnTo>
                  <a:lnTo>
                    <a:pt x="612267" y="306133"/>
                  </a:lnTo>
                  <a:lnTo>
                    <a:pt x="608260" y="256476"/>
                  </a:lnTo>
                  <a:lnTo>
                    <a:pt x="596660" y="209370"/>
                  </a:lnTo>
                  <a:lnTo>
                    <a:pt x="578097" y="165446"/>
                  </a:lnTo>
                  <a:lnTo>
                    <a:pt x="553201" y="125334"/>
                  </a:lnTo>
                  <a:lnTo>
                    <a:pt x="522603" y="89663"/>
                  </a:lnTo>
                  <a:lnTo>
                    <a:pt x="486932" y="59065"/>
                  </a:lnTo>
                  <a:lnTo>
                    <a:pt x="446820" y="34169"/>
                  </a:lnTo>
                  <a:lnTo>
                    <a:pt x="402896" y="15606"/>
                  </a:lnTo>
                  <a:lnTo>
                    <a:pt x="355790" y="4006"/>
                  </a:lnTo>
                  <a:lnTo>
                    <a:pt x="30613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19495" y="3517295"/>
              <a:ext cx="385445" cy="235585"/>
            </a:xfrm>
            <a:custGeom>
              <a:avLst/>
              <a:gdLst/>
              <a:ahLst/>
              <a:cxnLst/>
              <a:rect l="l" t="t" r="r" b="b"/>
              <a:pathLst>
                <a:path w="385445" h="235585">
                  <a:moveTo>
                    <a:pt x="11556" y="186563"/>
                  </a:moveTo>
                  <a:lnTo>
                    <a:pt x="0" y="205384"/>
                  </a:lnTo>
                  <a:lnTo>
                    <a:pt x="7317" y="211814"/>
                  </a:lnTo>
                  <a:lnTo>
                    <a:pt x="15727" y="217560"/>
                  </a:lnTo>
                  <a:lnTo>
                    <a:pt x="58818" y="233081"/>
                  </a:lnTo>
                  <a:lnTo>
                    <a:pt x="83210" y="235102"/>
                  </a:lnTo>
                  <a:lnTo>
                    <a:pt x="95011" y="234597"/>
                  </a:lnTo>
                  <a:lnTo>
                    <a:pt x="95856" y="234597"/>
                  </a:lnTo>
                  <a:lnTo>
                    <a:pt x="137940" y="221326"/>
                  </a:lnTo>
                  <a:lnTo>
                    <a:pt x="147987" y="213309"/>
                  </a:lnTo>
                  <a:lnTo>
                    <a:pt x="83210" y="213309"/>
                  </a:lnTo>
                  <a:lnTo>
                    <a:pt x="72478" y="212844"/>
                  </a:lnTo>
                  <a:lnTo>
                    <a:pt x="33237" y="201917"/>
                  </a:lnTo>
                  <a:lnTo>
                    <a:pt x="17812" y="192227"/>
                  </a:lnTo>
                  <a:lnTo>
                    <a:pt x="11556" y="186563"/>
                  </a:lnTo>
                  <a:close/>
                </a:path>
                <a:path w="385445" h="235585">
                  <a:moveTo>
                    <a:pt x="158165" y="1981"/>
                  </a:moveTo>
                  <a:lnTo>
                    <a:pt x="9575" y="1981"/>
                  </a:lnTo>
                  <a:lnTo>
                    <a:pt x="9575" y="23114"/>
                  </a:lnTo>
                  <a:lnTo>
                    <a:pt x="127787" y="23114"/>
                  </a:lnTo>
                  <a:lnTo>
                    <a:pt x="63728" y="103352"/>
                  </a:lnTo>
                  <a:lnTo>
                    <a:pt x="63728" y="120853"/>
                  </a:lnTo>
                  <a:lnTo>
                    <a:pt x="80238" y="120853"/>
                  </a:lnTo>
                  <a:lnTo>
                    <a:pt x="94933" y="121617"/>
                  </a:lnTo>
                  <a:lnTo>
                    <a:pt x="133918" y="139754"/>
                  </a:lnTo>
                  <a:lnTo>
                    <a:pt x="142646" y="166751"/>
                  </a:lnTo>
                  <a:lnTo>
                    <a:pt x="141741" y="176378"/>
                  </a:lnTo>
                  <a:lnTo>
                    <a:pt x="108388" y="210213"/>
                  </a:lnTo>
                  <a:lnTo>
                    <a:pt x="83210" y="213309"/>
                  </a:lnTo>
                  <a:lnTo>
                    <a:pt x="147987" y="213309"/>
                  </a:lnTo>
                  <a:lnTo>
                    <a:pt x="152137" y="209192"/>
                  </a:lnTo>
                  <a:lnTo>
                    <a:pt x="157505" y="201917"/>
                  </a:lnTo>
                  <a:lnTo>
                    <a:pt x="161598" y="194147"/>
                  </a:lnTo>
                  <a:lnTo>
                    <a:pt x="161696" y="193961"/>
                  </a:lnTo>
                  <a:lnTo>
                    <a:pt x="164688" y="185448"/>
                  </a:lnTo>
                  <a:lnTo>
                    <a:pt x="166483" y="176378"/>
                  </a:lnTo>
                  <a:lnTo>
                    <a:pt x="167081" y="166751"/>
                  </a:lnTo>
                  <a:lnTo>
                    <a:pt x="165895" y="153220"/>
                  </a:lnTo>
                  <a:lnTo>
                    <a:pt x="137516" y="112837"/>
                  </a:lnTo>
                  <a:lnTo>
                    <a:pt x="92786" y="101041"/>
                  </a:lnTo>
                  <a:lnTo>
                    <a:pt x="158165" y="18821"/>
                  </a:lnTo>
                  <a:lnTo>
                    <a:pt x="158165" y="1981"/>
                  </a:lnTo>
                  <a:close/>
                </a:path>
                <a:path w="385445" h="235585">
                  <a:moveTo>
                    <a:pt x="292557" y="0"/>
                  </a:moveTo>
                  <a:lnTo>
                    <a:pt x="244843" y="14198"/>
                  </a:lnTo>
                  <a:lnTo>
                    <a:pt x="218590" y="42462"/>
                  </a:lnTo>
                  <a:lnTo>
                    <a:pt x="203358" y="83912"/>
                  </a:lnTo>
                  <a:lnTo>
                    <a:pt x="200431" y="117551"/>
                  </a:lnTo>
                  <a:lnTo>
                    <a:pt x="201046" y="132184"/>
                  </a:lnTo>
                  <a:lnTo>
                    <a:pt x="201162" y="134957"/>
                  </a:lnTo>
                  <a:lnTo>
                    <a:pt x="212153" y="180124"/>
                  </a:lnTo>
                  <a:lnTo>
                    <a:pt x="234934" y="213031"/>
                  </a:lnTo>
                  <a:lnTo>
                    <a:pt x="279544" y="234214"/>
                  </a:lnTo>
                  <a:lnTo>
                    <a:pt x="292557" y="235102"/>
                  </a:lnTo>
                  <a:lnTo>
                    <a:pt x="305568" y="234214"/>
                  </a:lnTo>
                  <a:lnTo>
                    <a:pt x="317857" y="231551"/>
                  </a:lnTo>
                  <a:lnTo>
                    <a:pt x="329424" y="227113"/>
                  </a:lnTo>
                  <a:lnTo>
                    <a:pt x="340271" y="220903"/>
                  </a:lnTo>
                  <a:lnTo>
                    <a:pt x="349834" y="213309"/>
                  </a:lnTo>
                  <a:lnTo>
                    <a:pt x="292557" y="213309"/>
                  </a:lnTo>
                  <a:lnTo>
                    <a:pt x="282781" y="212606"/>
                  </a:lnTo>
                  <a:lnTo>
                    <a:pt x="243395" y="188299"/>
                  </a:lnTo>
                  <a:lnTo>
                    <a:pt x="226680" y="145700"/>
                  </a:lnTo>
                  <a:lnTo>
                    <a:pt x="224535" y="117551"/>
                  </a:lnTo>
                  <a:lnTo>
                    <a:pt x="225071" y="102918"/>
                  </a:lnTo>
                  <a:lnTo>
                    <a:pt x="237833" y="55615"/>
                  </a:lnTo>
                  <a:lnTo>
                    <a:pt x="265035" y="28110"/>
                  </a:lnTo>
                  <a:lnTo>
                    <a:pt x="292557" y="21793"/>
                  </a:lnTo>
                  <a:lnTo>
                    <a:pt x="349834" y="21793"/>
                  </a:lnTo>
                  <a:lnTo>
                    <a:pt x="340271" y="14198"/>
                  </a:lnTo>
                  <a:lnTo>
                    <a:pt x="329424" y="7988"/>
                  </a:lnTo>
                  <a:lnTo>
                    <a:pt x="317857" y="3551"/>
                  </a:lnTo>
                  <a:lnTo>
                    <a:pt x="305568" y="888"/>
                  </a:lnTo>
                  <a:lnTo>
                    <a:pt x="292557" y="0"/>
                  </a:lnTo>
                  <a:close/>
                </a:path>
                <a:path w="385445" h="235585">
                  <a:moveTo>
                    <a:pt x="349834" y="21793"/>
                  </a:moveTo>
                  <a:lnTo>
                    <a:pt x="292557" y="21793"/>
                  </a:lnTo>
                  <a:lnTo>
                    <a:pt x="302327" y="22495"/>
                  </a:lnTo>
                  <a:lnTo>
                    <a:pt x="311500" y="24601"/>
                  </a:lnTo>
                  <a:lnTo>
                    <a:pt x="347275" y="55615"/>
                  </a:lnTo>
                  <a:lnTo>
                    <a:pt x="360040" y="102918"/>
                  </a:lnTo>
                  <a:lnTo>
                    <a:pt x="360578" y="117551"/>
                  </a:lnTo>
                  <a:lnTo>
                    <a:pt x="360040" y="132184"/>
                  </a:lnTo>
                  <a:lnTo>
                    <a:pt x="347275" y="179486"/>
                  </a:lnTo>
                  <a:lnTo>
                    <a:pt x="320076" y="206992"/>
                  </a:lnTo>
                  <a:lnTo>
                    <a:pt x="292557" y="213309"/>
                  </a:lnTo>
                  <a:lnTo>
                    <a:pt x="349834" y="213309"/>
                  </a:lnTo>
                  <a:lnTo>
                    <a:pt x="373125" y="180124"/>
                  </a:lnTo>
                  <a:lnTo>
                    <a:pt x="384270" y="134957"/>
                  </a:lnTo>
                  <a:lnTo>
                    <a:pt x="385013" y="117551"/>
                  </a:lnTo>
                  <a:lnTo>
                    <a:pt x="384388" y="102918"/>
                  </a:lnTo>
                  <a:lnTo>
                    <a:pt x="373125" y="54978"/>
                  </a:lnTo>
                  <a:lnTo>
                    <a:pt x="350183" y="22070"/>
                  </a:lnTo>
                  <a:lnTo>
                    <a:pt x="349834" y="217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1753624"/>
              <a:ext cx="9166860" cy="1227455"/>
            </a:xfrm>
            <a:custGeom>
              <a:avLst/>
              <a:gdLst/>
              <a:ahLst/>
              <a:cxnLst/>
              <a:rect l="l" t="t" r="r" b="b"/>
              <a:pathLst>
                <a:path w="9166860" h="1227455">
                  <a:moveTo>
                    <a:pt x="9166860" y="0"/>
                  </a:moveTo>
                  <a:lnTo>
                    <a:pt x="0" y="0"/>
                  </a:lnTo>
                  <a:lnTo>
                    <a:pt x="0" y="1227112"/>
                  </a:lnTo>
                  <a:lnTo>
                    <a:pt x="9162732" y="1227112"/>
                  </a:lnTo>
                  <a:lnTo>
                    <a:pt x="9166860" y="0"/>
                  </a:lnTo>
                  <a:close/>
                </a:path>
              </a:pathLst>
            </a:custGeom>
            <a:solidFill>
              <a:srgbClr val="96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86780" y="1753628"/>
              <a:ext cx="4071619" cy="2385644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75487" y="2005299"/>
            <a:ext cx="8507730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9000"/>
              </a:lnSpc>
              <a:spcBef>
                <a:spcPts val="100"/>
              </a:spcBef>
            </a:pP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We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distinguish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ourself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from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competitors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by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utilizing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a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unique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candidate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selection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process.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We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rely</a:t>
            </a:r>
            <a:r>
              <a:rPr sz="13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on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our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experienced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team</a:t>
            </a:r>
            <a:r>
              <a:rPr sz="1300" b="1" spc="-3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of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CFOs</a:t>
            </a:r>
            <a:r>
              <a:rPr sz="1300" b="1" spc="-3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to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conduct</a:t>
            </a:r>
            <a:r>
              <a:rPr sz="1300" b="1" spc="-3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rigorous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technical</a:t>
            </a:r>
            <a:r>
              <a:rPr sz="1300" b="1" spc="-3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interviews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to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assess</a:t>
            </a:r>
            <a:r>
              <a:rPr sz="1300" b="1" spc="-3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candidates’</a:t>
            </a:r>
            <a:r>
              <a:rPr sz="1300" b="1" spc="-4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cultural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fit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as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well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as</a:t>
            </a:r>
            <a:r>
              <a:rPr sz="1300" b="1" spc="-4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their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5" dirty="0">
                <a:solidFill>
                  <a:srgbClr val="FFFFFF"/>
                </a:solidFill>
                <a:latin typeface="Montserrat SemiBold"/>
                <a:cs typeface="Montserrat SemiBold"/>
              </a:rPr>
              <a:t>high-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level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accounting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expertise</a:t>
            </a:r>
            <a:r>
              <a:rPr sz="1300" b="1" spc="-4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specific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to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the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role</a:t>
            </a:r>
            <a:r>
              <a:rPr sz="1300" b="1" spc="-4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they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are</a:t>
            </a:r>
            <a:r>
              <a:rPr sz="13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seeking.</a:t>
            </a:r>
            <a:endParaRPr sz="1300">
              <a:latin typeface="Montserrat SemiBold"/>
              <a:cs typeface="Montserrat Semi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9592" y="7332548"/>
            <a:ext cx="1727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Gilroy-SemiBoldItalic"/>
                <a:cs typeface="Gilroy-SemiBoldItalic"/>
              </a:rPr>
              <a:t>14</a:t>
            </a:r>
            <a:endParaRPr sz="1100">
              <a:latin typeface="Gilroy-SemiBoldItalic"/>
              <a:cs typeface="Gilroy-SemiBoldItalic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901700" y="3220008"/>
            <a:ext cx="1889125" cy="1845310"/>
            <a:chOff x="901700" y="3220008"/>
            <a:chExt cx="1889125" cy="1845310"/>
          </a:xfrm>
        </p:grpSpPr>
        <p:sp>
          <p:nvSpPr>
            <p:cNvPr id="31" name="object 31"/>
            <p:cNvSpPr/>
            <p:nvPr/>
          </p:nvSpPr>
          <p:spPr>
            <a:xfrm>
              <a:off x="901700" y="3220008"/>
              <a:ext cx="1889125" cy="1845310"/>
            </a:xfrm>
            <a:custGeom>
              <a:avLst/>
              <a:gdLst/>
              <a:ahLst/>
              <a:cxnLst/>
              <a:rect l="l" t="t" r="r" b="b"/>
              <a:pathLst>
                <a:path w="1889125" h="1845310">
                  <a:moveTo>
                    <a:pt x="1888680" y="0"/>
                  </a:moveTo>
                  <a:lnTo>
                    <a:pt x="0" y="0"/>
                  </a:lnTo>
                  <a:lnTo>
                    <a:pt x="0" y="1844751"/>
                  </a:lnTo>
                  <a:lnTo>
                    <a:pt x="1888680" y="1844751"/>
                  </a:lnTo>
                  <a:lnTo>
                    <a:pt x="1888680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39908" y="3312213"/>
              <a:ext cx="612775" cy="612775"/>
            </a:xfrm>
            <a:custGeom>
              <a:avLst/>
              <a:gdLst/>
              <a:ahLst/>
              <a:cxnLst/>
              <a:rect l="l" t="t" r="r" b="b"/>
              <a:pathLst>
                <a:path w="612775" h="612775">
                  <a:moveTo>
                    <a:pt x="306133" y="0"/>
                  </a:moveTo>
                  <a:lnTo>
                    <a:pt x="256476" y="4006"/>
                  </a:lnTo>
                  <a:lnTo>
                    <a:pt x="209370" y="15606"/>
                  </a:lnTo>
                  <a:lnTo>
                    <a:pt x="165446" y="34169"/>
                  </a:lnTo>
                  <a:lnTo>
                    <a:pt x="125334" y="59065"/>
                  </a:lnTo>
                  <a:lnTo>
                    <a:pt x="89663" y="89663"/>
                  </a:lnTo>
                  <a:lnTo>
                    <a:pt x="59065" y="125334"/>
                  </a:lnTo>
                  <a:lnTo>
                    <a:pt x="34169" y="165446"/>
                  </a:lnTo>
                  <a:lnTo>
                    <a:pt x="15606" y="209370"/>
                  </a:lnTo>
                  <a:lnTo>
                    <a:pt x="4006" y="256476"/>
                  </a:lnTo>
                  <a:lnTo>
                    <a:pt x="0" y="306133"/>
                  </a:lnTo>
                  <a:lnTo>
                    <a:pt x="4006" y="355787"/>
                  </a:lnTo>
                  <a:lnTo>
                    <a:pt x="15606" y="402890"/>
                  </a:lnTo>
                  <a:lnTo>
                    <a:pt x="34169" y="446812"/>
                  </a:lnTo>
                  <a:lnTo>
                    <a:pt x="59065" y="486922"/>
                  </a:lnTo>
                  <a:lnTo>
                    <a:pt x="89663" y="522592"/>
                  </a:lnTo>
                  <a:lnTo>
                    <a:pt x="125334" y="553189"/>
                  </a:lnTo>
                  <a:lnTo>
                    <a:pt x="165446" y="578085"/>
                  </a:lnTo>
                  <a:lnTo>
                    <a:pt x="209370" y="596647"/>
                  </a:lnTo>
                  <a:lnTo>
                    <a:pt x="256476" y="608247"/>
                  </a:lnTo>
                  <a:lnTo>
                    <a:pt x="306133" y="612254"/>
                  </a:lnTo>
                  <a:lnTo>
                    <a:pt x="355790" y="608247"/>
                  </a:lnTo>
                  <a:lnTo>
                    <a:pt x="402896" y="596647"/>
                  </a:lnTo>
                  <a:lnTo>
                    <a:pt x="446820" y="578085"/>
                  </a:lnTo>
                  <a:lnTo>
                    <a:pt x="486932" y="553189"/>
                  </a:lnTo>
                  <a:lnTo>
                    <a:pt x="522603" y="522592"/>
                  </a:lnTo>
                  <a:lnTo>
                    <a:pt x="553201" y="486922"/>
                  </a:lnTo>
                  <a:lnTo>
                    <a:pt x="578097" y="446812"/>
                  </a:lnTo>
                  <a:lnTo>
                    <a:pt x="596660" y="402890"/>
                  </a:lnTo>
                  <a:lnTo>
                    <a:pt x="608260" y="355787"/>
                  </a:lnTo>
                  <a:lnTo>
                    <a:pt x="612267" y="306133"/>
                  </a:lnTo>
                  <a:lnTo>
                    <a:pt x="608260" y="256476"/>
                  </a:lnTo>
                  <a:lnTo>
                    <a:pt x="596660" y="209370"/>
                  </a:lnTo>
                  <a:lnTo>
                    <a:pt x="578097" y="165446"/>
                  </a:lnTo>
                  <a:lnTo>
                    <a:pt x="553201" y="125334"/>
                  </a:lnTo>
                  <a:lnTo>
                    <a:pt x="522603" y="89663"/>
                  </a:lnTo>
                  <a:lnTo>
                    <a:pt x="486932" y="59065"/>
                  </a:lnTo>
                  <a:lnTo>
                    <a:pt x="446820" y="34169"/>
                  </a:lnTo>
                  <a:lnTo>
                    <a:pt x="402896" y="15606"/>
                  </a:lnTo>
                  <a:lnTo>
                    <a:pt x="355790" y="4006"/>
                  </a:lnTo>
                  <a:lnTo>
                    <a:pt x="30613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93163" y="3470035"/>
              <a:ext cx="302895" cy="303530"/>
            </a:xfrm>
            <a:custGeom>
              <a:avLst/>
              <a:gdLst/>
              <a:ahLst/>
              <a:cxnLst/>
              <a:rect l="l" t="t" r="r" b="b"/>
              <a:pathLst>
                <a:path w="302894" h="303529">
                  <a:moveTo>
                    <a:pt x="58662" y="0"/>
                  </a:moveTo>
                  <a:lnTo>
                    <a:pt x="48756" y="0"/>
                  </a:lnTo>
                  <a:lnTo>
                    <a:pt x="44095" y="1930"/>
                  </a:lnTo>
                  <a:lnTo>
                    <a:pt x="19902" y="26123"/>
                  </a:lnTo>
                  <a:lnTo>
                    <a:pt x="18340" y="33172"/>
                  </a:lnTo>
                  <a:lnTo>
                    <a:pt x="20143" y="39446"/>
                  </a:lnTo>
                  <a:lnTo>
                    <a:pt x="15101" y="44538"/>
                  </a:lnTo>
                  <a:lnTo>
                    <a:pt x="14847" y="44856"/>
                  </a:lnTo>
                  <a:lnTo>
                    <a:pt x="4839" y="60759"/>
                  </a:lnTo>
                  <a:lnTo>
                    <a:pt x="0" y="80211"/>
                  </a:lnTo>
                  <a:lnTo>
                    <a:pt x="101" y="86122"/>
                  </a:lnTo>
                  <a:lnTo>
                    <a:pt x="206" y="92252"/>
                  </a:lnTo>
                  <a:lnTo>
                    <a:pt x="252" y="94907"/>
                  </a:lnTo>
                  <a:lnTo>
                    <a:pt x="360" y="101219"/>
                  </a:lnTo>
                  <a:lnTo>
                    <a:pt x="16512" y="153928"/>
                  </a:lnTo>
                  <a:lnTo>
                    <a:pt x="49943" y="205772"/>
                  </a:lnTo>
                  <a:lnTo>
                    <a:pt x="96665" y="252495"/>
                  </a:lnTo>
                  <a:lnTo>
                    <a:pt x="148505" y="285927"/>
                  </a:lnTo>
                  <a:lnTo>
                    <a:pt x="184710" y="299242"/>
                  </a:lnTo>
                  <a:lnTo>
                    <a:pt x="212955" y="302907"/>
                  </a:lnTo>
                  <a:lnTo>
                    <a:pt x="226745" y="301819"/>
                  </a:lnTo>
                  <a:lnTo>
                    <a:pt x="239210" y="298562"/>
                  </a:lnTo>
                  <a:lnTo>
                    <a:pt x="250225" y="293151"/>
                  </a:lnTo>
                  <a:lnTo>
                    <a:pt x="259665" y="285597"/>
                  </a:lnTo>
                  <a:lnTo>
                    <a:pt x="261168" y="284100"/>
                  </a:lnTo>
                  <a:lnTo>
                    <a:pt x="219400" y="284100"/>
                  </a:lnTo>
                  <a:lnTo>
                    <a:pt x="201080" y="283540"/>
                  </a:lnTo>
                  <a:lnTo>
                    <a:pt x="156163" y="269036"/>
                  </a:lnTo>
                  <a:lnTo>
                    <a:pt x="108127" y="237919"/>
                  </a:lnTo>
                  <a:lnTo>
                    <a:pt x="64519" y="194304"/>
                  </a:lnTo>
                  <a:lnTo>
                    <a:pt x="33398" y="146263"/>
                  </a:lnTo>
                  <a:lnTo>
                    <a:pt x="18887" y="101353"/>
                  </a:lnTo>
                  <a:lnTo>
                    <a:pt x="18332" y="83035"/>
                  </a:lnTo>
                  <a:lnTo>
                    <a:pt x="22032" y="67742"/>
                  </a:lnTo>
                  <a:lnTo>
                    <a:pt x="29948" y="55880"/>
                  </a:lnTo>
                  <a:lnTo>
                    <a:pt x="31624" y="54203"/>
                  </a:lnTo>
                  <a:lnTo>
                    <a:pt x="57850" y="54203"/>
                  </a:lnTo>
                  <a:lnTo>
                    <a:pt x="37949" y="34302"/>
                  </a:lnTo>
                  <a:lnTo>
                    <a:pt x="53709" y="18542"/>
                  </a:lnTo>
                  <a:lnTo>
                    <a:pt x="79932" y="18542"/>
                  </a:lnTo>
                  <a:lnTo>
                    <a:pt x="63323" y="1930"/>
                  </a:lnTo>
                  <a:lnTo>
                    <a:pt x="58662" y="0"/>
                  </a:lnTo>
                  <a:close/>
                </a:path>
                <a:path w="302894" h="303529">
                  <a:moveTo>
                    <a:pt x="227441" y="223786"/>
                  </a:moveTo>
                  <a:lnTo>
                    <a:pt x="201207" y="223786"/>
                  </a:lnTo>
                  <a:lnTo>
                    <a:pt x="248235" y="270814"/>
                  </a:lnTo>
                  <a:lnTo>
                    <a:pt x="246559" y="272491"/>
                  </a:lnTo>
                  <a:lnTo>
                    <a:pt x="234691" y="280405"/>
                  </a:lnTo>
                  <a:lnTo>
                    <a:pt x="219400" y="284100"/>
                  </a:lnTo>
                  <a:lnTo>
                    <a:pt x="261168" y="284100"/>
                  </a:lnTo>
                  <a:lnTo>
                    <a:pt x="262980" y="282295"/>
                  </a:lnTo>
                  <a:lnTo>
                    <a:pt x="274863" y="282295"/>
                  </a:lnTo>
                  <a:lnTo>
                    <a:pt x="277737" y="281101"/>
                  </a:lnTo>
                  <a:lnTo>
                    <a:pt x="294349" y="264490"/>
                  </a:lnTo>
                  <a:lnTo>
                    <a:pt x="268136" y="264490"/>
                  </a:lnTo>
                  <a:lnTo>
                    <a:pt x="227441" y="223786"/>
                  </a:lnTo>
                  <a:close/>
                </a:path>
                <a:path w="302894" h="303529">
                  <a:moveTo>
                    <a:pt x="274863" y="282295"/>
                  </a:moveTo>
                  <a:lnTo>
                    <a:pt x="262980" y="282295"/>
                  </a:lnTo>
                  <a:lnTo>
                    <a:pt x="264631" y="282778"/>
                  </a:lnTo>
                  <a:lnTo>
                    <a:pt x="266358" y="283032"/>
                  </a:lnTo>
                  <a:lnTo>
                    <a:pt x="273089" y="283032"/>
                  </a:lnTo>
                  <a:lnTo>
                    <a:pt x="274863" y="282295"/>
                  </a:lnTo>
                  <a:close/>
                </a:path>
                <a:path w="302894" h="303529">
                  <a:moveTo>
                    <a:pt x="249531" y="188137"/>
                  </a:moveTo>
                  <a:lnTo>
                    <a:pt x="223292" y="188137"/>
                  </a:lnTo>
                  <a:lnTo>
                    <a:pt x="283884" y="248729"/>
                  </a:lnTo>
                  <a:lnTo>
                    <a:pt x="268136" y="264490"/>
                  </a:lnTo>
                  <a:lnTo>
                    <a:pt x="294349" y="264490"/>
                  </a:lnTo>
                  <a:lnTo>
                    <a:pt x="297003" y="261835"/>
                  </a:lnTo>
                  <a:lnTo>
                    <a:pt x="301068" y="255705"/>
                  </a:lnTo>
                  <a:lnTo>
                    <a:pt x="302422" y="248729"/>
                  </a:lnTo>
                  <a:lnTo>
                    <a:pt x="301068" y="241740"/>
                  </a:lnTo>
                  <a:lnTo>
                    <a:pt x="297003" y="235610"/>
                  </a:lnTo>
                  <a:lnTo>
                    <a:pt x="249531" y="188137"/>
                  </a:lnTo>
                  <a:close/>
                </a:path>
                <a:path w="302894" h="303529">
                  <a:moveTo>
                    <a:pt x="57850" y="54203"/>
                  </a:moveTo>
                  <a:lnTo>
                    <a:pt x="31624" y="54203"/>
                  </a:lnTo>
                  <a:lnTo>
                    <a:pt x="78639" y="101219"/>
                  </a:lnTo>
                  <a:lnTo>
                    <a:pt x="74334" y="105537"/>
                  </a:lnTo>
                  <a:lnTo>
                    <a:pt x="67820" y="122647"/>
                  </a:lnTo>
                  <a:lnTo>
                    <a:pt x="73225" y="145099"/>
                  </a:lnTo>
                  <a:lnTo>
                    <a:pt x="87689" y="169905"/>
                  </a:lnTo>
                  <a:lnTo>
                    <a:pt x="126272" y="210016"/>
                  </a:lnTo>
                  <a:lnTo>
                    <a:pt x="163181" y="231487"/>
                  </a:lnTo>
                  <a:lnTo>
                    <a:pt x="179668" y="234619"/>
                  </a:lnTo>
                  <a:lnTo>
                    <a:pt x="186475" y="234619"/>
                  </a:lnTo>
                  <a:lnTo>
                    <a:pt x="192393" y="232600"/>
                  </a:lnTo>
                  <a:lnTo>
                    <a:pt x="201207" y="223786"/>
                  </a:lnTo>
                  <a:lnTo>
                    <a:pt x="227441" y="223786"/>
                  </a:lnTo>
                  <a:lnTo>
                    <a:pt x="219576" y="215920"/>
                  </a:lnTo>
                  <a:lnTo>
                    <a:pt x="176734" y="215920"/>
                  </a:lnTo>
                  <a:lnTo>
                    <a:pt x="162966" y="211469"/>
                  </a:lnTo>
                  <a:lnTo>
                    <a:pt x="121489" y="180949"/>
                  </a:lnTo>
                  <a:lnTo>
                    <a:pt x="90968" y="139472"/>
                  </a:lnTo>
                  <a:lnTo>
                    <a:pt x="86513" y="125705"/>
                  </a:lnTo>
                  <a:lnTo>
                    <a:pt x="87441" y="118656"/>
                  </a:lnTo>
                  <a:lnTo>
                    <a:pt x="93397" y="112699"/>
                  </a:lnTo>
                  <a:lnTo>
                    <a:pt x="105217" y="112699"/>
                  </a:lnTo>
                  <a:lnTo>
                    <a:pt x="108040" y="111620"/>
                  </a:lnTo>
                  <a:lnTo>
                    <a:pt x="124753" y="94907"/>
                  </a:lnTo>
                  <a:lnTo>
                    <a:pt x="98553" y="94907"/>
                  </a:lnTo>
                  <a:lnTo>
                    <a:pt x="57850" y="54203"/>
                  </a:lnTo>
                  <a:close/>
                </a:path>
                <a:path w="302894" h="303529">
                  <a:moveTo>
                    <a:pt x="223292" y="169598"/>
                  </a:moveTo>
                  <a:lnTo>
                    <a:pt x="216309" y="170953"/>
                  </a:lnTo>
                  <a:lnTo>
                    <a:pt x="210173" y="175018"/>
                  </a:lnTo>
                  <a:lnTo>
                    <a:pt x="189485" y="195707"/>
                  </a:lnTo>
                  <a:lnTo>
                    <a:pt x="187923" y="202755"/>
                  </a:lnTo>
                  <a:lnTo>
                    <a:pt x="189726" y="209042"/>
                  </a:lnTo>
                  <a:lnTo>
                    <a:pt x="183783" y="214985"/>
                  </a:lnTo>
                  <a:lnTo>
                    <a:pt x="176734" y="215920"/>
                  </a:lnTo>
                  <a:lnTo>
                    <a:pt x="219576" y="215920"/>
                  </a:lnTo>
                  <a:lnTo>
                    <a:pt x="207544" y="203885"/>
                  </a:lnTo>
                  <a:lnTo>
                    <a:pt x="223292" y="188137"/>
                  </a:lnTo>
                  <a:lnTo>
                    <a:pt x="249531" y="188137"/>
                  </a:lnTo>
                  <a:lnTo>
                    <a:pt x="236412" y="175018"/>
                  </a:lnTo>
                  <a:lnTo>
                    <a:pt x="230276" y="170953"/>
                  </a:lnTo>
                  <a:lnTo>
                    <a:pt x="223292" y="169598"/>
                  </a:lnTo>
                  <a:close/>
                </a:path>
                <a:path w="302894" h="303529">
                  <a:moveTo>
                    <a:pt x="105217" y="112699"/>
                  </a:moveTo>
                  <a:lnTo>
                    <a:pt x="93397" y="112699"/>
                  </a:lnTo>
                  <a:lnTo>
                    <a:pt x="95073" y="113182"/>
                  </a:lnTo>
                  <a:lnTo>
                    <a:pt x="96800" y="113436"/>
                  </a:lnTo>
                  <a:lnTo>
                    <a:pt x="103290" y="113436"/>
                  </a:lnTo>
                  <a:lnTo>
                    <a:pt x="105217" y="112699"/>
                  </a:lnTo>
                  <a:close/>
                </a:path>
                <a:path w="302894" h="303529">
                  <a:moveTo>
                    <a:pt x="79932" y="18542"/>
                  </a:moveTo>
                  <a:lnTo>
                    <a:pt x="53709" y="18542"/>
                  </a:lnTo>
                  <a:lnTo>
                    <a:pt x="114295" y="79140"/>
                  </a:lnTo>
                  <a:lnTo>
                    <a:pt x="98553" y="94907"/>
                  </a:lnTo>
                  <a:lnTo>
                    <a:pt x="124753" y="94907"/>
                  </a:lnTo>
                  <a:lnTo>
                    <a:pt x="127407" y="92252"/>
                  </a:lnTo>
                  <a:lnTo>
                    <a:pt x="131479" y="86122"/>
                  </a:lnTo>
                  <a:lnTo>
                    <a:pt x="132837" y="79140"/>
                  </a:lnTo>
                  <a:lnTo>
                    <a:pt x="131479" y="72157"/>
                  </a:lnTo>
                  <a:lnTo>
                    <a:pt x="127407" y="66027"/>
                  </a:lnTo>
                  <a:lnTo>
                    <a:pt x="79932" y="185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2945358" y="5266347"/>
            <a:ext cx="1889125" cy="1833245"/>
            <a:chOff x="2945358" y="5266347"/>
            <a:chExt cx="1889125" cy="1833245"/>
          </a:xfrm>
        </p:grpSpPr>
        <p:sp>
          <p:nvSpPr>
            <p:cNvPr id="35" name="object 35"/>
            <p:cNvSpPr/>
            <p:nvPr/>
          </p:nvSpPr>
          <p:spPr>
            <a:xfrm>
              <a:off x="2945358" y="5266347"/>
              <a:ext cx="1889125" cy="1833245"/>
            </a:xfrm>
            <a:custGeom>
              <a:avLst/>
              <a:gdLst/>
              <a:ahLst/>
              <a:cxnLst/>
              <a:rect l="l" t="t" r="r" b="b"/>
              <a:pathLst>
                <a:path w="1889125" h="1833245">
                  <a:moveTo>
                    <a:pt x="1888680" y="0"/>
                  </a:moveTo>
                  <a:lnTo>
                    <a:pt x="0" y="0"/>
                  </a:lnTo>
                  <a:lnTo>
                    <a:pt x="0" y="1832952"/>
                  </a:lnTo>
                  <a:lnTo>
                    <a:pt x="1888680" y="1832952"/>
                  </a:lnTo>
                  <a:lnTo>
                    <a:pt x="1888680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570865" y="5344975"/>
              <a:ext cx="612775" cy="612775"/>
            </a:xfrm>
            <a:custGeom>
              <a:avLst/>
              <a:gdLst/>
              <a:ahLst/>
              <a:cxnLst/>
              <a:rect l="l" t="t" r="r" b="b"/>
              <a:pathLst>
                <a:path w="612775" h="612775">
                  <a:moveTo>
                    <a:pt x="306133" y="0"/>
                  </a:moveTo>
                  <a:lnTo>
                    <a:pt x="256476" y="4006"/>
                  </a:lnTo>
                  <a:lnTo>
                    <a:pt x="209370" y="15606"/>
                  </a:lnTo>
                  <a:lnTo>
                    <a:pt x="165446" y="34169"/>
                  </a:lnTo>
                  <a:lnTo>
                    <a:pt x="125334" y="59065"/>
                  </a:lnTo>
                  <a:lnTo>
                    <a:pt x="89663" y="89663"/>
                  </a:lnTo>
                  <a:lnTo>
                    <a:pt x="59065" y="125334"/>
                  </a:lnTo>
                  <a:lnTo>
                    <a:pt x="34169" y="165446"/>
                  </a:lnTo>
                  <a:lnTo>
                    <a:pt x="15606" y="209370"/>
                  </a:lnTo>
                  <a:lnTo>
                    <a:pt x="4006" y="256476"/>
                  </a:lnTo>
                  <a:lnTo>
                    <a:pt x="0" y="306133"/>
                  </a:lnTo>
                  <a:lnTo>
                    <a:pt x="4006" y="355787"/>
                  </a:lnTo>
                  <a:lnTo>
                    <a:pt x="15606" y="402890"/>
                  </a:lnTo>
                  <a:lnTo>
                    <a:pt x="34169" y="446812"/>
                  </a:lnTo>
                  <a:lnTo>
                    <a:pt x="59065" y="486922"/>
                  </a:lnTo>
                  <a:lnTo>
                    <a:pt x="89663" y="522592"/>
                  </a:lnTo>
                  <a:lnTo>
                    <a:pt x="125334" y="553189"/>
                  </a:lnTo>
                  <a:lnTo>
                    <a:pt x="165446" y="578085"/>
                  </a:lnTo>
                  <a:lnTo>
                    <a:pt x="209370" y="596647"/>
                  </a:lnTo>
                  <a:lnTo>
                    <a:pt x="256476" y="608247"/>
                  </a:lnTo>
                  <a:lnTo>
                    <a:pt x="306133" y="612254"/>
                  </a:lnTo>
                  <a:lnTo>
                    <a:pt x="355790" y="608247"/>
                  </a:lnTo>
                  <a:lnTo>
                    <a:pt x="402896" y="596647"/>
                  </a:lnTo>
                  <a:lnTo>
                    <a:pt x="446820" y="578085"/>
                  </a:lnTo>
                  <a:lnTo>
                    <a:pt x="486932" y="553189"/>
                  </a:lnTo>
                  <a:lnTo>
                    <a:pt x="522603" y="522592"/>
                  </a:lnTo>
                  <a:lnTo>
                    <a:pt x="553201" y="486922"/>
                  </a:lnTo>
                  <a:lnTo>
                    <a:pt x="578097" y="446812"/>
                  </a:lnTo>
                  <a:lnTo>
                    <a:pt x="596660" y="402890"/>
                  </a:lnTo>
                  <a:lnTo>
                    <a:pt x="608260" y="355787"/>
                  </a:lnTo>
                  <a:lnTo>
                    <a:pt x="612267" y="306133"/>
                  </a:lnTo>
                  <a:lnTo>
                    <a:pt x="608260" y="256476"/>
                  </a:lnTo>
                  <a:lnTo>
                    <a:pt x="596660" y="209370"/>
                  </a:lnTo>
                  <a:lnTo>
                    <a:pt x="578097" y="165446"/>
                  </a:lnTo>
                  <a:lnTo>
                    <a:pt x="553201" y="125334"/>
                  </a:lnTo>
                  <a:lnTo>
                    <a:pt x="522603" y="89663"/>
                  </a:lnTo>
                  <a:lnTo>
                    <a:pt x="486932" y="59065"/>
                  </a:lnTo>
                  <a:lnTo>
                    <a:pt x="446820" y="34169"/>
                  </a:lnTo>
                  <a:lnTo>
                    <a:pt x="402896" y="15606"/>
                  </a:lnTo>
                  <a:lnTo>
                    <a:pt x="355790" y="4006"/>
                  </a:lnTo>
                  <a:lnTo>
                    <a:pt x="30613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727250" y="5496492"/>
              <a:ext cx="299720" cy="309245"/>
            </a:xfrm>
            <a:custGeom>
              <a:avLst/>
              <a:gdLst/>
              <a:ahLst/>
              <a:cxnLst/>
              <a:rect l="l" t="t" r="r" b="b"/>
              <a:pathLst>
                <a:path w="299720" h="309245">
                  <a:moveTo>
                    <a:pt x="157530" y="229273"/>
                  </a:moveTo>
                  <a:lnTo>
                    <a:pt x="141990" y="232419"/>
                  </a:lnTo>
                  <a:lnTo>
                    <a:pt x="129284" y="240993"/>
                  </a:lnTo>
                  <a:lnTo>
                    <a:pt x="120710" y="253699"/>
                  </a:lnTo>
                  <a:lnTo>
                    <a:pt x="117563" y="269240"/>
                  </a:lnTo>
                  <a:lnTo>
                    <a:pt x="120656" y="284379"/>
                  </a:lnTo>
                  <a:lnTo>
                    <a:pt x="120739" y="284787"/>
                  </a:lnTo>
                  <a:lnTo>
                    <a:pt x="129395" y="297497"/>
                  </a:lnTo>
                  <a:lnTo>
                    <a:pt x="142225" y="306073"/>
                  </a:lnTo>
                  <a:lnTo>
                    <a:pt x="157924" y="309219"/>
                  </a:lnTo>
                  <a:lnTo>
                    <a:pt x="166052" y="308397"/>
                  </a:lnTo>
                  <a:lnTo>
                    <a:pt x="192278" y="290766"/>
                  </a:lnTo>
                  <a:lnTo>
                    <a:pt x="157924" y="290766"/>
                  </a:lnTo>
                  <a:lnTo>
                    <a:pt x="149491" y="289044"/>
                  </a:lnTo>
                  <a:lnTo>
                    <a:pt x="142517" y="284379"/>
                  </a:lnTo>
                  <a:lnTo>
                    <a:pt x="137770" y="277527"/>
                  </a:lnTo>
                  <a:lnTo>
                    <a:pt x="136105" y="269659"/>
                  </a:lnTo>
                  <a:lnTo>
                    <a:pt x="136017" y="269240"/>
                  </a:lnTo>
                  <a:lnTo>
                    <a:pt x="137710" y="260866"/>
                  </a:lnTo>
                  <a:lnTo>
                    <a:pt x="142325" y="254023"/>
                  </a:lnTo>
                  <a:lnTo>
                    <a:pt x="149165" y="249407"/>
                  </a:lnTo>
                  <a:lnTo>
                    <a:pt x="157530" y="247713"/>
                  </a:lnTo>
                  <a:lnTo>
                    <a:pt x="190943" y="247713"/>
                  </a:lnTo>
                  <a:lnTo>
                    <a:pt x="190375" y="246519"/>
                  </a:lnTo>
                  <a:lnTo>
                    <a:pt x="181554" y="237361"/>
                  </a:lnTo>
                  <a:lnTo>
                    <a:pt x="170325" y="231400"/>
                  </a:lnTo>
                  <a:lnTo>
                    <a:pt x="157530" y="229273"/>
                  </a:lnTo>
                  <a:close/>
                </a:path>
                <a:path w="299720" h="309245">
                  <a:moveTo>
                    <a:pt x="190943" y="247713"/>
                  </a:moveTo>
                  <a:lnTo>
                    <a:pt x="157530" y="247713"/>
                  </a:lnTo>
                  <a:lnTo>
                    <a:pt x="165904" y="249407"/>
                  </a:lnTo>
                  <a:lnTo>
                    <a:pt x="172748" y="254023"/>
                  </a:lnTo>
                  <a:lnTo>
                    <a:pt x="177368" y="260866"/>
                  </a:lnTo>
                  <a:lnTo>
                    <a:pt x="179070" y="269240"/>
                  </a:lnTo>
                  <a:lnTo>
                    <a:pt x="179324" y="275094"/>
                  </a:lnTo>
                  <a:lnTo>
                    <a:pt x="177380" y="280250"/>
                  </a:lnTo>
                  <a:lnTo>
                    <a:pt x="169621" y="288366"/>
                  </a:lnTo>
                  <a:lnTo>
                    <a:pt x="163906" y="290766"/>
                  </a:lnTo>
                  <a:lnTo>
                    <a:pt x="192278" y="290766"/>
                  </a:lnTo>
                  <a:lnTo>
                    <a:pt x="194678" y="286486"/>
                  </a:lnTo>
                  <a:lnTo>
                    <a:pt x="196773" y="278472"/>
                  </a:lnTo>
                  <a:lnTo>
                    <a:pt x="219811" y="278472"/>
                  </a:lnTo>
                  <a:lnTo>
                    <a:pt x="236795" y="275492"/>
                  </a:lnTo>
                  <a:lnTo>
                    <a:pt x="251488" y="267203"/>
                  </a:lnTo>
                  <a:lnTo>
                    <a:pt x="257859" y="260019"/>
                  </a:lnTo>
                  <a:lnTo>
                    <a:pt x="196469" y="260019"/>
                  </a:lnTo>
                  <a:lnTo>
                    <a:pt x="196066" y="258647"/>
                  </a:lnTo>
                  <a:lnTo>
                    <a:pt x="195948" y="258241"/>
                  </a:lnTo>
                  <a:lnTo>
                    <a:pt x="190943" y="247713"/>
                  </a:lnTo>
                  <a:close/>
                </a:path>
                <a:path w="299720" h="309245">
                  <a:moveTo>
                    <a:pt x="265353" y="115608"/>
                  </a:moveTo>
                  <a:lnTo>
                    <a:pt x="231470" y="115608"/>
                  </a:lnTo>
                  <a:lnTo>
                    <a:pt x="227330" y="119748"/>
                  </a:lnTo>
                  <a:lnTo>
                    <a:pt x="227330" y="233070"/>
                  </a:lnTo>
                  <a:lnTo>
                    <a:pt x="231470" y="237210"/>
                  </a:lnTo>
                  <a:lnTo>
                    <a:pt x="250723" y="237210"/>
                  </a:lnTo>
                  <a:lnTo>
                    <a:pt x="249250" y="240626"/>
                  </a:lnTo>
                  <a:lnTo>
                    <a:pt x="244307" y="248629"/>
                  </a:lnTo>
                  <a:lnTo>
                    <a:pt x="237426" y="254742"/>
                  </a:lnTo>
                  <a:lnTo>
                    <a:pt x="229097" y="258647"/>
                  </a:lnTo>
                  <a:lnTo>
                    <a:pt x="219811" y="260019"/>
                  </a:lnTo>
                  <a:lnTo>
                    <a:pt x="257859" y="260019"/>
                  </a:lnTo>
                  <a:lnTo>
                    <a:pt x="262681" y="254582"/>
                  </a:lnTo>
                  <a:lnTo>
                    <a:pt x="269163" y="238607"/>
                  </a:lnTo>
                  <a:lnTo>
                    <a:pt x="269436" y="237361"/>
                  </a:lnTo>
                  <a:lnTo>
                    <a:pt x="269519" y="236982"/>
                  </a:lnTo>
                  <a:lnTo>
                    <a:pt x="271157" y="236702"/>
                  </a:lnTo>
                  <a:lnTo>
                    <a:pt x="282512" y="232601"/>
                  </a:lnTo>
                  <a:lnTo>
                    <a:pt x="291482" y="225078"/>
                  </a:lnTo>
                  <a:lnTo>
                    <a:pt x="295162" y="218757"/>
                  </a:lnTo>
                  <a:lnTo>
                    <a:pt x="245783" y="218757"/>
                  </a:lnTo>
                  <a:lnTo>
                    <a:pt x="245783" y="134048"/>
                  </a:lnTo>
                  <a:lnTo>
                    <a:pt x="295169" y="134048"/>
                  </a:lnTo>
                  <a:lnTo>
                    <a:pt x="289480" y="125618"/>
                  </a:lnTo>
                  <a:lnTo>
                    <a:pt x="278628" y="118295"/>
                  </a:lnTo>
                  <a:lnTo>
                    <a:pt x="265353" y="115608"/>
                  </a:lnTo>
                  <a:close/>
                </a:path>
                <a:path w="299720" h="309245">
                  <a:moveTo>
                    <a:pt x="68033" y="115608"/>
                  </a:moveTo>
                  <a:lnTo>
                    <a:pt x="34137" y="115608"/>
                  </a:lnTo>
                  <a:lnTo>
                    <a:pt x="20863" y="118295"/>
                  </a:lnTo>
                  <a:lnTo>
                    <a:pt x="10010" y="125618"/>
                  </a:lnTo>
                  <a:lnTo>
                    <a:pt x="2687" y="136471"/>
                  </a:lnTo>
                  <a:lnTo>
                    <a:pt x="0" y="149745"/>
                  </a:lnTo>
                  <a:lnTo>
                    <a:pt x="0" y="203073"/>
                  </a:lnTo>
                  <a:lnTo>
                    <a:pt x="2687" y="216347"/>
                  </a:lnTo>
                  <a:lnTo>
                    <a:pt x="10010" y="227199"/>
                  </a:lnTo>
                  <a:lnTo>
                    <a:pt x="20863" y="234523"/>
                  </a:lnTo>
                  <a:lnTo>
                    <a:pt x="34137" y="237210"/>
                  </a:lnTo>
                  <a:lnTo>
                    <a:pt x="68033" y="237210"/>
                  </a:lnTo>
                  <a:lnTo>
                    <a:pt x="72174" y="233070"/>
                  </a:lnTo>
                  <a:lnTo>
                    <a:pt x="72174" y="218757"/>
                  </a:lnTo>
                  <a:lnTo>
                    <a:pt x="25336" y="218757"/>
                  </a:lnTo>
                  <a:lnTo>
                    <a:pt x="18453" y="211874"/>
                  </a:lnTo>
                  <a:lnTo>
                    <a:pt x="18453" y="140944"/>
                  </a:lnTo>
                  <a:lnTo>
                    <a:pt x="25336" y="134048"/>
                  </a:lnTo>
                  <a:lnTo>
                    <a:pt x="72174" y="134048"/>
                  </a:lnTo>
                  <a:lnTo>
                    <a:pt x="72174" y="119748"/>
                  </a:lnTo>
                  <a:lnTo>
                    <a:pt x="68033" y="115608"/>
                  </a:lnTo>
                  <a:close/>
                </a:path>
                <a:path w="299720" h="309245">
                  <a:moveTo>
                    <a:pt x="72174" y="134048"/>
                  </a:moveTo>
                  <a:lnTo>
                    <a:pt x="53721" y="134048"/>
                  </a:lnTo>
                  <a:lnTo>
                    <a:pt x="53721" y="218757"/>
                  </a:lnTo>
                  <a:lnTo>
                    <a:pt x="72174" y="218757"/>
                  </a:lnTo>
                  <a:lnTo>
                    <a:pt x="72174" y="134048"/>
                  </a:lnTo>
                  <a:close/>
                </a:path>
                <a:path w="299720" h="309245">
                  <a:moveTo>
                    <a:pt x="295169" y="134048"/>
                  </a:moveTo>
                  <a:lnTo>
                    <a:pt x="274154" y="134048"/>
                  </a:lnTo>
                  <a:lnTo>
                    <a:pt x="281051" y="140944"/>
                  </a:lnTo>
                  <a:lnTo>
                    <a:pt x="281051" y="211874"/>
                  </a:lnTo>
                  <a:lnTo>
                    <a:pt x="274154" y="218757"/>
                  </a:lnTo>
                  <a:lnTo>
                    <a:pt x="295162" y="218757"/>
                  </a:lnTo>
                  <a:lnTo>
                    <a:pt x="297373" y="214960"/>
                  </a:lnTo>
                  <a:lnTo>
                    <a:pt x="299491" y="203073"/>
                  </a:lnTo>
                  <a:lnTo>
                    <a:pt x="299491" y="149745"/>
                  </a:lnTo>
                  <a:lnTo>
                    <a:pt x="296804" y="136471"/>
                  </a:lnTo>
                  <a:lnTo>
                    <a:pt x="295169" y="134048"/>
                  </a:lnTo>
                  <a:close/>
                </a:path>
                <a:path w="299720" h="309245">
                  <a:moveTo>
                    <a:pt x="149745" y="0"/>
                  </a:moveTo>
                  <a:lnTo>
                    <a:pt x="106047" y="8844"/>
                  </a:lnTo>
                  <a:lnTo>
                    <a:pt x="70324" y="32948"/>
                  </a:lnTo>
                  <a:lnTo>
                    <a:pt x="46220" y="68671"/>
                  </a:lnTo>
                  <a:lnTo>
                    <a:pt x="37376" y="112369"/>
                  </a:lnTo>
                  <a:lnTo>
                    <a:pt x="37376" y="115608"/>
                  </a:lnTo>
                  <a:lnTo>
                    <a:pt x="55816" y="115608"/>
                  </a:lnTo>
                  <a:lnTo>
                    <a:pt x="55816" y="112369"/>
                  </a:lnTo>
                  <a:lnTo>
                    <a:pt x="63209" y="75844"/>
                  </a:lnTo>
                  <a:lnTo>
                    <a:pt x="83359" y="45983"/>
                  </a:lnTo>
                  <a:lnTo>
                    <a:pt x="113220" y="25833"/>
                  </a:lnTo>
                  <a:lnTo>
                    <a:pt x="149745" y="18440"/>
                  </a:lnTo>
                  <a:lnTo>
                    <a:pt x="207674" y="18440"/>
                  </a:lnTo>
                  <a:lnTo>
                    <a:pt x="193451" y="8844"/>
                  </a:lnTo>
                  <a:lnTo>
                    <a:pt x="149745" y="0"/>
                  </a:lnTo>
                  <a:close/>
                </a:path>
                <a:path w="299720" h="309245">
                  <a:moveTo>
                    <a:pt x="207674" y="18440"/>
                  </a:moveTo>
                  <a:lnTo>
                    <a:pt x="149745" y="18440"/>
                  </a:lnTo>
                  <a:lnTo>
                    <a:pt x="186276" y="25833"/>
                  </a:lnTo>
                  <a:lnTo>
                    <a:pt x="216136" y="45983"/>
                  </a:lnTo>
                  <a:lnTo>
                    <a:pt x="236283" y="75844"/>
                  </a:lnTo>
                  <a:lnTo>
                    <a:pt x="243674" y="112369"/>
                  </a:lnTo>
                  <a:lnTo>
                    <a:pt x="243674" y="115608"/>
                  </a:lnTo>
                  <a:lnTo>
                    <a:pt x="262128" y="115608"/>
                  </a:lnTo>
                  <a:lnTo>
                    <a:pt x="262128" y="112369"/>
                  </a:lnTo>
                  <a:lnTo>
                    <a:pt x="253283" y="68671"/>
                  </a:lnTo>
                  <a:lnTo>
                    <a:pt x="229177" y="32948"/>
                  </a:lnTo>
                  <a:lnTo>
                    <a:pt x="207674" y="184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4989017" y="5266347"/>
            <a:ext cx="1889125" cy="1833245"/>
            <a:chOff x="4989017" y="5266347"/>
            <a:chExt cx="1889125" cy="1833245"/>
          </a:xfrm>
        </p:grpSpPr>
        <p:sp>
          <p:nvSpPr>
            <p:cNvPr id="39" name="object 39"/>
            <p:cNvSpPr/>
            <p:nvPr/>
          </p:nvSpPr>
          <p:spPr>
            <a:xfrm>
              <a:off x="4989017" y="5266347"/>
              <a:ext cx="1889125" cy="1833245"/>
            </a:xfrm>
            <a:custGeom>
              <a:avLst/>
              <a:gdLst/>
              <a:ahLst/>
              <a:cxnLst/>
              <a:rect l="l" t="t" r="r" b="b"/>
              <a:pathLst>
                <a:path w="1889125" h="1833245">
                  <a:moveTo>
                    <a:pt x="1888680" y="0"/>
                  </a:moveTo>
                  <a:lnTo>
                    <a:pt x="0" y="0"/>
                  </a:lnTo>
                  <a:lnTo>
                    <a:pt x="0" y="1832952"/>
                  </a:lnTo>
                  <a:lnTo>
                    <a:pt x="1888680" y="1832952"/>
                  </a:lnTo>
                  <a:lnTo>
                    <a:pt x="1888680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627223" y="5344975"/>
              <a:ext cx="612775" cy="612775"/>
            </a:xfrm>
            <a:custGeom>
              <a:avLst/>
              <a:gdLst/>
              <a:ahLst/>
              <a:cxnLst/>
              <a:rect l="l" t="t" r="r" b="b"/>
              <a:pathLst>
                <a:path w="612775" h="612775">
                  <a:moveTo>
                    <a:pt x="306133" y="0"/>
                  </a:moveTo>
                  <a:lnTo>
                    <a:pt x="256476" y="4006"/>
                  </a:lnTo>
                  <a:lnTo>
                    <a:pt x="209370" y="15606"/>
                  </a:lnTo>
                  <a:lnTo>
                    <a:pt x="165446" y="34169"/>
                  </a:lnTo>
                  <a:lnTo>
                    <a:pt x="125334" y="59065"/>
                  </a:lnTo>
                  <a:lnTo>
                    <a:pt x="89663" y="89663"/>
                  </a:lnTo>
                  <a:lnTo>
                    <a:pt x="59065" y="125334"/>
                  </a:lnTo>
                  <a:lnTo>
                    <a:pt x="34169" y="165446"/>
                  </a:lnTo>
                  <a:lnTo>
                    <a:pt x="15606" y="209370"/>
                  </a:lnTo>
                  <a:lnTo>
                    <a:pt x="4006" y="256476"/>
                  </a:lnTo>
                  <a:lnTo>
                    <a:pt x="0" y="306133"/>
                  </a:lnTo>
                  <a:lnTo>
                    <a:pt x="4006" y="355787"/>
                  </a:lnTo>
                  <a:lnTo>
                    <a:pt x="15606" y="402890"/>
                  </a:lnTo>
                  <a:lnTo>
                    <a:pt x="34169" y="446812"/>
                  </a:lnTo>
                  <a:lnTo>
                    <a:pt x="59065" y="486922"/>
                  </a:lnTo>
                  <a:lnTo>
                    <a:pt x="89663" y="522592"/>
                  </a:lnTo>
                  <a:lnTo>
                    <a:pt x="125334" y="553189"/>
                  </a:lnTo>
                  <a:lnTo>
                    <a:pt x="165446" y="578085"/>
                  </a:lnTo>
                  <a:lnTo>
                    <a:pt x="209370" y="596647"/>
                  </a:lnTo>
                  <a:lnTo>
                    <a:pt x="256476" y="608247"/>
                  </a:lnTo>
                  <a:lnTo>
                    <a:pt x="306133" y="612254"/>
                  </a:lnTo>
                  <a:lnTo>
                    <a:pt x="355790" y="608247"/>
                  </a:lnTo>
                  <a:lnTo>
                    <a:pt x="402896" y="596647"/>
                  </a:lnTo>
                  <a:lnTo>
                    <a:pt x="446820" y="578085"/>
                  </a:lnTo>
                  <a:lnTo>
                    <a:pt x="486932" y="553189"/>
                  </a:lnTo>
                  <a:lnTo>
                    <a:pt x="522603" y="522592"/>
                  </a:lnTo>
                  <a:lnTo>
                    <a:pt x="553201" y="486922"/>
                  </a:lnTo>
                  <a:lnTo>
                    <a:pt x="578097" y="446812"/>
                  </a:lnTo>
                  <a:lnTo>
                    <a:pt x="596660" y="402890"/>
                  </a:lnTo>
                  <a:lnTo>
                    <a:pt x="608260" y="355787"/>
                  </a:lnTo>
                  <a:lnTo>
                    <a:pt x="612267" y="306133"/>
                  </a:lnTo>
                  <a:lnTo>
                    <a:pt x="608260" y="256476"/>
                  </a:lnTo>
                  <a:lnTo>
                    <a:pt x="596660" y="209370"/>
                  </a:lnTo>
                  <a:lnTo>
                    <a:pt x="578097" y="165446"/>
                  </a:lnTo>
                  <a:lnTo>
                    <a:pt x="553201" y="125334"/>
                  </a:lnTo>
                  <a:lnTo>
                    <a:pt x="522603" y="89663"/>
                  </a:lnTo>
                  <a:lnTo>
                    <a:pt x="486932" y="59065"/>
                  </a:lnTo>
                  <a:lnTo>
                    <a:pt x="446820" y="34169"/>
                  </a:lnTo>
                  <a:lnTo>
                    <a:pt x="402896" y="15606"/>
                  </a:lnTo>
                  <a:lnTo>
                    <a:pt x="355790" y="4006"/>
                  </a:lnTo>
                  <a:lnTo>
                    <a:pt x="30613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753379" y="5475287"/>
              <a:ext cx="362585" cy="351790"/>
            </a:xfrm>
            <a:custGeom>
              <a:avLst/>
              <a:gdLst/>
              <a:ahLst/>
              <a:cxnLst/>
              <a:rect l="l" t="t" r="r" b="b"/>
              <a:pathLst>
                <a:path w="362585" h="351789">
                  <a:moveTo>
                    <a:pt x="37630" y="216204"/>
                  </a:moveTo>
                  <a:lnTo>
                    <a:pt x="34391" y="206311"/>
                  </a:lnTo>
                  <a:lnTo>
                    <a:pt x="29032" y="203606"/>
                  </a:lnTo>
                  <a:lnTo>
                    <a:pt x="2730" y="212077"/>
                  </a:lnTo>
                  <a:lnTo>
                    <a:pt x="0" y="217385"/>
                  </a:lnTo>
                  <a:lnTo>
                    <a:pt x="2921" y="226314"/>
                  </a:lnTo>
                  <a:lnTo>
                    <a:pt x="6654" y="228841"/>
                  </a:lnTo>
                  <a:lnTo>
                    <a:pt x="10655" y="228841"/>
                  </a:lnTo>
                  <a:lnTo>
                    <a:pt x="11633" y="228841"/>
                  </a:lnTo>
                  <a:lnTo>
                    <a:pt x="12623" y="228688"/>
                  </a:lnTo>
                  <a:lnTo>
                    <a:pt x="34899" y="221513"/>
                  </a:lnTo>
                  <a:lnTo>
                    <a:pt x="37630" y="216204"/>
                  </a:lnTo>
                  <a:close/>
                </a:path>
                <a:path w="362585" h="351789">
                  <a:moveTo>
                    <a:pt x="96634" y="33108"/>
                  </a:moveTo>
                  <a:lnTo>
                    <a:pt x="80391" y="10934"/>
                  </a:lnTo>
                  <a:lnTo>
                    <a:pt x="74447" y="10007"/>
                  </a:lnTo>
                  <a:lnTo>
                    <a:pt x="65951" y="16116"/>
                  </a:lnTo>
                  <a:lnTo>
                    <a:pt x="65011" y="22009"/>
                  </a:lnTo>
                  <a:lnTo>
                    <a:pt x="80048" y="42506"/>
                  </a:lnTo>
                  <a:lnTo>
                    <a:pt x="82943" y="43853"/>
                  </a:lnTo>
                  <a:lnTo>
                    <a:pt x="85877" y="43853"/>
                  </a:lnTo>
                  <a:lnTo>
                    <a:pt x="87807" y="43853"/>
                  </a:lnTo>
                  <a:lnTo>
                    <a:pt x="89763" y="43268"/>
                  </a:lnTo>
                  <a:lnTo>
                    <a:pt x="95694" y="39001"/>
                  </a:lnTo>
                  <a:lnTo>
                    <a:pt x="96634" y="33108"/>
                  </a:lnTo>
                  <a:close/>
                </a:path>
                <a:path w="362585" h="351789">
                  <a:moveTo>
                    <a:pt x="190728" y="320014"/>
                  </a:moveTo>
                  <a:lnTo>
                    <a:pt x="186474" y="315798"/>
                  </a:lnTo>
                  <a:lnTo>
                    <a:pt x="175983" y="315798"/>
                  </a:lnTo>
                  <a:lnTo>
                    <a:pt x="171729" y="320014"/>
                  </a:lnTo>
                  <a:lnTo>
                    <a:pt x="171729" y="347421"/>
                  </a:lnTo>
                  <a:lnTo>
                    <a:pt x="175983" y="351637"/>
                  </a:lnTo>
                  <a:lnTo>
                    <a:pt x="181229" y="351637"/>
                  </a:lnTo>
                  <a:lnTo>
                    <a:pt x="186474" y="351637"/>
                  </a:lnTo>
                  <a:lnTo>
                    <a:pt x="190728" y="347421"/>
                  </a:lnTo>
                  <a:lnTo>
                    <a:pt x="190728" y="320014"/>
                  </a:lnTo>
                  <a:close/>
                </a:path>
                <a:path w="362585" h="351789">
                  <a:moveTo>
                    <a:pt x="297408" y="22059"/>
                  </a:moveTo>
                  <a:lnTo>
                    <a:pt x="296468" y="16167"/>
                  </a:lnTo>
                  <a:lnTo>
                    <a:pt x="287972" y="10058"/>
                  </a:lnTo>
                  <a:lnTo>
                    <a:pt x="282028" y="10985"/>
                  </a:lnTo>
                  <a:lnTo>
                    <a:pt x="265785" y="33159"/>
                  </a:lnTo>
                  <a:lnTo>
                    <a:pt x="266725" y="39052"/>
                  </a:lnTo>
                  <a:lnTo>
                    <a:pt x="272656" y="43319"/>
                  </a:lnTo>
                  <a:lnTo>
                    <a:pt x="274612" y="43903"/>
                  </a:lnTo>
                  <a:lnTo>
                    <a:pt x="276542" y="43903"/>
                  </a:lnTo>
                  <a:lnTo>
                    <a:pt x="279476" y="43903"/>
                  </a:lnTo>
                  <a:lnTo>
                    <a:pt x="282371" y="42557"/>
                  </a:lnTo>
                  <a:lnTo>
                    <a:pt x="297408" y="22059"/>
                  </a:lnTo>
                  <a:close/>
                </a:path>
                <a:path w="362585" h="351789">
                  <a:moveTo>
                    <a:pt x="340487" y="120345"/>
                  </a:moveTo>
                  <a:lnTo>
                    <a:pt x="339318" y="113842"/>
                  </a:lnTo>
                  <a:lnTo>
                    <a:pt x="336511" y="105257"/>
                  </a:lnTo>
                  <a:lnTo>
                    <a:pt x="329234" y="99187"/>
                  </a:lnTo>
                  <a:lnTo>
                    <a:pt x="329603" y="99187"/>
                  </a:lnTo>
                  <a:lnTo>
                    <a:pt x="321957" y="98094"/>
                  </a:lnTo>
                  <a:lnTo>
                    <a:pt x="321957" y="122643"/>
                  </a:lnTo>
                  <a:lnTo>
                    <a:pt x="257429" y="184988"/>
                  </a:lnTo>
                  <a:lnTo>
                    <a:pt x="254876" y="192773"/>
                  </a:lnTo>
                  <a:lnTo>
                    <a:pt x="270103" y="280809"/>
                  </a:lnTo>
                  <a:lnTo>
                    <a:pt x="268490" y="282295"/>
                  </a:lnTo>
                  <a:lnTo>
                    <a:pt x="267042" y="283324"/>
                  </a:lnTo>
                  <a:lnTo>
                    <a:pt x="265125" y="284391"/>
                  </a:lnTo>
                  <a:lnTo>
                    <a:pt x="222897" y="262394"/>
                  </a:lnTo>
                  <a:lnTo>
                    <a:pt x="188823" y="244640"/>
                  </a:lnTo>
                  <a:lnTo>
                    <a:pt x="185026" y="243738"/>
                  </a:lnTo>
                  <a:lnTo>
                    <a:pt x="177431" y="243738"/>
                  </a:lnTo>
                  <a:lnTo>
                    <a:pt x="173634" y="244640"/>
                  </a:lnTo>
                  <a:lnTo>
                    <a:pt x="97332" y="284391"/>
                  </a:lnTo>
                  <a:lnTo>
                    <a:pt x="95415" y="283324"/>
                  </a:lnTo>
                  <a:lnTo>
                    <a:pt x="93967" y="282295"/>
                  </a:lnTo>
                  <a:lnTo>
                    <a:pt x="92354" y="280809"/>
                  </a:lnTo>
                  <a:lnTo>
                    <a:pt x="107581" y="192773"/>
                  </a:lnTo>
                  <a:lnTo>
                    <a:pt x="105029" y="184988"/>
                  </a:lnTo>
                  <a:lnTo>
                    <a:pt x="40500" y="122643"/>
                  </a:lnTo>
                  <a:lnTo>
                    <a:pt x="40932" y="120497"/>
                  </a:lnTo>
                  <a:lnTo>
                    <a:pt x="41478" y="118833"/>
                  </a:lnTo>
                  <a:lnTo>
                    <a:pt x="42405" y="116840"/>
                  </a:lnTo>
                  <a:lnTo>
                    <a:pt x="131584" y="104000"/>
                  </a:lnTo>
                  <a:lnTo>
                    <a:pt x="138264" y="99187"/>
                  </a:lnTo>
                  <a:lnTo>
                    <a:pt x="178142" y="19088"/>
                  </a:lnTo>
                  <a:lnTo>
                    <a:pt x="180340" y="18834"/>
                  </a:lnTo>
                  <a:lnTo>
                    <a:pt x="182118" y="18834"/>
                  </a:lnTo>
                  <a:lnTo>
                    <a:pt x="184302" y="19088"/>
                  </a:lnTo>
                  <a:lnTo>
                    <a:pt x="224193" y="99187"/>
                  </a:lnTo>
                  <a:lnTo>
                    <a:pt x="230873" y="104000"/>
                  </a:lnTo>
                  <a:lnTo>
                    <a:pt x="320052" y="116840"/>
                  </a:lnTo>
                  <a:lnTo>
                    <a:pt x="320979" y="118833"/>
                  </a:lnTo>
                  <a:lnTo>
                    <a:pt x="321475" y="120345"/>
                  </a:lnTo>
                  <a:lnTo>
                    <a:pt x="321525" y="120497"/>
                  </a:lnTo>
                  <a:lnTo>
                    <a:pt x="321957" y="122643"/>
                  </a:lnTo>
                  <a:lnTo>
                    <a:pt x="321957" y="98094"/>
                  </a:lnTo>
                  <a:lnTo>
                    <a:pt x="239801" y="86258"/>
                  </a:lnTo>
                  <a:lnTo>
                    <a:pt x="238455" y="85293"/>
                  </a:lnTo>
                  <a:lnTo>
                    <a:pt x="205498" y="19088"/>
                  </a:lnTo>
                  <a:lnTo>
                    <a:pt x="205371" y="18834"/>
                  </a:lnTo>
                  <a:lnTo>
                    <a:pt x="198501" y="5029"/>
                  </a:lnTo>
                  <a:lnTo>
                    <a:pt x="190334" y="0"/>
                  </a:lnTo>
                  <a:lnTo>
                    <a:pt x="172123" y="0"/>
                  </a:lnTo>
                  <a:lnTo>
                    <a:pt x="163957" y="5029"/>
                  </a:lnTo>
                  <a:lnTo>
                    <a:pt x="123990" y="85293"/>
                  </a:lnTo>
                  <a:lnTo>
                    <a:pt x="122656" y="86258"/>
                  </a:lnTo>
                  <a:lnTo>
                    <a:pt x="32854" y="99187"/>
                  </a:lnTo>
                  <a:lnTo>
                    <a:pt x="33223" y="99187"/>
                  </a:lnTo>
                  <a:lnTo>
                    <a:pt x="25946" y="105257"/>
                  </a:lnTo>
                  <a:lnTo>
                    <a:pt x="23139" y="113842"/>
                  </a:lnTo>
                  <a:lnTo>
                    <a:pt x="21971" y="120345"/>
                  </a:lnTo>
                  <a:lnTo>
                    <a:pt x="22644" y="126758"/>
                  </a:lnTo>
                  <a:lnTo>
                    <a:pt x="25057" y="132753"/>
                  </a:lnTo>
                  <a:lnTo>
                    <a:pt x="29146" y="137972"/>
                  </a:lnTo>
                  <a:lnTo>
                    <a:pt x="87287" y="194144"/>
                  </a:lnTo>
                  <a:lnTo>
                    <a:pt x="87795" y="195707"/>
                  </a:lnTo>
                  <a:lnTo>
                    <a:pt x="74066" y="275018"/>
                  </a:lnTo>
                  <a:lnTo>
                    <a:pt x="73888" y="280809"/>
                  </a:lnTo>
                  <a:lnTo>
                    <a:pt x="73863" y="281622"/>
                  </a:lnTo>
                  <a:lnTo>
                    <a:pt x="95758" y="302514"/>
                  </a:lnTo>
                  <a:lnTo>
                    <a:pt x="102260" y="302069"/>
                  </a:lnTo>
                  <a:lnTo>
                    <a:pt x="108534" y="299834"/>
                  </a:lnTo>
                  <a:lnTo>
                    <a:pt x="138176" y="284391"/>
                  </a:lnTo>
                  <a:lnTo>
                    <a:pt x="180403" y="262394"/>
                  </a:lnTo>
                  <a:lnTo>
                    <a:pt x="182054" y="262394"/>
                  </a:lnTo>
                  <a:lnTo>
                    <a:pt x="257429" y="301663"/>
                  </a:lnTo>
                  <a:lnTo>
                    <a:pt x="261226" y="302564"/>
                  </a:lnTo>
                  <a:lnTo>
                    <a:pt x="269900" y="302564"/>
                  </a:lnTo>
                  <a:lnTo>
                    <a:pt x="274408" y="301155"/>
                  </a:lnTo>
                  <a:lnTo>
                    <a:pt x="274624" y="301155"/>
                  </a:lnTo>
                  <a:lnTo>
                    <a:pt x="288594" y="281622"/>
                  </a:lnTo>
                  <a:lnTo>
                    <a:pt x="288378" y="275018"/>
                  </a:lnTo>
                  <a:lnTo>
                    <a:pt x="274662" y="195707"/>
                  </a:lnTo>
                  <a:lnTo>
                    <a:pt x="275170" y="194144"/>
                  </a:lnTo>
                  <a:lnTo>
                    <a:pt x="333311" y="137972"/>
                  </a:lnTo>
                  <a:lnTo>
                    <a:pt x="337400" y="132753"/>
                  </a:lnTo>
                  <a:lnTo>
                    <a:pt x="339813" y="126758"/>
                  </a:lnTo>
                  <a:lnTo>
                    <a:pt x="340474" y="120497"/>
                  </a:lnTo>
                  <a:lnTo>
                    <a:pt x="340487" y="120345"/>
                  </a:lnTo>
                  <a:close/>
                </a:path>
                <a:path w="362585" h="351789">
                  <a:moveTo>
                    <a:pt x="362458" y="217398"/>
                  </a:moveTo>
                  <a:lnTo>
                    <a:pt x="359727" y="212090"/>
                  </a:lnTo>
                  <a:lnTo>
                    <a:pt x="333425" y="203619"/>
                  </a:lnTo>
                  <a:lnTo>
                    <a:pt x="328066" y="206324"/>
                  </a:lnTo>
                  <a:lnTo>
                    <a:pt x="324827" y="216217"/>
                  </a:lnTo>
                  <a:lnTo>
                    <a:pt x="327558" y="221526"/>
                  </a:lnTo>
                  <a:lnTo>
                    <a:pt x="349846" y="228701"/>
                  </a:lnTo>
                  <a:lnTo>
                    <a:pt x="350824" y="228854"/>
                  </a:lnTo>
                  <a:lnTo>
                    <a:pt x="351802" y="228854"/>
                  </a:lnTo>
                  <a:lnTo>
                    <a:pt x="355803" y="228854"/>
                  </a:lnTo>
                  <a:lnTo>
                    <a:pt x="359537" y="226326"/>
                  </a:lnTo>
                  <a:lnTo>
                    <a:pt x="362458" y="2173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52190" y="3463723"/>
            <a:ext cx="149720" cy="149712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2945358" y="3220008"/>
            <a:ext cx="1889125" cy="1845310"/>
            <a:chOff x="2945358" y="3220008"/>
            <a:chExt cx="1889125" cy="1845310"/>
          </a:xfrm>
        </p:grpSpPr>
        <p:sp>
          <p:nvSpPr>
            <p:cNvPr id="44" name="object 44"/>
            <p:cNvSpPr/>
            <p:nvPr/>
          </p:nvSpPr>
          <p:spPr>
            <a:xfrm>
              <a:off x="2945358" y="3220008"/>
              <a:ext cx="1889125" cy="1845310"/>
            </a:xfrm>
            <a:custGeom>
              <a:avLst/>
              <a:gdLst/>
              <a:ahLst/>
              <a:cxnLst/>
              <a:rect l="l" t="t" r="r" b="b"/>
              <a:pathLst>
                <a:path w="1889125" h="1845310">
                  <a:moveTo>
                    <a:pt x="1888680" y="0"/>
                  </a:moveTo>
                  <a:lnTo>
                    <a:pt x="0" y="0"/>
                  </a:lnTo>
                  <a:lnTo>
                    <a:pt x="0" y="1844751"/>
                  </a:lnTo>
                  <a:lnTo>
                    <a:pt x="1888680" y="1844751"/>
                  </a:lnTo>
                  <a:lnTo>
                    <a:pt x="1888680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775286" y="3461487"/>
              <a:ext cx="193675" cy="349250"/>
            </a:xfrm>
            <a:custGeom>
              <a:avLst/>
              <a:gdLst/>
              <a:ahLst/>
              <a:cxnLst/>
              <a:rect l="l" t="t" r="r" b="b"/>
              <a:pathLst>
                <a:path w="193675" h="349250">
                  <a:moveTo>
                    <a:pt x="105496" y="158453"/>
                  </a:moveTo>
                  <a:lnTo>
                    <a:pt x="78228" y="145678"/>
                  </a:lnTo>
                  <a:lnTo>
                    <a:pt x="57149" y="133669"/>
                  </a:lnTo>
                  <a:lnTo>
                    <a:pt x="43553" y="120028"/>
                  </a:lnTo>
                  <a:lnTo>
                    <a:pt x="38733" y="102358"/>
                  </a:lnTo>
                  <a:lnTo>
                    <a:pt x="43306" y="81285"/>
                  </a:lnTo>
                  <a:lnTo>
                    <a:pt x="55769" y="64058"/>
                  </a:lnTo>
                  <a:lnTo>
                    <a:pt x="74239" y="52433"/>
                  </a:lnTo>
                  <a:lnTo>
                    <a:pt x="96834" y="48168"/>
                  </a:lnTo>
                  <a:lnTo>
                    <a:pt x="119428" y="52433"/>
                  </a:lnTo>
                  <a:lnTo>
                    <a:pt x="137898" y="64058"/>
                  </a:lnTo>
                  <a:lnTo>
                    <a:pt x="150361" y="81285"/>
                  </a:lnTo>
                  <a:lnTo>
                    <a:pt x="154934" y="102358"/>
                  </a:lnTo>
                  <a:lnTo>
                    <a:pt x="193668" y="102358"/>
                  </a:lnTo>
                  <a:lnTo>
                    <a:pt x="187772" y="71309"/>
                  </a:lnTo>
                  <a:lnTo>
                    <a:pt x="171489" y="44900"/>
                  </a:lnTo>
                  <a:lnTo>
                    <a:pt x="146929" y="25096"/>
                  </a:lnTo>
                  <a:lnTo>
                    <a:pt x="116201" y="13863"/>
                  </a:lnTo>
                  <a:lnTo>
                    <a:pt x="116201" y="0"/>
                  </a:lnTo>
                  <a:lnTo>
                    <a:pt x="77467" y="0"/>
                  </a:lnTo>
                  <a:lnTo>
                    <a:pt x="77467" y="13863"/>
                  </a:lnTo>
                  <a:lnTo>
                    <a:pt x="46738" y="25096"/>
                  </a:lnTo>
                  <a:lnTo>
                    <a:pt x="22178" y="44900"/>
                  </a:lnTo>
                  <a:lnTo>
                    <a:pt x="5896" y="71309"/>
                  </a:lnTo>
                  <a:lnTo>
                    <a:pt x="0" y="102358"/>
                  </a:lnTo>
                  <a:lnTo>
                    <a:pt x="7137" y="133356"/>
                  </a:lnTo>
                  <a:lnTo>
                    <a:pt x="25616" y="156066"/>
                  </a:lnTo>
                  <a:lnTo>
                    <a:pt x="51038" y="172968"/>
                  </a:lnTo>
                  <a:lnTo>
                    <a:pt x="79005" y="186542"/>
                  </a:lnTo>
                  <a:lnTo>
                    <a:pt x="111591" y="201572"/>
                  </a:lnTo>
                  <a:lnTo>
                    <a:pt x="135389" y="214790"/>
                  </a:lnTo>
                  <a:lnTo>
                    <a:pt x="149977" y="228964"/>
                  </a:lnTo>
                  <a:lnTo>
                    <a:pt x="154934" y="246864"/>
                  </a:lnTo>
                  <a:lnTo>
                    <a:pt x="150361" y="267937"/>
                  </a:lnTo>
                  <a:lnTo>
                    <a:pt x="137898" y="285164"/>
                  </a:lnTo>
                  <a:lnTo>
                    <a:pt x="119428" y="296788"/>
                  </a:lnTo>
                  <a:lnTo>
                    <a:pt x="96834" y="301053"/>
                  </a:lnTo>
                  <a:lnTo>
                    <a:pt x="74239" y="296788"/>
                  </a:lnTo>
                  <a:lnTo>
                    <a:pt x="55769" y="285164"/>
                  </a:lnTo>
                  <a:lnTo>
                    <a:pt x="43306" y="267937"/>
                  </a:lnTo>
                  <a:lnTo>
                    <a:pt x="38733" y="246864"/>
                  </a:lnTo>
                  <a:lnTo>
                    <a:pt x="0" y="246864"/>
                  </a:lnTo>
                  <a:lnTo>
                    <a:pt x="5896" y="277913"/>
                  </a:lnTo>
                  <a:lnTo>
                    <a:pt x="22178" y="304322"/>
                  </a:lnTo>
                  <a:lnTo>
                    <a:pt x="46738" y="324126"/>
                  </a:lnTo>
                  <a:lnTo>
                    <a:pt x="77467" y="335359"/>
                  </a:lnTo>
                  <a:lnTo>
                    <a:pt x="77467" y="349222"/>
                  </a:lnTo>
                  <a:lnTo>
                    <a:pt x="116201" y="349222"/>
                  </a:lnTo>
                  <a:lnTo>
                    <a:pt x="116201" y="335359"/>
                  </a:lnTo>
                  <a:lnTo>
                    <a:pt x="146929" y="324126"/>
                  </a:lnTo>
                  <a:lnTo>
                    <a:pt x="171489" y="304322"/>
                  </a:lnTo>
                  <a:lnTo>
                    <a:pt x="187772" y="277913"/>
                  </a:lnTo>
                  <a:lnTo>
                    <a:pt x="193668" y="246864"/>
                  </a:lnTo>
                  <a:lnTo>
                    <a:pt x="185435" y="213811"/>
                  </a:lnTo>
                  <a:lnTo>
                    <a:pt x="164366" y="190154"/>
                  </a:lnTo>
                  <a:lnTo>
                    <a:pt x="135905" y="172749"/>
                  </a:lnTo>
                  <a:lnTo>
                    <a:pt x="105496" y="158453"/>
                  </a:lnTo>
                  <a:close/>
                </a:path>
              </a:pathLst>
            </a:custGeom>
            <a:ln w="97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6" name="object 4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66518" y="5496482"/>
            <a:ext cx="133517" cy="166624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901700" y="5266347"/>
            <a:ext cx="1889125" cy="1833245"/>
            <a:chOff x="901700" y="5266347"/>
            <a:chExt cx="1889125" cy="1833245"/>
          </a:xfrm>
        </p:grpSpPr>
        <p:sp>
          <p:nvSpPr>
            <p:cNvPr id="48" name="object 48"/>
            <p:cNvSpPr/>
            <p:nvPr/>
          </p:nvSpPr>
          <p:spPr>
            <a:xfrm>
              <a:off x="901700" y="5266347"/>
              <a:ext cx="1889125" cy="1833245"/>
            </a:xfrm>
            <a:custGeom>
              <a:avLst/>
              <a:gdLst/>
              <a:ahLst/>
              <a:cxnLst/>
              <a:rect l="l" t="t" r="r" b="b"/>
              <a:pathLst>
                <a:path w="1889125" h="1833245">
                  <a:moveTo>
                    <a:pt x="1888680" y="0"/>
                  </a:moveTo>
                  <a:lnTo>
                    <a:pt x="0" y="0"/>
                  </a:lnTo>
                  <a:lnTo>
                    <a:pt x="0" y="1832952"/>
                  </a:lnTo>
                  <a:lnTo>
                    <a:pt x="1888680" y="1832952"/>
                  </a:lnTo>
                  <a:lnTo>
                    <a:pt x="1888680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27208" y="5344975"/>
              <a:ext cx="612775" cy="612775"/>
            </a:xfrm>
            <a:custGeom>
              <a:avLst/>
              <a:gdLst/>
              <a:ahLst/>
              <a:cxnLst/>
              <a:rect l="l" t="t" r="r" b="b"/>
              <a:pathLst>
                <a:path w="612775" h="612775">
                  <a:moveTo>
                    <a:pt x="306133" y="0"/>
                  </a:moveTo>
                  <a:lnTo>
                    <a:pt x="256476" y="4006"/>
                  </a:lnTo>
                  <a:lnTo>
                    <a:pt x="209370" y="15606"/>
                  </a:lnTo>
                  <a:lnTo>
                    <a:pt x="165446" y="34169"/>
                  </a:lnTo>
                  <a:lnTo>
                    <a:pt x="125334" y="59065"/>
                  </a:lnTo>
                  <a:lnTo>
                    <a:pt x="89663" y="89663"/>
                  </a:lnTo>
                  <a:lnTo>
                    <a:pt x="59065" y="125334"/>
                  </a:lnTo>
                  <a:lnTo>
                    <a:pt x="34169" y="165446"/>
                  </a:lnTo>
                  <a:lnTo>
                    <a:pt x="15606" y="209370"/>
                  </a:lnTo>
                  <a:lnTo>
                    <a:pt x="4006" y="256476"/>
                  </a:lnTo>
                  <a:lnTo>
                    <a:pt x="0" y="306133"/>
                  </a:lnTo>
                  <a:lnTo>
                    <a:pt x="4006" y="355787"/>
                  </a:lnTo>
                  <a:lnTo>
                    <a:pt x="15606" y="402890"/>
                  </a:lnTo>
                  <a:lnTo>
                    <a:pt x="34169" y="446812"/>
                  </a:lnTo>
                  <a:lnTo>
                    <a:pt x="59065" y="486922"/>
                  </a:lnTo>
                  <a:lnTo>
                    <a:pt x="89663" y="522592"/>
                  </a:lnTo>
                  <a:lnTo>
                    <a:pt x="125334" y="553189"/>
                  </a:lnTo>
                  <a:lnTo>
                    <a:pt x="165446" y="578085"/>
                  </a:lnTo>
                  <a:lnTo>
                    <a:pt x="209370" y="596647"/>
                  </a:lnTo>
                  <a:lnTo>
                    <a:pt x="256476" y="608247"/>
                  </a:lnTo>
                  <a:lnTo>
                    <a:pt x="306133" y="612254"/>
                  </a:lnTo>
                  <a:lnTo>
                    <a:pt x="355790" y="608247"/>
                  </a:lnTo>
                  <a:lnTo>
                    <a:pt x="402896" y="596647"/>
                  </a:lnTo>
                  <a:lnTo>
                    <a:pt x="446820" y="578085"/>
                  </a:lnTo>
                  <a:lnTo>
                    <a:pt x="486932" y="553189"/>
                  </a:lnTo>
                  <a:lnTo>
                    <a:pt x="522603" y="522592"/>
                  </a:lnTo>
                  <a:lnTo>
                    <a:pt x="553201" y="486922"/>
                  </a:lnTo>
                  <a:lnTo>
                    <a:pt x="578097" y="446812"/>
                  </a:lnTo>
                  <a:lnTo>
                    <a:pt x="596660" y="402890"/>
                  </a:lnTo>
                  <a:lnTo>
                    <a:pt x="608260" y="355787"/>
                  </a:lnTo>
                  <a:lnTo>
                    <a:pt x="612267" y="306133"/>
                  </a:lnTo>
                  <a:lnTo>
                    <a:pt x="608260" y="256476"/>
                  </a:lnTo>
                  <a:lnTo>
                    <a:pt x="596660" y="209370"/>
                  </a:lnTo>
                  <a:lnTo>
                    <a:pt x="578097" y="165446"/>
                  </a:lnTo>
                  <a:lnTo>
                    <a:pt x="553201" y="125334"/>
                  </a:lnTo>
                  <a:lnTo>
                    <a:pt x="522603" y="89663"/>
                  </a:lnTo>
                  <a:lnTo>
                    <a:pt x="486932" y="59065"/>
                  </a:lnTo>
                  <a:lnTo>
                    <a:pt x="446820" y="34169"/>
                  </a:lnTo>
                  <a:lnTo>
                    <a:pt x="402896" y="15606"/>
                  </a:lnTo>
                  <a:lnTo>
                    <a:pt x="355790" y="4006"/>
                  </a:lnTo>
                  <a:lnTo>
                    <a:pt x="30613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701845" y="5661314"/>
              <a:ext cx="263525" cy="144780"/>
            </a:xfrm>
            <a:custGeom>
              <a:avLst/>
              <a:gdLst/>
              <a:ahLst/>
              <a:cxnLst/>
              <a:rect l="l" t="t" r="r" b="b"/>
              <a:pathLst>
                <a:path w="263525" h="144779">
                  <a:moveTo>
                    <a:pt x="176225" y="63"/>
                  </a:moveTo>
                  <a:lnTo>
                    <a:pt x="170840" y="1028"/>
                  </a:lnTo>
                  <a:lnTo>
                    <a:pt x="165341" y="8839"/>
                  </a:lnTo>
                  <a:lnTo>
                    <a:pt x="166293" y="14211"/>
                  </a:lnTo>
                  <a:lnTo>
                    <a:pt x="175317" y="20308"/>
                  </a:lnTo>
                  <a:lnTo>
                    <a:pt x="187891" y="27530"/>
                  </a:lnTo>
                  <a:lnTo>
                    <a:pt x="206240" y="36148"/>
                  </a:lnTo>
                  <a:lnTo>
                    <a:pt x="228676" y="43675"/>
                  </a:lnTo>
                  <a:lnTo>
                    <a:pt x="237563" y="49464"/>
                  </a:lnTo>
                  <a:lnTo>
                    <a:pt x="242611" y="58119"/>
                  </a:lnTo>
                  <a:lnTo>
                    <a:pt x="244949" y="68515"/>
                  </a:lnTo>
                  <a:lnTo>
                    <a:pt x="245770" y="81127"/>
                  </a:lnTo>
                  <a:lnTo>
                    <a:pt x="245833" y="86893"/>
                  </a:lnTo>
                  <a:lnTo>
                    <a:pt x="245440" y="95796"/>
                  </a:lnTo>
                  <a:lnTo>
                    <a:pt x="207279" y="116255"/>
                  </a:lnTo>
                  <a:lnTo>
                    <a:pt x="131521" y="127177"/>
                  </a:lnTo>
                  <a:lnTo>
                    <a:pt x="89354" y="123892"/>
                  </a:lnTo>
                  <a:lnTo>
                    <a:pt x="31958" y="107450"/>
                  </a:lnTo>
                  <a:lnTo>
                    <a:pt x="17094" y="86829"/>
                  </a:lnTo>
                  <a:lnTo>
                    <a:pt x="17284" y="79463"/>
                  </a:lnTo>
                  <a:lnTo>
                    <a:pt x="34328" y="43599"/>
                  </a:lnTo>
                  <a:lnTo>
                    <a:pt x="56762" y="36072"/>
                  </a:lnTo>
                  <a:lnTo>
                    <a:pt x="75106" y="27446"/>
                  </a:lnTo>
                  <a:lnTo>
                    <a:pt x="87675" y="20222"/>
                  </a:lnTo>
                  <a:lnTo>
                    <a:pt x="96697" y="14147"/>
                  </a:lnTo>
                  <a:lnTo>
                    <a:pt x="97650" y="8775"/>
                  </a:lnTo>
                  <a:lnTo>
                    <a:pt x="92151" y="965"/>
                  </a:lnTo>
                  <a:lnTo>
                    <a:pt x="86766" y="0"/>
                  </a:lnTo>
                  <a:lnTo>
                    <a:pt x="78529" y="5582"/>
                  </a:lnTo>
                  <a:lnTo>
                    <a:pt x="67070" y="12168"/>
                  </a:lnTo>
                  <a:lnTo>
                    <a:pt x="50222" y="20099"/>
                  </a:lnTo>
                  <a:lnTo>
                    <a:pt x="29070" y="27152"/>
                  </a:lnTo>
                  <a:lnTo>
                    <a:pt x="12868" y="37497"/>
                  </a:lnTo>
                  <a:lnTo>
                    <a:pt x="4289" y="51901"/>
                  </a:lnTo>
                  <a:lnTo>
                    <a:pt x="848" y="66882"/>
                  </a:lnTo>
                  <a:lnTo>
                    <a:pt x="0" y="80746"/>
                  </a:lnTo>
                  <a:lnTo>
                    <a:pt x="336" y="93278"/>
                  </a:lnTo>
                  <a:lnTo>
                    <a:pt x="40928" y="129576"/>
                  </a:lnTo>
                  <a:lnTo>
                    <a:pt x="79836" y="139797"/>
                  </a:lnTo>
                  <a:lnTo>
                    <a:pt x="131597" y="144399"/>
                  </a:lnTo>
                  <a:lnTo>
                    <a:pt x="183353" y="139788"/>
                  </a:lnTo>
                  <a:lnTo>
                    <a:pt x="222259" y="129552"/>
                  </a:lnTo>
                  <a:lnTo>
                    <a:pt x="258063" y="112826"/>
                  </a:lnTo>
                  <a:lnTo>
                    <a:pt x="262991" y="80810"/>
                  </a:lnTo>
                  <a:lnTo>
                    <a:pt x="262142" y="66910"/>
                  </a:lnTo>
                  <a:lnTo>
                    <a:pt x="258702" y="51917"/>
                  </a:lnTo>
                  <a:lnTo>
                    <a:pt x="250122" y="37524"/>
                  </a:lnTo>
                  <a:lnTo>
                    <a:pt x="233273" y="27025"/>
                  </a:lnTo>
                  <a:lnTo>
                    <a:pt x="212828" y="20162"/>
                  </a:lnTo>
                  <a:lnTo>
                    <a:pt x="195975" y="12231"/>
                  </a:lnTo>
                  <a:lnTo>
                    <a:pt x="184487" y="5646"/>
                  </a:lnTo>
                  <a:lnTo>
                    <a:pt x="176225" y="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0725" y="1248964"/>
            <a:ext cx="648525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BIZVUE:</a:t>
            </a:r>
            <a:r>
              <a:rPr spc="-125" dirty="0"/>
              <a:t> </a:t>
            </a:r>
            <a:r>
              <a:rPr spc="-10" dirty="0">
                <a:solidFill>
                  <a:srgbClr val="7DB3D6"/>
                </a:solidFill>
              </a:rPr>
              <a:t>BUSINESS</a:t>
            </a:r>
            <a:r>
              <a:rPr spc="-120" dirty="0">
                <a:solidFill>
                  <a:srgbClr val="7DB3D6"/>
                </a:solidFill>
              </a:rPr>
              <a:t> </a:t>
            </a:r>
            <a:r>
              <a:rPr spc="-30" dirty="0"/>
              <a:t>COLLABORATION</a:t>
            </a:r>
            <a:r>
              <a:rPr spc="-120" dirty="0"/>
              <a:t> </a:t>
            </a:r>
            <a:r>
              <a:rPr spc="-20" dirty="0"/>
              <a:t>TOOL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52937" y="2076901"/>
            <a:ext cx="8200390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latin typeface="Montserrat"/>
                <a:cs typeface="Montserrat"/>
              </a:rPr>
              <a:t>As</a:t>
            </a:r>
            <a:r>
              <a:rPr sz="1200" spc="-5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the</a:t>
            </a:r>
            <a:r>
              <a:rPr sz="1200" spc="-5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ultimate</a:t>
            </a:r>
            <a:r>
              <a:rPr sz="1200" spc="-5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business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collaboration</a:t>
            </a:r>
            <a:r>
              <a:rPr sz="1200" spc="-5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tool,</a:t>
            </a:r>
            <a:r>
              <a:rPr sz="1200" spc="-5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BizVue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allows</a:t>
            </a:r>
            <a:r>
              <a:rPr sz="1200" spc="-5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you</a:t>
            </a:r>
            <a:r>
              <a:rPr sz="1200" spc="-5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to</a:t>
            </a:r>
            <a:r>
              <a:rPr sz="1200" spc="-50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easily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keep</a:t>
            </a:r>
            <a:r>
              <a:rPr sz="1200" spc="-5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track</a:t>
            </a:r>
            <a:r>
              <a:rPr sz="1200" spc="-5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of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all</a:t>
            </a:r>
            <a:r>
              <a:rPr sz="1200" spc="-5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your</a:t>
            </a:r>
            <a:r>
              <a:rPr sz="1200" spc="-5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projects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and</a:t>
            </a:r>
            <a:r>
              <a:rPr sz="1200" spc="-5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their </a:t>
            </a:r>
            <a:r>
              <a:rPr sz="1200" spc="-25" dirty="0">
                <a:latin typeface="Montserrat"/>
                <a:cs typeface="Montserrat"/>
              </a:rPr>
              <a:t>associated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time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and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expenses,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plus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invite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your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clients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to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20" dirty="0">
                <a:latin typeface="Montserrat"/>
                <a:cs typeface="Montserrat"/>
              </a:rPr>
              <a:t>collaborate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on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projects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right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in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dirty="0">
                <a:latin typeface="Montserrat"/>
                <a:cs typeface="Montserrat"/>
              </a:rPr>
              <a:t>the</a:t>
            </a:r>
            <a:r>
              <a:rPr sz="1200" spc="-45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same</a:t>
            </a:r>
            <a:r>
              <a:rPr sz="1200" spc="-40" dirty="0">
                <a:latin typeface="Montserrat"/>
                <a:cs typeface="Montserrat"/>
              </a:rPr>
              <a:t> </a:t>
            </a:r>
            <a:r>
              <a:rPr sz="1200" spc="-10" dirty="0">
                <a:latin typeface="Montserrat"/>
                <a:cs typeface="Montserrat"/>
              </a:rPr>
              <a:t>platform.</a:t>
            </a:r>
            <a:endParaRPr sz="1200">
              <a:latin typeface="Montserrat"/>
              <a:cs typeface="Montserra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5664" y="4160540"/>
            <a:ext cx="137756" cy="912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55664" y="4578498"/>
            <a:ext cx="137756" cy="9123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5664" y="4996458"/>
            <a:ext cx="137756" cy="9123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5664" y="5414410"/>
            <a:ext cx="137756" cy="9123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5664" y="5832369"/>
            <a:ext cx="137756" cy="9123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55664" y="6250328"/>
            <a:ext cx="137756" cy="91236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555669" y="478482"/>
            <a:ext cx="382270" cy="253365"/>
          </a:xfrm>
          <a:custGeom>
            <a:avLst/>
            <a:gdLst/>
            <a:ahLst/>
            <a:cxnLst/>
            <a:rect l="l" t="t" r="r" b="b"/>
            <a:pathLst>
              <a:path w="382269" h="253365">
                <a:moveTo>
                  <a:pt x="134848" y="0"/>
                </a:moveTo>
                <a:lnTo>
                  <a:pt x="0" y="0"/>
                </a:lnTo>
                <a:lnTo>
                  <a:pt x="123621" y="214122"/>
                </a:lnTo>
                <a:lnTo>
                  <a:pt x="136164" y="230646"/>
                </a:lnTo>
                <a:lnTo>
                  <a:pt x="151971" y="242866"/>
                </a:lnTo>
                <a:lnTo>
                  <a:pt x="170459" y="250446"/>
                </a:lnTo>
                <a:lnTo>
                  <a:pt x="191046" y="253047"/>
                </a:lnTo>
                <a:lnTo>
                  <a:pt x="211632" y="250446"/>
                </a:lnTo>
                <a:lnTo>
                  <a:pt x="230120" y="242866"/>
                </a:lnTo>
                <a:lnTo>
                  <a:pt x="245927" y="230646"/>
                </a:lnTo>
                <a:lnTo>
                  <a:pt x="258470" y="214122"/>
                </a:lnTo>
                <a:lnTo>
                  <a:pt x="191046" y="214122"/>
                </a:lnTo>
                <a:lnTo>
                  <a:pt x="180750" y="212821"/>
                </a:lnTo>
                <a:lnTo>
                  <a:pt x="171505" y="209030"/>
                </a:lnTo>
                <a:lnTo>
                  <a:pt x="163601" y="202918"/>
                </a:lnTo>
                <a:lnTo>
                  <a:pt x="157327" y="194652"/>
                </a:lnTo>
                <a:lnTo>
                  <a:pt x="67424" y="38925"/>
                </a:lnTo>
                <a:lnTo>
                  <a:pt x="157321" y="38925"/>
                </a:lnTo>
                <a:lnTo>
                  <a:pt x="134848" y="0"/>
                </a:lnTo>
                <a:close/>
              </a:path>
              <a:path w="382269" h="253365">
                <a:moveTo>
                  <a:pt x="257085" y="136250"/>
                </a:moveTo>
                <a:lnTo>
                  <a:pt x="190854" y="136250"/>
                </a:lnTo>
                <a:lnTo>
                  <a:pt x="201377" y="137572"/>
                </a:lnTo>
                <a:lnTo>
                  <a:pt x="201019" y="137572"/>
                </a:lnTo>
                <a:lnTo>
                  <a:pt x="210515" y="141478"/>
                </a:lnTo>
                <a:lnTo>
                  <a:pt x="222107" y="151701"/>
                </a:lnTo>
                <a:lnTo>
                  <a:pt x="228650" y="165112"/>
                </a:lnTo>
                <a:lnTo>
                  <a:pt x="229689" y="180000"/>
                </a:lnTo>
                <a:lnTo>
                  <a:pt x="224764" y="194652"/>
                </a:lnTo>
                <a:lnTo>
                  <a:pt x="218488" y="202918"/>
                </a:lnTo>
                <a:lnTo>
                  <a:pt x="210581" y="209030"/>
                </a:lnTo>
                <a:lnTo>
                  <a:pt x="201336" y="212821"/>
                </a:lnTo>
                <a:lnTo>
                  <a:pt x="191046" y="214122"/>
                </a:lnTo>
                <a:lnTo>
                  <a:pt x="258470" y="214122"/>
                </a:lnTo>
                <a:lnTo>
                  <a:pt x="268326" y="184811"/>
                </a:lnTo>
                <a:lnTo>
                  <a:pt x="266252" y="155035"/>
                </a:lnTo>
                <a:lnTo>
                  <a:pt x="257085" y="136250"/>
                </a:lnTo>
                <a:close/>
              </a:path>
              <a:path w="382269" h="253365">
                <a:moveTo>
                  <a:pt x="190542" y="97316"/>
                </a:moveTo>
                <a:lnTo>
                  <a:pt x="170773" y="100012"/>
                </a:lnTo>
                <a:lnTo>
                  <a:pt x="152323" y="107619"/>
                </a:lnTo>
                <a:lnTo>
                  <a:pt x="171792" y="141338"/>
                </a:lnTo>
                <a:lnTo>
                  <a:pt x="180995" y="137572"/>
                </a:lnTo>
                <a:lnTo>
                  <a:pt x="190854" y="136250"/>
                </a:lnTo>
                <a:lnTo>
                  <a:pt x="257085" y="136250"/>
                </a:lnTo>
                <a:lnTo>
                  <a:pt x="253168" y="128222"/>
                </a:lnTo>
                <a:lnTo>
                  <a:pt x="229971" y="107759"/>
                </a:lnTo>
                <a:lnTo>
                  <a:pt x="210615" y="99808"/>
                </a:lnTo>
                <a:lnTo>
                  <a:pt x="190542" y="97316"/>
                </a:lnTo>
                <a:close/>
              </a:path>
              <a:path w="382269" h="253365">
                <a:moveTo>
                  <a:pt x="359618" y="38925"/>
                </a:moveTo>
                <a:lnTo>
                  <a:pt x="314667" y="38925"/>
                </a:lnTo>
                <a:lnTo>
                  <a:pt x="279819" y="99288"/>
                </a:lnTo>
                <a:lnTo>
                  <a:pt x="286830" y="108385"/>
                </a:lnTo>
                <a:lnTo>
                  <a:pt x="292873" y="118057"/>
                </a:lnTo>
                <a:lnTo>
                  <a:pt x="297923" y="128222"/>
                </a:lnTo>
                <a:lnTo>
                  <a:pt x="301955" y="138798"/>
                </a:lnTo>
                <a:lnTo>
                  <a:pt x="359618" y="38925"/>
                </a:lnTo>
                <a:close/>
              </a:path>
              <a:path w="382269" h="253365">
                <a:moveTo>
                  <a:pt x="157321" y="38925"/>
                </a:moveTo>
                <a:lnTo>
                  <a:pt x="112382" y="38925"/>
                </a:lnTo>
                <a:lnTo>
                  <a:pt x="132521" y="73825"/>
                </a:lnTo>
                <a:lnTo>
                  <a:pt x="132646" y="74041"/>
                </a:lnTo>
                <a:lnTo>
                  <a:pt x="132994" y="73825"/>
                </a:lnTo>
                <a:lnTo>
                  <a:pt x="141827" y="69262"/>
                </a:lnTo>
                <a:lnTo>
                  <a:pt x="150768" y="65562"/>
                </a:lnTo>
                <a:lnTo>
                  <a:pt x="160178" y="62548"/>
                </a:lnTo>
                <a:lnTo>
                  <a:pt x="169697" y="60363"/>
                </a:lnTo>
                <a:lnTo>
                  <a:pt x="157321" y="38925"/>
                </a:lnTo>
                <a:close/>
              </a:path>
              <a:path w="382269" h="253365">
                <a:moveTo>
                  <a:pt x="382092" y="0"/>
                </a:moveTo>
                <a:lnTo>
                  <a:pt x="247230" y="0"/>
                </a:lnTo>
                <a:lnTo>
                  <a:pt x="212450" y="60363"/>
                </a:lnTo>
                <a:lnTo>
                  <a:pt x="221951" y="62548"/>
                </a:lnTo>
                <a:lnTo>
                  <a:pt x="231346" y="65562"/>
                </a:lnTo>
                <a:lnTo>
                  <a:pt x="240526" y="69392"/>
                </a:lnTo>
                <a:lnTo>
                  <a:pt x="249440" y="74041"/>
                </a:lnTo>
                <a:lnTo>
                  <a:pt x="269709" y="38925"/>
                </a:lnTo>
                <a:lnTo>
                  <a:pt x="359618" y="38925"/>
                </a:lnTo>
                <a:lnTo>
                  <a:pt x="382092" y="0"/>
                </a:lnTo>
                <a:close/>
              </a:path>
            </a:pathLst>
          </a:custGeom>
          <a:solidFill>
            <a:srgbClr val="6960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7200" y="813288"/>
            <a:ext cx="579120" cy="127635"/>
          </a:xfrm>
          <a:custGeom>
            <a:avLst/>
            <a:gdLst/>
            <a:ahLst/>
            <a:cxnLst/>
            <a:rect l="l" t="t" r="r" b="b"/>
            <a:pathLst>
              <a:path w="579119" h="127634">
                <a:moveTo>
                  <a:pt x="543915" y="33908"/>
                </a:moveTo>
                <a:lnTo>
                  <a:pt x="531114" y="33908"/>
                </a:lnTo>
                <a:lnTo>
                  <a:pt x="525291" y="35153"/>
                </a:lnTo>
                <a:lnTo>
                  <a:pt x="495503" y="68071"/>
                </a:lnTo>
                <a:lnTo>
                  <a:pt x="494436" y="74155"/>
                </a:lnTo>
                <a:lnTo>
                  <a:pt x="494436" y="87541"/>
                </a:lnTo>
                <a:lnTo>
                  <a:pt x="495642" y="93878"/>
                </a:lnTo>
                <a:lnTo>
                  <a:pt x="500372" y="105270"/>
                </a:lnTo>
                <a:lnTo>
                  <a:pt x="500430" y="105409"/>
                </a:lnTo>
                <a:lnTo>
                  <a:pt x="533133" y="127330"/>
                </a:lnTo>
                <a:lnTo>
                  <a:pt x="547776" y="127330"/>
                </a:lnTo>
                <a:lnTo>
                  <a:pt x="554926" y="125806"/>
                </a:lnTo>
                <a:lnTo>
                  <a:pt x="566458" y="119684"/>
                </a:lnTo>
                <a:lnTo>
                  <a:pt x="571444" y="115735"/>
                </a:lnTo>
                <a:lnTo>
                  <a:pt x="535660" y="115735"/>
                </a:lnTo>
                <a:lnTo>
                  <a:pt x="531914" y="115074"/>
                </a:lnTo>
                <a:lnTo>
                  <a:pt x="508101" y="85458"/>
                </a:lnTo>
                <a:lnTo>
                  <a:pt x="578853" y="85458"/>
                </a:lnTo>
                <a:lnTo>
                  <a:pt x="578967" y="84658"/>
                </a:lnTo>
                <a:lnTo>
                  <a:pt x="579025" y="75603"/>
                </a:lnTo>
                <a:lnTo>
                  <a:pt x="508101" y="75603"/>
                </a:lnTo>
                <a:lnTo>
                  <a:pt x="508523" y="71564"/>
                </a:lnTo>
                <a:lnTo>
                  <a:pt x="533095" y="45148"/>
                </a:lnTo>
                <a:lnTo>
                  <a:pt x="565946" y="45148"/>
                </a:lnTo>
                <a:lnTo>
                  <a:pt x="564553" y="43484"/>
                </a:lnTo>
                <a:lnTo>
                  <a:pt x="560171" y="40106"/>
                </a:lnTo>
                <a:lnTo>
                  <a:pt x="549795" y="35153"/>
                </a:lnTo>
                <a:lnTo>
                  <a:pt x="543915" y="33908"/>
                </a:lnTo>
                <a:close/>
              </a:path>
              <a:path w="579119" h="127634">
                <a:moveTo>
                  <a:pt x="567791" y="103111"/>
                </a:moveTo>
                <a:lnTo>
                  <a:pt x="564095" y="106921"/>
                </a:lnTo>
                <a:lnTo>
                  <a:pt x="560031" y="109969"/>
                </a:lnTo>
                <a:lnTo>
                  <a:pt x="551154" y="114579"/>
                </a:lnTo>
                <a:lnTo>
                  <a:pt x="545820" y="115735"/>
                </a:lnTo>
                <a:lnTo>
                  <a:pt x="571487" y="115735"/>
                </a:lnTo>
                <a:lnTo>
                  <a:pt x="576084" y="110553"/>
                </a:lnTo>
                <a:lnTo>
                  <a:pt x="567791" y="103111"/>
                </a:lnTo>
                <a:close/>
              </a:path>
              <a:path w="579119" h="127634">
                <a:moveTo>
                  <a:pt x="565946" y="45148"/>
                </a:moveTo>
                <a:lnTo>
                  <a:pt x="541464" y="45148"/>
                </a:lnTo>
                <a:lnTo>
                  <a:pt x="545388" y="45986"/>
                </a:lnTo>
                <a:lnTo>
                  <a:pt x="552157" y="49339"/>
                </a:lnTo>
                <a:lnTo>
                  <a:pt x="565365" y="75603"/>
                </a:lnTo>
                <a:lnTo>
                  <a:pt x="579025" y="75603"/>
                </a:lnTo>
                <a:lnTo>
                  <a:pt x="578943" y="74155"/>
                </a:lnTo>
                <a:lnTo>
                  <a:pt x="578104" y="68567"/>
                </a:lnTo>
                <a:lnTo>
                  <a:pt x="574437" y="57086"/>
                </a:lnTo>
                <a:lnTo>
                  <a:pt x="571703" y="52019"/>
                </a:lnTo>
                <a:lnTo>
                  <a:pt x="565946" y="45148"/>
                </a:lnTo>
                <a:close/>
              </a:path>
              <a:path w="579119" h="127634">
                <a:moveTo>
                  <a:pt x="405333" y="35813"/>
                </a:moveTo>
                <a:lnTo>
                  <a:pt x="392023" y="35813"/>
                </a:lnTo>
                <a:lnTo>
                  <a:pt x="392023" y="96646"/>
                </a:lnTo>
                <a:lnTo>
                  <a:pt x="416039" y="126288"/>
                </a:lnTo>
                <a:lnTo>
                  <a:pt x="420852" y="127152"/>
                </a:lnTo>
                <a:lnTo>
                  <a:pt x="433997" y="127152"/>
                </a:lnTo>
                <a:lnTo>
                  <a:pt x="440283" y="125450"/>
                </a:lnTo>
                <a:lnTo>
                  <a:pt x="449973" y="118656"/>
                </a:lnTo>
                <a:lnTo>
                  <a:pt x="453402" y="115049"/>
                </a:lnTo>
                <a:lnTo>
                  <a:pt x="422122" y="115049"/>
                </a:lnTo>
                <a:lnTo>
                  <a:pt x="416001" y="112623"/>
                </a:lnTo>
                <a:lnTo>
                  <a:pt x="407479" y="102933"/>
                </a:lnTo>
                <a:lnTo>
                  <a:pt x="405424" y="96646"/>
                </a:lnTo>
                <a:lnTo>
                  <a:pt x="405333" y="35813"/>
                </a:lnTo>
                <a:close/>
              </a:path>
              <a:path w="579119" h="127634">
                <a:moveTo>
                  <a:pt x="470039" y="109677"/>
                </a:moveTo>
                <a:lnTo>
                  <a:pt x="456895" y="109677"/>
                </a:lnTo>
                <a:lnTo>
                  <a:pt x="456895" y="125247"/>
                </a:lnTo>
                <a:lnTo>
                  <a:pt x="470039" y="125247"/>
                </a:lnTo>
                <a:lnTo>
                  <a:pt x="470039" y="109677"/>
                </a:lnTo>
                <a:close/>
              </a:path>
              <a:path w="579119" h="127634">
                <a:moveTo>
                  <a:pt x="470039" y="35813"/>
                </a:moveTo>
                <a:lnTo>
                  <a:pt x="456895" y="35813"/>
                </a:lnTo>
                <a:lnTo>
                  <a:pt x="456895" y="91173"/>
                </a:lnTo>
                <a:lnTo>
                  <a:pt x="456196" y="94983"/>
                </a:lnTo>
                <a:lnTo>
                  <a:pt x="433882" y="115049"/>
                </a:lnTo>
                <a:lnTo>
                  <a:pt x="453402" y="115049"/>
                </a:lnTo>
                <a:lnTo>
                  <a:pt x="453898" y="114528"/>
                </a:lnTo>
                <a:lnTo>
                  <a:pt x="456801" y="109829"/>
                </a:lnTo>
                <a:lnTo>
                  <a:pt x="456895" y="109677"/>
                </a:lnTo>
                <a:lnTo>
                  <a:pt x="470039" y="109677"/>
                </a:lnTo>
                <a:lnTo>
                  <a:pt x="470039" y="35813"/>
                </a:lnTo>
                <a:close/>
              </a:path>
              <a:path w="579119" h="127634">
                <a:moveTo>
                  <a:pt x="277660" y="4152"/>
                </a:moveTo>
                <a:lnTo>
                  <a:pt x="262445" y="4152"/>
                </a:lnTo>
                <a:lnTo>
                  <a:pt x="314515" y="126123"/>
                </a:lnTo>
                <a:lnTo>
                  <a:pt x="326618" y="126123"/>
                </a:lnTo>
                <a:lnTo>
                  <a:pt x="334156" y="108470"/>
                </a:lnTo>
                <a:lnTo>
                  <a:pt x="320738" y="108470"/>
                </a:lnTo>
                <a:lnTo>
                  <a:pt x="277660" y="4152"/>
                </a:lnTo>
                <a:close/>
              </a:path>
              <a:path w="579119" h="127634">
                <a:moveTo>
                  <a:pt x="378701" y="4152"/>
                </a:moveTo>
                <a:lnTo>
                  <a:pt x="363994" y="4152"/>
                </a:lnTo>
                <a:lnTo>
                  <a:pt x="320738" y="108470"/>
                </a:lnTo>
                <a:lnTo>
                  <a:pt x="334156" y="108470"/>
                </a:lnTo>
                <a:lnTo>
                  <a:pt x="378701" y="4152"/>
                </a:lnTo>
                <a:close/>
              </a:path>
              <a:path w="579119" h="127634">
                <a:moveTo>
                  <a:pt x="247218" y="33908"/>
                </a:moveTo>
                <a:lnTo>
                  <a:pt x="169710" y="33908"/>
                </a:lnTo>
                <a:lnTo>
                  <a:pt x="169710" y="51041"/>
                </a:lnTo>
                <a:lnTo>
                  <a:pt x="220573" y="51041"/>
                </a:lnTo>
                <a:lnTo>
                  <a:pt x="167805" y="110896"/>
                </a:lnTo>
                <a:lnTo>
                  <a:pt x="167805" y="125247"/>
                </a:lnTo>
                <a:lnTo>
                  <a:pt x="247218" y="125247"/>
                </a:lnTo>
                <a:lnTo>
                  <a:pt x="247218" y="108127"/>
                </a:lnTo>
                <a:lnTo>
                  <a:pt x="194449" y="108127"/>
                </a:lnTo>
                <a:lnTo>
                  <a:pt x="247218" y="48272"/>
                </a:lnTo>
                <a:lnTo>
                  <a:pt x="247218" y="33908"/>
                </a:lnTo>
                <a:close/>
              </a:path>
              <a:path w="579119" h="127634">
                <a:moveTo>
                  <a:pt x="144805" y="33908"/>
                </a:moveTo>
                <a:lnTo>
                  <a:pt x="123698" y="33908"/>
                </a:lnTo>
                <a:lnTo>
                  <a:pt x="123698" y="125260"/>
                </a:lnTo>
                <a:lnTo>
                  <a:pt x="144805" y="125260"/>
                </a:lnTo>
                <a:lnTo>
                  <a:pt x="144805" y="33908"/>
                </a:lnTo>
                <a:close/>
              </a:path>
              <a:path w="579119" h="127634">
                <a:moveTo>
                  <a:pt x="145491" y="0"/>
                </a:moveTo>
                <a:lnTo>
                  <a:pt x="122821" y="0"/>
                </a:lnTo>
                <a:lnTo>
                  <a:pt x="122821" y="19900"/>
                </a:lnTo>
                <a:lnTo>
                  <a:pt x="145491" y="19900"/>
                </a:lnTo>
                <a:lnTo>
                  <a:pt x="145491" y="0"/>
                </a:lnTo>
                <a:close/>
              </a:path>
              <a:path w="579119" h="127634">
                <a:moveTo>
                  <a:pt x="54229" y="4152"/>
                </a:moveTo>
                <a:lnTo>
                  <a:pt x="0" y="4152"/>
                </a:lnTo>
                <a:lnTo>
                  <a:pt x="0" y="125247"/>
                </a:lnTo>
                <a:lnTo>
                  <a:pt x="62623" y="125247"/>
                </a:lnTo>
                <a:lnTo>
                  <a:pt x="68745" y="124536"/>
                </a:lnTo>
                <a:lnTo>
                  <a:pt x="97406" y="106400"/>
                </a:lnTo>
                <a:lnTo>
                  <a:pt x="21107" y="106400"/>
                </a:lnTo>
                <a:lnTo>
                  <a:pt x="21107" y="73177"/>
                </a:lnTo>
                <a:lnTo>
                  <a:pt x="94460" y="73177"/>
                </a:lnTo>
                <a:lnTo>
                  <a:pt x="91948" y="70446"/>
                </a:lnTo>
                <a:lnTo>
                  <a:pt x="76784" y="62395"/>
                </a:lnTo>
                <a:lnTo>
                  <a:pt x="78943" y="61239"/>
                </a:lnTo>
                <a:lnTo>
                  <a:pt x="81102" y="59855"/>
                </a:lnTo>
                <a:lnTo>
                  <a:pt x="85318" y="56603"/>
                </a:lnTo>
                <a:lnTo>
                  <a:pt x="86537" y="55359"/>
                </a:lnTo>
                <a:lnTo>
                  <a:pt x="21107" y="55359"/>
                </a:lnTo>
                <a:lnTo>
                  <a:pt x="21107" y="23012"/>
                </a:lnTo>
                <a:lnTo>
                  <a:pt x="92726" y="23012"/>
                </a:lnTo>
                <a:lnTo>
                  <a:pt x="90360" y="18021"/>
                </a:lnTo>
                <a:lnTo>
                  <a:pt x="83235" y="12484"/>
                </a:lnTo>
                <a:lnTo>
                  <a:pt x="77403" y="8835"/>
                </a:lnTo>
                <a:lnTo>
                  <a:pt x="70627" y="6232"/>
                </a:lnTo>
                <a:lnTo>
                  <a:pt x="62904" y="4672"/>
                </a:lnTo>
                <a:lnTo>
                  <a:pt x="54229" y="4152"/>
                </a:lnTo>
                <a:close/>
              </a:path>
              <a:path w="579119" h="127634">
                <a:moveTo>
                  <a:pt x="94460" y="73177"/>
                </a:moveTo>
                <a:lnTo>
                  <a:pt x="63144" y="73177"/>
                </a:lnTo>
                <a:lnTo>
                  <a:pt x="69367" y="74625"/>
                </a:lnTo>
                <a:lnTo>
                  <a:pt x="77533" y="80390"/>
                </a:lnTo>
                <a:lnTo>
                  <a:pt x="79578" y="84429"/>
                </a:lnTo>
                <a:lnTo>
                  <a:pt x="79578" y="95148"/>
                </a:lnTo>
                <a:lnTo>
                  <a:pt x="77508" y="99326"/>
                </a:lnTo>
                <a:lnTo>
                  <a:pt x="69227" y="104978"/>
                </a:lnTo>
                <a:lnTo>
                  <a:pt x="63550" y="106400"/>
                </a:lnTo>
                <a:lnTo>
                  <a:pt x="97406" y="106400"/>
                </a:lnTo>
                <a:lnTo>
                  <a:pt x="99618" y="102095"/>
                </a:lnTo>
                <a:lnTo>
                  <a:pt x="100685" y="97345"/>
                </a:lnTo>
                <a:lnTo>
                  <a:pt x="100685" y="87769"/>
                </a:lnTo>
                <a:lnTo>
                  <a:pt x="100163" y="84429"/>
                </a:lnTo>
                <a:lnTo>
                  <a:pt x="100114" y="84112"/>
                </a:lnTo>
                <a:lnTo>
                  <a:pt x="98958" y="80962"/>
                </a:lnTo>
                <a:lnTo>
                  <a:pt x="97828" y="77787"/>
                </a:lnTo>
                <a:lnTo>
                  <a:pt x="96189" y="75056"/>
                </a:lnTo>
                <a:lnTo>
                  <a:pt x="94460" y="73177"/>
                </a:lnTo>
                <a:close/>
              </a:path>
              <a:path w="579119" h="127634">
                <a:moveTo>
                  <a:pt x="92726" y="23012"/>
                </a:moveTo>
                <a:lnTo>
                  <a:pt x="58534" y="23012"/>
                </a:lnTo>
                <a:lnTo>
                  <a:pt x="63779" y="24371"/>
                </a:lnTo>
                <a:lnTo>
                  <a:pt x="71018" y="29819"/>
                </a:lnTo>
                <a:lnTo>
                  <a:pt x="72834" y="33680"/>
                </a:lnTo>
                <a:lnTo>
                  <a:pt x="72834" y="44348"/>
                </a:lnTo>
                <a:lnTo>
                  <a:pt x="70751" y="48552"/>
                </a:lnTo>
                <a:lnTo>
                  <a:pt x="62484" y="54000"/>
                </a:lnTo>
                <a:lnTo>
                  <a:pt x="56972" y="55359"/>
                </a:lnTo>
                <a:lnTo>
                  <a:pt x="86537" y="55359"/>
                </a:lnTo>
                <a:lnTo>
                  <a:pt x="93941" y="38861"/>
                </a:lnTo>
                <a:lnTo>
                  <a:pt x="93941" y="25577"/>
                </a:lnTo>
                <a:lnTo>
                  <a:pt x="92726" y="23012"/>
                </a:lnTo>
                <a:close/>
              </a:path>
            </a:pathLst>
          </a:custGeom>
          <a:solidFill>
            <a:srgbClr val="6960A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93567" y="3324415"/>
            <a:ext cx="4464833" cy="3050533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Transparency</a:t>
            </a:r>
            <a:r>
              <a:rPr spc="30" dirty="0"/>
              <a:t> </a:t>
            </a:r>
            <a:r>
              <a:rPr dirty="0"/>
              <a:t>Is</a:t>
            </a:r>
            <a:r>
              <a:rPr spc="30" dirty="0"/>
              <a:t> </a:t>
            </a:r>
            <a:r>
              <a:rPr dirty="0"/>
              <a:t>Just</a:t>
            </a:r>
            <a:r>
              <a:rPr spc="30" dirty="0"/>
              <a:t> </a:t>
            </a:r>
            <a:r>
              <a:rPr dirty="0"/>
              <a:t>A</a:t>
            </a:r>
            <a:r>
              <a:rPr spc="30" dirty="0"/>
              <a:t> </a:t>
            </a:r>
            <a:r>
              <a:rPr dirty="0"/>
              <a:t>Few</a:t>
            </a:r>
            <a:r>
              <a:rPr spc="30" dirty="0"/>
              <a:t> </a:t>
            </a:r>
            <a:r>
              <a:rPr spc="60" dirty="0"/>
              <a:t>Clicks</a:t>
            </a:r>
            <a:r>
              <a:rPr spc="30" dirty="0"/>
              <a:t> </a:t>
            </a:r>
            <a:r>
              <a:rPr spc="-20" dirty="0"/>
              <a:t>Away</a:t>
            </a: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pc="-20" dirty="0"/>
          </a:p>
          <a:p>
            <a:pPr marL="677545" marR="1390650">
              <a:lnSpc>
                <a:spcPct val="196400"/>
              </a:lnSpc>
            </a:pPr>
            <a:r>
              <a:rPr sz="1400" spc="-35" dirty="0">
                <a:solidFill>
                  <a:srgbClr val="465B87"/>
                </a:solidFill>
                <a:latin typeface="Montserrat SemiBold"/>
                <a:cs typeface="Montserrat SemiBold"/>
              </a:rPr>
              <a:t>Up-</a:t>
            </a:r>
            <a:r>
              <a:rPr sz="1400" spc="70" dirty="0">
                <a:solidFill>
                  <a:srgbClr val="465B87"/>
                </a:solidFill>
                <a:latin typeface="Montserrat SemiBold"/>
                <a:cs typeface="Montserrat SemiBold"/>
              </a:rPr>
              <a:t>to-</a:t>
            </a:r>
            <a:r>
              <a:rPr sz="1400" dirty="0">
                <a:solidFill>
                  <a:srgbClr val="465B87"/>
                </a:solidFill>
                <a:latin typeface="Montserrat SemiBold"/>
                <a:cs typeface="Montserrat SemiBold"/>
              </a:rPr>
              <a:t>Date</a:t>
            </a:r>
            <a:r>
              <a:rPr sz="1400" spc="2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400" spc="95" dirty="0">
                <a:solidFill>
                  <a:srgbClr val="465B87"/>
                </a:solidFill>
                <a:latin typeface="Montserrat SemiBold"/>
                <a:cs typeface="Montserrat SemiBold"/>
              </a:rPr>
              <a:t>Project</a:t>
            </a:r>
            <a:r>
              <a:rPr sz="1400" spc="25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400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Visibility </a:t>
            </a:r>
            <a:r>
              <a:rPr sz="1400" spc="55" dirty="0">
                <a:solidFill>
                  <a:srgbClr val="465B87"/>
                </a:solidFill>
                <a:latin typeface="Montserrat SemiBold"/>
                <a:cs typeface="Montserrat SemiBold"/>
              </a:rPr>
              <a:t>Trackable</a:t>
            </a:r>
            <a:r>
              <a:rPr sz="1400" spc="2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400" spc="95" dirty="0">
                <a:solidFill>
                  <a:srgbClr val="465B87"/>
                </a:solidFill>
                <a:latin typeface="Montserrat SemiBold"/>
                <a:cs typeface="Montserrat SemiBold"/>
              </a:rPr>
              <a:t>Project</a:t>
            </a:r>
            <a:r>
              <a:rPr sz="1400" spc="2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400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Status </a:t>
            </a:r>
            <a:r>
              <a:rPr sz="1400" dirty="0">
                <a:solidFill>
                  <a:srgbClr val="465B87"/>
                </a:solidFill>
                <a:latin typeface="Montserrat SemiBold"/>
                <a:cs typeface="Montserrat SemiBold"/>
              </a:rPr>
              <a:t>Detailed</a:t>
            </a:r>
            <a:r>
              <a:rPr sz="1400" spc="145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400" spc="-100" dirty="0">
                <a:solidFill>
                  <a:srgbClr val="465B87"/>
                </a:solidFill>
                <a:latin typeface="Montserrat SemiBold"/>
                <a:cs typeface="Montserrat SemiBold"/>
              </a:rPr>
              <a:t>Time</a:t>
            </a:r>
            <a:r>
              <a:rPr sz="1400" spc="15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400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Tracking</a:t>
            </a:r>
            <a:r>
              <a:rPr sz="1400" spc="50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400" spc="60" dirty="0">
                <a:solidFill>
                  <a:srgbClr val="465B87"/>
                </a:solidFill>
                <a:latin typeface="Montserrat SemiBold"/>
                <a:cs typeface="Montserrat SemiBold"/>
              </a:rPr>
              <a:t>Client</a:t>
            </a:r>
            <a:r>
              <a:rPr sz="1400" spc="1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400" spc="-175" dirty="0">
                <a:solidFill>
                  <a:srgbClr val="465B87"/>
                </a:solidFill>
                <a:latin typeface="Montserrat SemiBold"/>
                <a:cs typeface="Montserrat SemiBold"/>
              </a:rPr>
              <a:t>&amp;</a:t>
            </a:r>
            <a:r>
              <a:rPr sz="1400" spc="1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400" spc="-100" dirty="0">
                <a:solidFill>
                  <a:srgbClr val="465B87"/>
                </a:solidFill>
                <a:latin typeface="Montserrat SemiBold"/>
                <a:cs typeface="Montserrat SemiBold"/>
              </a:rPr>
              <a:t>Team</a:t>
            </a:r>
            <a:r>
              <a:rPr sz="1400" spc="1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400" spc="90" dirty="0">
                <a:solidFill>
                  <a:srgbClr val="465B87"/>
                </a:solidFill>
                <a:latin typeface="Montserrat SemiBold"/>
                <a:cs typeface="Montserrat SemiBold"/>
              </a:rPr>
              <a:t>Collaboration </a:t>
            </a:r>
            <a:r>
              <a:rPr sz="1400" dirty="0">
                <a:solidFill>
                  <a:srgbClr val="465B87"/>
                </a:solidFill>
                <a:latin typeface="Montserrat SemiBold"/>
                <a:cs typeface="Montserrat SemiBold"/>
              </a:rPr>
              <a:t>Constant</a:t>
            </a:r>
            <a:r>
              <a:rPr sz="1400" spc="33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400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Communication </a:t>
            </a:r>
            <a:r>
              <a:rPr sz="1400" spc="55" dirty="0">
                <a:solidFill>
                  <a:srgbClr val="465B87"/>
                </a:solidFill>
                <a:latin typeface="Montserrat SemiBold"/>
                <a:cs typeface="Montserrat SemiBold"/>
              </a:rPr>
              <a:t>Notifications</a:t>
            </a:r>
            <a:r>
              <a:rPr sz="1400" spc="3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400" spc="-175" dirty="0">
                <a:solidFill>
                  <a:srgbClr val="465B87"/>
                </a:solidFill>
                <a:latin typeface="Montserrat SemiBold"/>
                <a:cs typeface="Montserrat SemiBold"/>
              </a:rPr>
              <a:t>&amp;</a:t>
            </a:r>
            <a:r>
              <a:rPr sz="1400" spc="3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400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Messaging</a:t>
            </a:r>
            <a:endParaRPr sz="1400">
              <a:latin typeface="Montserrat SemiBold"/>
              <a:cs typeface="Montserrat SemiBold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6359" y="1697354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r>
              <a:rPr spc="-25" dirty="0"/>
              <a:t>15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9100" y="1248964"/>
            <a:ext cx="272669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DB3D6"/>
                </a:solidFill>
              </a:rPr>
              <a:t>BIZVUE</a:t>
            </a:r>
            <a:r>
              <a:rPr spc="-114" dirty="0">
                <a:solidFill>
                  <a:srgbClr val="7DB3D6"/>
                </a:solidFill>
              </a:rPr>
              <a:t> </a:t>
            </a:r>
            <a:r>
              <a:rPr spc="-20" dirty="0"/>
              <a:t>SERVICES</a:t>
            </a:r>
          </a:p>
        </p:txBody>
      </p:sp>
      <p:sp>
        <p:nvSpPr>
          <p:cNvPr id="8" name="object 8"/>
          <p:cNvSpPr/>
          <p:nvPr/>
        </p:nvSpPr>
        <p:spPr>
          <a:xfrm>
            <a:off x="558205" y="478482"/>
            <a:ext cx="382270" cy="253365"/>
          </a:xfrm>
          <a:custGeom>
            <a:avLst/>
            <a:gdLst/>
            <a:ahLst/>
            <a:cxnLst/>
            <a:rect l="l" t="t" r="r" b="b"/>
            <a:pathLst>
              <a:path w="382269" h="253365">
                <a:moveTo>
                  <a:pt x="134848" y="0"/>
                </a:moveTo>
                <a:lnTo>
                  <a:pt x="0" y="0"/>
                </a:lnTo>
                <a:lnTo>
                  <a:pt x="123621" y="214122"/>
                </a:lnTo>
                <a:lnTo>
                  <a:pt x="136164" y="230646"/>
                </a:lnTo>
                <a:lnTo>
                  <a:pt x="151971" y="242866"/>
                </a:lnTo>
                <a:lnTo>
                  <a:pt x="170459" y="250446"/>
                </a:lnTo>
                <a:lnTo>
                  <a:pt x="191046" y="253047"/>
                </a:lnTo>
                <a:lnTo>
                  <a:pt x="211632" y="250446"/>
                </a:lnTo>
                <a:lnTo>
                  <a:pt x="230120" y="242866"/>
                </a:lnTo>
                <a:lnTo>
                  <a:pt x="245927" y="230646"/>
                </a:lnTo>
                <a:lnTo>
                  <a:pt x="258470" y="214122"/>
                </a:lnTo>
                <a:lnTo>
                  <a:pt x="191046" y="214122"/>
                </a:lnTo>
                <a:lnTo>
                  <a:pt x="180750" y="212821"/>
                </a:lnTo>
                <a:lnTo>
                  <a:pt x="171505" y="209030"/>
                </a:lnTo>
                <a:lnTo>
                  <a:pt x="163601" y="202918"/>
                </a:lnTo>
                <a:lnTo>
                  <a:pt x="157327" y="194652"/>
                </a:lnTo>
                <a:lnTo>
                  <a:pt x="67424" y="38925"/>
                </a:lnTo>
                <a:lnTo>
                  <a:pt x="157321" y="38925"/>
                </a:lnTo>
                <a:lnTo>
                  <a:pt x="134848" y="0"/>
                </a:lnTo>
                <a:close/>
              </a:path>
              <a:path w="382269" h="253365">
                <a:moveTo>
                  <a:pt x="257085" y="136250"/>
                </a:moveTo>
                <a:lnTo>
                  <a:pt x="190854" y="136250"/>
                </a:lnTo>
                <a:lnTo>
                  <a:pt x="201377" y="137572"/>
                </a:lnTo>
                <a:lnTo>
                  <a:pt x="201019" y="137572"/>
                </a:lnTo>
                <a:lnTo>
                  <a:pt x="210515" y="141478"/>
                </a:lnTo>
                <a:lnTo>
                  <a:pt x="222107" y="151701"/>
                </a:lnTo>
                <a:lnTo>
                  <a:pt x="228650" y="165112"/>
                </a:lnTo>
                <a:lnTo>
                  <a:pt x="229689" y="180000"/>
                </a:lnTo>
                <a:lnTo>
                  <a:pt x="224764" y="194652"/>
                </a:lnTo>
                <a:lnTo>
                  <a:pt x="218488" y="202918"/>
                </a:lnTo>
                <a:lnTo>
                  <a:pt x="210581" y="209030"/>
                </a:lnTo>
                <a:lnTo>
                  <a:pt x="201336" y="212821"/>
                </a:lnTo>
                <a:lnTo>
                  <a:pt x="191046" y="214122"/>
                </a:lnTo>
                <a:lnTo>
                  <a:pt x="258470" y="214122"/>
                </a:lnTo>
                <a:lnTo>
                  <a:pt x="268326" y="184811"/>
                </a:lnTo>
                <a:lnTo>
                  <a:pt x="266252" y="155035"/>
                </a:lnTo>
                <a:lnTo>
                  <a:pt x="257085" y="136250"/>
                </a:lnTo>
                <a:close/>
              </a:path>
              <a:path w="382269" h="253365">
                <a:moveTo>
                  <a:pt x="190542" y="97316"/>
                </a:moveTo>
                <a:lnTo>
                  <a:pt x="170773" y="100012"/>
                </a:lnTo>
                <a:lnTo>
                  <a:pt x="152323" y="107619"/>
                </a:lnTo>
                <a:lnTo>
                  <a:pt x="171792" y="141338"/>
                </a:lnTo>
                <a:lnTo>
                  <a:pt x="180995" y="137572"/>
                </a:lnTo>
                <a:lnTo>
                  <a:pt x="190854" y="136250"/>
                </a:lnTo>
                <a:lnTo>
                  <a:pt x="257085" y="136250"/>
                </a:lnTo>
                <a:lnTo>
                  <a:pt x="253168" y="128222"/>
                </a:lnTo>
                <a:lnTo>
                  <a:pt x="229971" y="107759"/>
                </a:lnTo>
                <a:lnTo>
                  <a:pt x="210615" y="99808"/>
                </a:lnTo>
                <a:lnTo>
                  <a:pt x="190542" y="97316"/>
                </a:lnTo>
                <a:close/>
              </a:path>
              <a:path w="382269" h="253365">
                <a:moveTo>
                  <a:pt x="359618" y="38925"/>
                </a:moveTo>
                <a:lnTo>
                  <a:pt x="314667" y="38925"/>
                </a:lnTo>
                <a:lnTo>
                  <a:pt x="279819" y="99288"/>
                </a:lnTo>
                <a:lnTo>
                  <a:pt x="286830" y="108385"/>
                </a:lnTo>
                <a:lnTo>
                  <a:pt x="292873" y="118057"/>
                </a:lnTo>
                <a:lnTo>
                  <a:pt x="297923" y="128222"/>
                </a:lnTo>
                <a:lnTo>
                  <a:pt x="301955" y="138798"/>
                </a:lnTo>
                <a:lnTo>
                  <a:pt x="359618" y="38925"/>
                </a:lnTo>
                <a:close/>
              </a:path>
              <a:path w="382269" h="253365">
                <a:moveTo>
                  <a:pt x="157321" y="38925"/>
                </a:moveTo>
                <a:lnTo>
                  <a:pt x="112382" y="38925"/>
                </a:lnTo>
                <a:lnTo>
                  <a:pt x="132521" y="73825"/>
                </a:lnTo>
                <a:lnTo>
                  <a:pt x="132646" y="74041"/>
                </a:lnTo>
                <a:lnTo>
                  <a:pt x="132994" y="73825"/>
                </a:lnTo>
                <a:lnTo>
                  <a:pt x="141827" y="69262"/>
                </a:lnTo>
                <a:lnTo>
                  <a:pt x="150768" y="65562"/>
                </a:lnTo>
                <a:lnTo>
                  <a:pt x="160178" y="62548"/>
                </a:lnTo>
                <a:lnTo>
                  <a:pt x="169697" y="60363"/>
                </a:lnTo>
                <a:lnTo>
                  <a:pt x="157321" y="38925"/>
                </a:lnTo>
                <a:close/>
              </a:path>
              <a:path w="382269" h="253365">
                <a:moveTo>
                  <a:pt x="382092" y="0"/>
                </a:moveTo>
                <a:lnTo>
                  <a:pt x="247230" y="0"/>
                </a:lnTo>
                <a:lnTo>
                  <a:pt x="212450" y="60363"/>
                </a:lnTo>
                <a:lnTo>
                  <a:pt x="221951" y="62548"/>
                </a:lnTo>
                <a:lnTo>
                  <a:pt x="231346" y="65562"/>
                </a:lnTo>
                <a:lnTo>
                  <a:pt x="240526" y="69392"/>
                </a:lnTo>
                <a:lnTo>
                  <a:pt x="249440" y="74041"/>
                </a:lnTo>
                <a:lnTo>
                  <a:pt x="269709" y="38925"/>
                </a:lnTo>
                <a:lnTo>
                  <a:pt x="359618" y="38925"/>
                </a:lnTo>
                <a:lnTo>
                  <a:pt x="382092" y="0"/>
                </a:lnTo>
                <a:close/>
              </a:path>
            </a:pathLst>
          </a:custGeom>
          <a:solidFill>
            <a:srgbClr val="6960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9734" y="813288"/>
            <a:ext cx="579120" cy="127635"/>
          </a:xfrm>
          <a:custGeom>
            <a:avLst/>
            <a:gdLst/>
            <a:ahLst/>
            <a:cxnLst/>
            <a:rect l="l" t="t" r="r" b="b"/>
            <a:pathLst>
              <a:path w="579119" h="127634">
                <a:moveTo>
                  <a:pt x="543915" y="33908"/>
                </a:moveTo>
                <a:lnTo>
                  <a:pt x="531114" y="33908"/>
                </a:lnTo>
                <a:lnTo>
                  <a:pt x="525291" y="35153"/>
                </a:lnTo>
                <a:lnTo>
                  <a:pt x="495503" y="68071"/>
                </a:lnTo>
                <a:lnTo>
                  <a:pt x="494436" y="74155"/>
                </a:lnTo>
                <a:lnTo>
                  <a:pt x="494436" y="87541"/>
                </a:lnTo>
                <a:lnTo>
                  <a:pt x="495642" y="93878"/>
                </a:lnTo>
                <a:lnTo>
                  <a:pt x="500372" y="105270"/>
                </a:lnTo>
                <a:lnTo>
                  <a:pt x="500430" y="105409"/>
                </a:lnTo>
                <a:lnTo>
                  <a:pt x="533133" y="127330"/>
                </a:lnTo>
                <a:lnTo>
                  <a:pt x="547776" y="127330"/>
                </a:lnTo>
                <a:lnTo>
                  <a:pt x="554926" y="125806"/>
                </a:lnTo>
                <a:lnTo>
                  <a:pt x="566458" y="119684"/>
                </a:lnTo>
                <a:lnTo>
                  <a:pt x="571444" y="115735"/>
                </a:lnTo>
                <a:lnTo>
                  <a:pt x="535660" y="115735"/>
                </a:lnTo>
                <a:lnTo>
                  <a:pt x="531914" y="115074"/>
                </a:lnTo>
                <a:lnTo>
                  <a:pt x="508101" y="85458"/>
                </a:lnTo>
                <a:lnTo>
                  <a:pt x="578853" y="85458"/>
                </a:lnTo>
                <a:lnTo>
                  <a:pt x="578967" y="84658"/>
                </a:lnTo>
                <a:lnTo>
                  <a:pt x="579025" y="75603"/>
                </a:lnTo>
                <a:lnTo>
                  <a:pt x="508101" y="75603"/>
                </a:lnTo>
                <a:lnTo>
                  <a:pt x="508523" y="71564"/>
                </a:lnTo>
                <a:lnTo>
                  <a:pt x="533095" y="45148"/>
                </a:lnTo>
                <a:lnTo>
                  <a:pt x="565946" y="45148"/>
                </a:lnTo>
                <a:lnTo>
                  <a:pt x="564553" y="43484"/>
                </a:lnTo>
                <a:lnTo>
                  <a:pt x="560171" y="40106"/>
                </a:lnTo>
                <a:lnTo>
                  <a:pt x="549795" y="35153"/>
                </a:lnTo>
                <a:lnTo>
                  <a:pt x="543915" y="33908"/>
                </a:lnTo>
                <a:close/>
              </a:path>
              <a:path w="579119" h="127634">
                <a:moveTo>
                  <a:pt x="567791" y="103111"/>
                </a:moveTo>
                <a:lnTo>
                  <a:pt x="564095" y="106921"/>
                </a:lnTo>
                <a:lnTo>
                  <a:pt x="560031" y="109969"/>
                </a:lnTo>
                <a:lnTo>
                  <a:pt x="551154" y="114579"/>
                </a:lnTo>
                <a:lnTo>
                  <a:pt x="545820" y="115735"/>
                </a:lnTo>
                <a:lnTo>
                  <a:pt x="571487" y="115735"/>
                </a:lnTo>
                <a:lnTo>
                  <a:pt x="576084" y="110553"/>
                </a:lnTo>
                <a:lnTo>
                  <a:pt x="567791" y="103111"/>
                </a:lnTo>
                <a:close/>
              </a:path>
              <a:path w="579119" h="127634">
                <a:moveTo>
                  <a:pt x="565946" y="45148"/>
                </a:moveTo>
                <a:lnTo>
                  <a:pt x="541464" y="45148"/>
                </a:lnTo>
                <a:lnTo>
                  <a:pt x="545388" y="45986"/>
                </a:lnTo>
                <a:lnTo>
                  <a:pt x="552157" y="49339"/>
                </a:lnTo>
                <a:lnTo>
                  <a:pt x="565365" y="75603"/>
                </a:lnTo>
                <a:lnTo>
                  <a:pt x="579025" y="75603"/>
                </a:lnTo>
                <a:lnTo>
                  <a:pt x="578943" y="74155"/>
                </a:lnTo>
                <a:lnTo>
                  <a:pt x="578104" y="68567"/>
                </a:lnTo>
                <a:lnTo>
                  <a:pt x="574437" y="57086"/>
                </a:lnTo>
                <a:lnTo>
                  <a:pt x="571703" y="52019"/>
                </a:lnTo>
                <a:lnTo>
                  <a:pt x="565946" y="45148"/>
                </a:lnTo>
                <a:close/>
              </a:path>
              <a:path w="579119" h="127634">
                <a:moveTo>
                  <a:pt x="405333" y="35813"/>
                </a:moveTo>
                <a:lnTo>
                  <a:pt x="392023" y="35813"/>
                </a:lnTo>
                <a:lnTo>
                  <a:pt x="392023" y="96646"/>
                </a:lnTo>
                <a:lnTo>
                  <a:pt x="416039" y="126288"/>
                </a:lnTo>
                <a:lnTo>
                  <a:pt x="420852" y="127152"/>
                </a:lnTo>
                <a:lnTo>
                  <a:pt x="433997" y="127152"/>
                </a:lnTo>
                <a:lnTo>
                  <a:pt x="440283" y="125450"/>
                </a:lnTo>
                <a:lnTo>
                  <a:pt x="449973" y="118656"/>
                </a:lnTo>
                <a:lnTo>
                  <a:pt x="453402" y="115049"/>
                </a:lnTo>
                <a:lnTo>
                  <a:pt x="422122" y="115049"/>
                </a:lnTo>
                <a:lnTo>
                  <a:pt x="416001" y="112623"/>
                </a:lnTo>
                <a:lnTo>
                  <a:pt x="407479" y="102933"/>
                </a:lnTo>
                <a:lnTo>
                  <a:pt x="405424" y="96646"/>
                </a:lnTo>
                <a:lnTo>
                  <a:pt x="405333" y="35813"/>
                </a:lnTo>
                <a:close/>
              </a:path>
              <a:path w="579119" h="127634">
                <a:moveTo>
                  <a:pt x="470039" y="109677"/>
                </a:moveTo>
                <a:lnTo>
                  <a:pt x="456895" y="109677"/>
                </a:lnTo>
                <a:lnTo>
                  <a:pt x="456895" y="125247"/>
                </a:lnTo>
                <a:lnTo>
                  <a:pt x="470039" y="125247"/>
                </a:lnTo>
                <a:lnTo>
                  <a:pt x="470039" y="109677"/>
                </a:lnTo>
                <a:close/>
              </a:path>
              <a:path w="579119" h="127634">
                <a:moveTo>
                  <a:pt x="470039" y="35813"/>
                </a:moveTo>
                <a:lnTo>
                  <a:pt x="456895" y="35813"/>
                </a:lnTo>
                <a:lnTo>
                  <a:pt x="456895" y="91173"/>
                </a:lnTo>
                <a:lnTo>
                  <a:pt x="456196" y="94983"/>
                </a:lnTo>
                <a:lnTo>
                  <a:pt x="433882" y="115049"/>
                </a:lnTo>
                <a:lnTo>
                  <a:pt x="453402" y="115049"/>
                </a:lnTo>
                <a:lnTo>
                  <a:pt x="453898" y="114528"/>
                </a:lnTo>
                <a:lnTo>
                  <a:pt x="456801" y="109829"/>
                </a:lnTo>
                <a:lnTo>
                  <a:pt x="456895" y="109677"/>
                </a:lnTo>
                <a:lnTo>
                  <a:pt x="470039" y="109677"/>
                </a:lnTo>
                <a:lnTo>
                  <a:pt x="470039" y="35813"/>
                </a:lnTo>
                <a:close/>
              </a:path>
              <a:path w="579119" h="127634">
                <a:moveTo>
                  <a:pt x="277660" y="4152"/>
                </a:moveTo>
                <a:lnTo>
                  <a:pt x="262445" y="4152"/>
                </a:lnTo>
                <a:lnTo>
                  <a:pt x="314515" y="126123"/>
                </a:lnTo>
                <a:lnTo>
                  <a:pt x="326618" y="126123"/>
                </a:lnTo>
                <a:lnTo>
                  <a:pt x="334156" y="108470"/>
                </a:lnTo>
                <a:lnTo>
                  <a:pt x="320738" y="108470"/>
                </a:lnTo>
                <a:lnTo>
                  <a:pt x="277660" y="4152"/>
                </a:lnTo>
                <a:close/>
              </a:path>
              <a:path w="579119" h="127634">
                <a:moveTo>
                  <a:pt x="378701" y="4152"/>
                </a:moveTo>
                <a:lnTo>
                  <a:pt x="363994" y="4152"/>
                </a:lnTo>
                <a:lnTo>
                  <a:pt x="320738" y="108470"/>
                </a:lnTo>
                <a:lnTo>
                  <a:pt x="334156" y="108470"/>
                </a:lnTo>
                <a:lnTo>
                  <a:pt x="378701" y="4152"/>
                </a:lnTo>
                <a:close/>
              </a:path>
              <a:path w="579119" h="127634">
                <a:moveTo>
                  <a:pt x="247218" y="33908"/>
                </a:moveTo>
                <a:lnTo>
                  <a:pt x="169710" y="33908"/>
                </a:lnTo>
                <a:lnTo>
                  <a:pt x="169710" y="51041"/>
                </a:lnTo>
                <a:lnTo>
                  <a:pt x="220573" y="51041"/>
                </a:lnTo>
                <a:lnTo>
                  <a:pt x="167805" y="110896"/>
                </a:lnTo>
                <a:lnTo>
                  <a:pt x="167805" y="125247"/>
                </a:lnTo>
                <a:lnTo>
                  <a:pt x="247218" y="125247"/>
                </a:lnTo>
                <a:lnTo>
                  <a:pt x="247218" y="108127"/>
                </a:lnTo>
                <a:lnTo>
                  <a:pt x="194449" y="108127"/>
                </a:lnTo>
                <a:lnTo>
                  <a:pt x="247218" y="48272"/>
                </a:lnTo>
                <a:lnTo>
                  <a:pt x="247218" y="33908"/>
                </a:lnTo>
                <a:close/>
              </a:path>
              <a:path w="579119" h="127634">
                <a:moveTo>
                  <a:pt x="144805" y="33908"/>
                </a:moveTo>
                <a:lnTo>
                  <a:pt x="123698" y="33908"/>
                </a:lnTo>
                <a:lnTo>
                  <a:pt x="123698" y="125260"/>
                </a:lnTo>
                <a:lnTo>
                  <a:pt x="144805" y="125260"/>
                </a:lnTo>
                <a:lnTo>
                  <a:pt x="144805" y="33908"/>
                </a:lnTo>
                <a:close/>
              </a:path>
              <a:path w="579119" h="127634">
                <a:moveTo>
                  <a:pt x="145491" y="0"/>
                </a:moveTo>
                <a:lnTo>
                  <a:pt x="122821" y="0"/>
                </a:lnTo>
                <a:lnTo>
                  <a:pt x="122821" y="19900"/>
                </a:lnTo>
                <a:lnTo>
                  <a:pt x="145491" y="19900"/>
                </a:lnTo>
                <a:lnTo>
                  <a:pt x="145491" y="0"/>
                </a:lnTo>
                <a:close/>
              </a:path>
              <a:path w="579119" h="127634">
                <a:moveTo>
                  <a:pt x="54229" y="4152"/>
                </a:moveTo>
                <a:lnTo>
                  <a:pt x="0" y="4152"/>
                </a:lnTo>
                <a:lnTo>
                  <a:pt x="0" y="125247"/>
                </a:lnTo>
                <a:lnTo>
                  <a:pt x="62623" y="125247"/>
                </a:lnTo>
                <a:lnTo>
                  <a:pt x="68745" y="124536"/>
                </a:lnTo>
                <a:lnTo>
                  <a:pt x="97406" y="106400"/>
                </a:lnTo>
                <a:lnTo>
                  <a:pt x="21107" y="106400"/>
                </a:lnTo>
                <a:lnTo>
                  <a:pt x="21107" y="73177"/>
                </a:lnTo>
                <a:lnTo>
                  <a:pt x="94460" y="73177"/>
                </a:lnTo>
                <a:lnTo>
                  <a:pt x="91948" y="70446"/>
                </a:lnTo>
                <a:lnTo>
                  <a:pt x="76784" y="62395"/>
                </a:lnTo>
                <a:lnTo>
                  <a:pt x="78943" y="61239"/>
                </a:lnTo>
                <a:lnTo>
                  <a:pt x="81102" y="59855"/>
                </a:lnTo>
                <a:lnTo>
                  <a:pt x="85318" y="56603"/>
                </a:lnTo>
                <a:lnTo>
                  <a:pt x="86537" y="55359"/>
                </a:lnTo>
                <a:lnTo>
                  <a:pt x="21107" y="55359"/>
                </a:lnTo>
                <a:lnTo>
                  <a:pt x="21107" y="23012"/>
                </a:lnTo>
                <a:lnTo>
                  <a:pt x="92726" y="23012"/>
                </a:lnTo>
                <a:lnTo>
                  <a:pt x="90360" y="18021"/>
                </a:lnTo>
                <a:lnTo>
                  <a:pt x="83235" y="12484"/>
                </a:lnTo>
                <a:lnTo>
                  <a:pt x="77403" y="8835"/>
                </a:lnTo>
                <a:lnTo>
                  <a:pt x="70627" y="6232"/>
                </a:lnTo>
                <a:lnTo>
                  <a:pt x="62904" y="4672"/>
                </a:lnTo>
                <a:lnTo>
                  <a:pt x="54229" y="4152"/>
                </a:lnTo>
                <a:close/>
              </a:path>
              <a:path w="579119" h="127634">
                <a:moveTo>
                  <a:pt x="94460" y="73177"/>
                </a:moveTo>
                <a:lnTo>
                  <a:pt x="63144" y="73177"/>
                </a:lnTo>
                <a:lnTo>
                  <a:pt x="69367" y="74625"/>
                </a:lnTo>
                <a:lnTo>
                  <a:pt x="77533" y="80390"/>
                </a:lnTo>
                <a:lnTo>
                  <a:pt x="79578" y="84429"/>
                </a:lnTo>
                <a:lnTo>
                  <a:pt x="79578" y="95148"/>
                </a:lnTo>
                <a:lnTo>
                  <a:pt x="77508" y="99326"/>
                </a:lnTo>
                <a:lnTo>
                  <a:pt x="69227" y="104978"/>
                </a:lnTo>
                <a:lnTo>
                  <a:pt x="63550" y="106400"/>
                </a:lnTo>
                <a:lnTo>
                  <a:pt x="97406" y="106400"/>
                </a:lnTo>
                <a:lnTo>
                  <a:pt x="99618" y="102095"/>
                </a:lnTo>
                <a:lnTo>
                  <a:pt x="100685" y="97345"/>
                </a:lnTo>
                <a:lnTo>
                  <a:pt x="100685" y="87769"/>
                </a:lnTo>
                <a:lnTo>
                  <a:pt x="100163" y="84429"/>
                </a:lnTo>
                <a:lnTo>
                  <a:pt x="100114" y="84112"/>
                </a:lnTo>
                <a:lnTo>
                  <a:pt x="98958" y="80962"/>
                </a:lnTo>
                <a:lnTo>
                  <a:pt x="97828" y="77787"/>
                </a:lnTo>
                <a:lnTo>
                  <a:pt x="96189" y="75056"/>
                </a:lnTo>
                <a:lnTo>
                  <a:pt x="94460" y="73177"/>
                </a:lnTo>
                <a:close/>
              </a:path>
              <a:path w="579119" h="127634">
                <a:moveTo>
                  <a:pt x="92726" y="23012"/>
                </a:moveTo>
                <a:lnTo>
                  <a:pt x="58534" y="23012"/>
                </a:lnTo>
                <a:lnTo>
                  <a:pt x="63779" y="24371"/>
                </a:lnTo>
                <a:lnTo>
                  <a:pt x="71018" y="29819"/>
                </a:lnTo>
                <a:lnTo>
                  <a:pt x="72834" y="33680"/>
                </a:lnTo>
                <a:lnTo>
                  <a:pt x="72834" y="44348"/>
                </a:lnTo>
                <a:lnTo>
                  <a:pt x="70751" y="48552"/>
                </a:lnTo>
                <a:lnTo>
                  <a:pt x="62484" y="54000"/>
                </a:lnTo>
                <a:lnTo>
                  <a:pt x="56972" y="55359"/>
                </a:lnTo>
                <a:lnTo>
                  <a:pt x="86537" y="55359"/>
                </a:lnTo>
                <a:lnTo>
                  <a:pt x="93941" y="38861"/>
                </a:lnTo>
                <a:lnTo>
                  <a:pt x="93941" y="25577"/>
                </a:lnTo>
                <a:lnTo>
                  <a:pt x="92726" y="23012"/>
                </a:lnTo>
                <a:close/>
              </a:path>
            </a:pathLst>
          </a:custGeom>
          <a:solidFill>
            <a:srgbClr val="6960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24870" y="2198821"/>
            <a:ext cx="716470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2C4D7C"/>
                </a:solidFill>
                <a:latin typeface="Montserrat ExtraBold"/>
                <a:cs typeface="Montserrat ExtraBold"/>
              </a:rPr>
              <a:t>An</a:t>
            </a:r>
            <a:r>
              <a:rPr sz="1700" b="1" spc="65" dirty="0">
                <a:solidFill>
                  <a:srgbClr val="2C4D7C"/>
                </a:solidFill>
                <a:latin typeface="Montserrat ExtraBold"/>
                <a:cs typeface="Montserrat ExtraBold"/>
              </a:rPr>
              <a:t> </a:t>
            </a:r>
            <a:r>
              <a:rPr sz="1700" b="1" spc="100" dirty="0">
                <a:solidFill>
                  <a:srgbClr val="2C4D7C"/>
                </a:solidFill>
                <a:latin typeface="Montserrat ExtraBold"/>
                <a:cs typeface="Montserrat ExtraBold"/>
              </a:rPr>
              <a:t>Unparalleled</a:t>
            </a:r>
            <a:r>
              <a:rPr sz="1700" b="1" spc="65" dirty="0">
                <a:solidFill>
                  <a:srgbClr val="2C4D7C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2C4D7C"/>
                </a:solidFill>
                <a:latin typeface="Montserrat ExtraBold"/>
                <a:cs typeface="Montserrat ExtraBold"/>
              </a:rPr>
              <a:t>Level</a:t>
            </a:r>
            <a:r>
              <a:rPr sz="1700" b="1" spc="65" dirty="0">
                <a:solidFill>
                  <a:srgbClr val="2C4D7C"/>
                </a:solidFill>
                <a:latin typeface="Montserrat ExtraBold"/>
                <a:cs typeface="Montserrat ExtraBold"/>
              </a:rPr>
              <a:t> </a:t>
            </a:r>
            <a:r>
              <a:rPr sz="1700" b="1" spc="170" dirty="0">
                <a:solidFill>
                  <a:srgbClr val="2C4D7C"/>
                </a:solidFill>
                <a:latin typeface="Montserrat ExtraBold"/>
                <a:cs typeface="Montserrat ExtraBold"/>
              </a:rPr>
              <a:t>of</a:t>
            </a:r>
            <a:r>
              <a:rPr sz="1700" b="1" spc="65" dirty="0">
                <a:solidFill>
                  <a:srgbClr val="2C4D7C"/>
                </a:solidFill>
                <a:latin typeface="Montserrat ExtraBold"/>
                <a:cs typeface="Montserrat ExtraBold"/>
              </a:rPr>
              <a:t> </a:t>
            </a:r>
            <a:r>
              <a:rPr sz="1700" b="1" spc="55" dirty="0">
                <a:solidFill>
                  <a:srgbClr val="2C4D7C"/>
                </a:solidFill>
                <a:latin typeface="Montserrat ExtraBold"/>
                <a:cs typeface="Montserrat ExtraBold"/>
              </a:rPr>
              <a:t>Transparency</a:t>
            </a:r>
            <a:r>
              <a:rPr sz="1700" b="1" spc="65" dirty="0">
                <a:solidFill>
                  <a:srgbClr val="2C4D7C"/>
                </a:solidFill>
                <a:latin typeface="Montserrat ExtraBold"/>
                <a:cs typeface="Montserrat ExtraBold"/>
              </a:rPr>
              <a:t> </a:t>
            </a:r>
            <a:r>
              <a:rPr sz="1700" b="1" dirty="0">
                <a:solidFill>
                  <a:srgbClr val="2C4D7C"/>
                </a:solidFill>
                <a:latin typeface="Montserrat ExtraBold"/>
                <a:cs typeface="Montserrat ExtraBold"/>
              </a:rPr>
              <a:t>and</a:t>
            </a:r>
            <a:r>
              <a:rPr sz="1700" b="1" spc="65" dirty="0">
                <a:solidFill>
                  <a:srgbClr val="2C4D7C"/>
                </a:solidFill>
                <a:latin typeface="Montserrat ExtraBold"/>
                <a:cs typeface="Montserrat ExtraBold"/>
              </a:rPr>
              <a:t> </a:t>
            </a:r>
            <a:r>
              <a:rPr sz="1700" b="1" spc="105" dirty="0">
                <a:solidFill>
                  <a:srgbClr val="2C4D7C"/>
                </a:solidFill>
                <a:latin typeface="Montserrat ExtraBold"/>
                <a:cs typeface="Montserrat ExtraBold"/>
              </a:rPr>
              <a:t>Collaboration</a:t>
            </a:r>
            <a:endParaRPr sz="1700">
              <a:latin typeface="Montserrat ExtraBold"/>
              <a:cs typeface="Montserrat Extra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0439" y="1697354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708442" y="3172282"/>
            <a:ext cx="2912110" cy="1452880"/>
            <a:chOff x="1708442" y="3172282"/>
            <a:chExt cx="2912110" cy="1452880"/>
          </a:xfrm>
        </p:grpSpPr>
        <p:sp>
          <p:nvSpPr>
            <p:cNvPr id="13" name="object 13"/>
            <p:cNvSpPr/>
            <p:nvPr/>
          </p:nvSpPr>
          <p:spPr>
            <a:xfrm>
              <a:off x="1708442" y="3172282"/>
              <a:ext cx="2912110" cy="1452880"/>
            </a:xfrm>
            <a:custGeom>
              <a:avLst/>
              <a:gdLst/>
              <a:ahLst/>
              <a:cxnLst/>
              <a:rect l="l" t="t" r="r" b="b"/>
              <a:pathLst>
                <a:path w="2912110" h="1452879">
                  <a:moveTo>
                    <a:pt x="2911805" y="0"/>
                  </a:moveTo>
                  <a:lnTo>
                    <a:pt x="0" y="0"/>
                  </a:lnTo>
                  <a:lnTo>
                    <a:pt x="0" y="1452473"/>
                  </a:lnTo>
                  <a:lnTo>
                    <a:pt x="2911805" y="1452473"/>
                  </a:lnTo>
                  <a:lnTo>
                    <a:pt x="2911805" y="0"/>
                  </a:lnTo>
                  <a:close/>
                </a:path>
              </a:pathLst>
            </a:custGeom>
            <a:solidFill>
              <a:srgbClr val="F5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7702" y="3407079"/>
              <a:ext cx="2377897" cy="49237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937702" y="3407080"/>
            <a:ext cx="2378075" cy="492759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174625">
              <a:lnSpc>
                <a:spcPct val="100000"/>
              </a:lnSpc>
              <a:spcBef>
                <a:spcPts val="1315"/>
              </a:spcBef>
            </a:pPr>
            <a:r>
              <a:rPr sz="1200" b="1" dirty="0">
                <a:solidFill>
                  <a:srgbClr val="FFFFFF"/>
                </a:solidFill>
                <a:latin typeface="Montserrat"/>
                <a:cs typeface="Montserrat"/>
              </a:rPr>
              <a:t>PROJECT</a:t>
            </a:r>
            <a:r>
              <a:rPr sz="1200" b="1" spc="-7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Montserrat"/>
                <a:cs typeface="Montserrat"/>
              </a:rPr>
              <a:t>MANAGEMENT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08442" y="3172282"/>
            <a:ext cx="2912110" cy="1452880"/>
          </a:xfrm>
          <a:prstGeom prst="rect">
            <a:avLst/>
          </a:prstGeom>
          <a:ln w="3809">
            <a:solidFill>
              <a:srgbClr val="AFB1B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1200">
              <a:latin typeface="Times New Roman"/>
              <a:cs typeface="Times New Roman"/>
            </a:endParaRPr>
          </a:p>
          <a:p>
            <a:pPr marL="387350" marR="372745" indent="128905">
              <a:lnSpc>
                <a:spcPct val="131900"/>
              </a:lnSpc>
            </a:pP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Capable</a:t>
            </a:r>
            <a:r>
              <a:rPr sz="1200" spc="2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but</a:t>
            </a:r>
            <a:r>
              <a:rPr sz="1200" spc="2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easy</a:t>
            </a:r>
            <a:r>
              <a:rPr sz="1200" spc="2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75" dirty="0">
                <a:solidFill>
                  <a:srgbClr val="465B87"/>
                </a:solidFill>
                <a:latin typeface="Montserrat Medium"/>
                <a:cs typeface="Montserrat Medium"/>
              </a:rPr>
              <a:t>to</a:t>
            </a:r>
            <a:r>
              <a:rPr sz="1200" spc="2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5" dirty="0">
                <a:solidFill>
                  <a:srgbClr val="465B87"/>
                </a:solidFill>
                <a:latin typeface="Montserrat Medium"/>
                <a:cs typeface="Montserrat Medium"/>
              </a:rPr>
              <a:t>use </a:t>
            </a:r>
            <a:r>
              <a:rPr sz="1200" spc="70" dirty="0">
                <a:solidFill>
                  <a:srgbClr val="465B87"/>
                </a:solidFill>
                <a:latin typeface="Montserrat Medium"/>
                <a:cs typeface="Montserrat Medium"/>
              </a:rPr>
              <a:t>project</a:t>
            </a:r>
            <a:r>
              <a:rPr sz="120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55" dirty="0">
                <a:solidFill>
                  <a:srgbClr val="465B87"/>
                </a:solidFill>
                <a:latin typeface="Montserrat Medium"/>
                <a:cs typeface="Montserrat Medium"/>
              </a:rPr>
              <a:t>management</a:t>
            </a:r>
            <a:r>
              <a:rPr sz="1200" spc="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95" dirty="0">
                <a:solidFill>
                  <a:srgbClr val="465B87"/>
                </a:solidFill>
                <a:latin typeface="Montserrat Medium"/>
                <a:cs typeface="Montserrat Medium"/>
              </a:rPr>
              <a:t>tools</a:t>
            </a:r>
            <a:endParaRPr sz="1200">
              <a:latin typeface="Montserrat Medium"/>
              <a:cs typeface="Montserrat Medium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708442" y="4924069"/>
            <a:ext cx="2912110" cy="1452880"/>
            <a:chOff x="1708442" y="4924069"/>
            <a:chExt cx="2912110" cy="1452880"/>
          </a:xfrm>
        </p:grpSpPr>
        <p:sp>
          <p:nvSpPr>
            <p:cNvPr id="18" name="object 18"/>
            <p:cNvSpPr/>
            <p:nvPr/>
          </p:nvSpPr>
          <p:spPr>
            <a:xfrm>
              <a:off x="1708442" y="4924069"/>
              <a:ext cx="2912110" cy="1452880"/>
            </a:xfrm>
            <a:custGeom>
              <a:avLst/>
              <a:gdLst/>
              <a:ahLst/>
              <a:cxnLst/>
              <a:rect l="l" t="t" r="r" b="b"/>
              <a:pathLst>
                <a:path w="2912110" h="1452879">
                  <a:moveTo>
                    <a:pt x="2911805" y="0"/>
                  </a:moveTo>
                  <a:lnTo>
                    <a:pt x="0" y="0"/>
                  </a:lnTo>
                  <a:lnTo>
                    <a:pt x="0" y="1452473"/>
                  </a:lnTo>
                  <a:lnTo>
                    <a:pt x="2911805" y="1452473"/>
                  </a:lnTo>
                  <a:lnTo>
                    <a:pt x="2911805" y="0"/>
                  </a:lnTo>
                  <a:close/>
                </a:path>
              </a:pathLst>
            </a:custGeom>
            <a:solidFill>
              <a:srgbClr val="F5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7702" y="5158866"/>
              <a:ext cx="2377897" cy="49237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937702" y="5158866"/>
            <a:ext cx="2378075" cy="492759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256540">
              <a:lnSpc>
                <a:spcPct val="100000"/>
              </a:lnSpc>
              <a:spcBef>
                <a:spcPts val="1315"/>
              </a:spcBef>
            </a:pPr>
            <a:r>
              <a:rPr sz="1200" b="1" dirty="0">
                <a:solidFill>
                  <a:srgbClr val="FFFFFF"/>
                </a:solidFill>
                <a:latin typeface="Montserrat"/>
                <a:cs typeface="Montserrat"/>
              </a:rPr>
              <a:t>CLIENT</a:t>
            </a:r>
            <a:r>
              <a:rPr sz="1200" b="1" spc="-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Montserrat"/>
                <a:cs typeface="Montserrat"/>
              </a:rPr>
              <a:t>MANAGEMENT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08442" y="4924069"/>
            <a:ext cx="2912110" cy="1452880"/>
          </a:xfrm>
          <a:prstGeom prst="rect">
            <a:avLst/>
          </a:prstGeom>
          <a:ln w="3809">
            <a:solidFill>
              <a:srgbClr val="AFB1B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1200">
              <a:latin typeface="Times New Roman"/>
              <a:cs typeface="Times New Roman"/>
            </a:endParaRPr>
          </a:p>
          <a:p>
            <a:pPr marL="899160" marR="382270" indent="-502920">
              <a:lnSpc>
                <a:spcPct val="131900"/>
              </a:lnSpc>
            </a:pPr>
            <a:r>
              <a:rPr sz="1200" spc="80" dirty="0">
                <a:solidFill>
                  <a:srgbClr val="465B87"/>
                </a:solidFill>
                <a:latin typeface="Montserrat Medium"/>
                <a:cs typeface="Montserrat Medium"/>
              </a:rPr>
              <a:t>Collaborate</a:t>
            </a:r>
            <a:r>
              <a:rPr sz="1200" spc="3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65" dirty="0">
                <a:solidFill>
                  <a:srgbClr val="465B87"/>
                </a:solidFill>
                <a:latin typeface="Montserrat Medium"/>
                <a:cs typeface="Montserrat Medium"/>
              </a:rPr>
              <a:t>directly</a:t>
            </a:r>
            <a:r>
              <a:rPr sz="1200" spc="4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20" dirty="0">
                <a:solidFill>
                  <a:srgbClr val="465B87"/>
                </a:solidFill>
                <a:latin typeface="Montserrat Medium"/>
                <a:cs typeface="Montserrat Medium"/>
              </a:rPr>
              <a:t>with </a:t>
            </a:r>
            <a:r>
              <a:rPr sz="1200" spc="-55" dirty="0">
                <a:solidFill>
                  <a:srgbClr val="465B87"/>
                </a:solidFill>
                <a:latin typeface="Montserrat Medium"/>
                <a:cs typeface="Montserrat Medium"/>
              </a:rPr>
              <a:t>team</a:t>
            </a:r>
            <a:r>
              <a:rPr sz="1200" spc="-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465B87"/>
                </a:solidFill>
                <a:latin typeface="Montserrat Medium"/>
                <a:cs typeface="Montserrat Medium"/>
              </a:rPr>
              <a:t>members</a:t>
            </a:r>
            <a:endParaRPr sz="1200">
              <a:latin typeface="Montserrat Medium"/>
              <a:cs typeface="Montserrat Medium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438152" y="3172282"/>
            <a:ext cx="2912110" cy="1452880"/>
            <a:chOff x="5438152" y="3172282"/>
            <a:chExt cx="2912110" cy="1452880"/>
          </a:xfrm>
        </p:grpSpPr>
        <p:sp>
          <p:nvSpPr>
            <p:cNvPr id="23" name="object 23"/>
            <p:cNvSpPr/>
            <p:nvPr/>
          </p:nvSpPr>
          <p:spPr>
            <a:xfrm>
              <a:off x="5438152" y="3172282"/>
              <a:ext cx="2912110" cy="1452880"/>
            </a:xfrm>
            <a:custGeom>
              <a:avLst/>
              <a:gdLst/>
              <a:ahLst/>
              <a:cxnLst/>
              <a:rect l="l" t="t" r="r" b="b"/>
              <a:pathLst>
                <a:path w="2912109" h="1452879">
                  <a:moveTo>
                    <a:pt x="2911805" y="0"/>
                  </a:moveTo>
                  <a:lnTo>
                    <a:pt x="0" y="0"/>
                  </a:lnTo>
                  <a:lnTo>
                    <a:pt x="0" y="1452473"/>
                  </a:lnTo>
                  <a:lnTo>
                    <a:pt x="2911805" y="1452473"/>
                  </a:lnTo>
                  <a:lnTo>
                    <a:pt x="2911805" y="0"/>
                  </a:lnTo>
                  <a:close/>
                </a:path>
              </a:pathLst>
            </a:custGeom>
            <a:solidFill>
              <a:srgbClr val="F5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05093" y="3407079"/>
              <a:ext cx="2377897" cy="49237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705093" y="3407080"/>
            <a:ext cx="2378075" cy="492759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771525" marR="288290" indent="-476250">
              <a:lnSpc>
                <a:spcPct val="105800"/>
              </a:lnSpc>
              <a:spcBef>
                <a:spcPts val="434"/>
              </a:spcBef>
            </a:pPr>
            <a:r>
              <a:rPr sz="1200" b="1" spc="-20" dirty="0">
                <a:solidFill>
                  <a:srgbClr val="FFFFFF"/>
                </a:solidFill>
                <a:latin typeface="Montserrat"/>
                <a:cs typeface="Montserrat"/>
              </a:rPr>
              <a:t>PROJECT-</a:t>
            </a:r>
            <a:r>
              <a:rPr sz="1200" b="1" dirty="0">
                <a:solidFill>
                  <a:srgbClr val="FFFFFF"/>
                </a:solidFill>
                <a:latin typeface="Montserrat"/>
                <a:cs typeface="Montserrat"/>
              </a:rPr>
              <a:t>BASED</a:t>
            </a:r>
            <a:r>
              <a:rPr sz="1200" b="1" spc="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Montserrat"/>
                <a:cs typeface="Montserrat"/>
              </a:rPr>
              <a:t>TIME </a:t>
            </a:r>
            <a:r>
              <a:rPr sz="1200" b="1" spc="-10" dirty="0">
                <a:solidFill>
                  <a:srgbClr val="FFFFFF"/>
                </a:solidFill>
                <a:latin typeface="Montserrat"/>
                <a:cs typeface="Montserrat"/>
              </a:rPr>
              <a:t>TRACKING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38152" y="3172282"/>
            <a:ext cx="2912110" cy="1452880"/>
          </a:xfrm>
          <a:prstGeom prst="rect">
            <a:avLst/>
          </a:prstGeom>
          <a:ln w="3809">
            <a:solidFill>
              <a:srgbClr val="AFB1B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1200">
              <a:latin typeface="Times New Roman"/>
              <a:cs typeface="Times New Roman"/>
            </a:endParaRPr>
          </a:p>
          <a:p>
            <a:pPr marL="658495" marR="329565" indent="-308610">
              <a:lnSpc>
                <a:spcPct val="131900"/>
              </a:lnSpc>
            </a:pPr>
            <a:r>
              <a:rPr sz="1200" spc="10" dirty="0">
                <a:solidFill>
                  <a:srgbClr val="465B87"/>
                </a:solidFill>
                <a:latin typeface="Montserrat Medium"/>
                <a:cs typeface="Montserrat Medium"/>
              </a:rPr>
              <a:t>Accurate</a:t>
            </a:r>
            <a:r>
              <a:rPr sz="1200" spc="15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10" dirty="0">
                <a:solidFill>
                  <a:srgbClr val="465B87"/>
                </a:solidFill>
                <a:latin typeface="Montserrat Medium"/>
                <a:cs typeface="Montserrat Medium"/>
              </a:rPr>
              <a:t>invoices</a:t>
            </a:r>
            <a:r>
              <a:rPr sz="1200" spc="16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10" dirty="0">
                <a:solidFill>
                  <a:srgbClr val="465B87"/>
                </a:solidFill>
                <a:latin typeface="Montserrat Medium"/>
                <a:cs typeface="Montserrat Medium"/>
              </a:rPr>
              <a:t>with</a:t>
            </a:r>
            <a:r>
              <a:rPr sz="1200" spc="16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-55" dirty="0">
                <a:solidFill>
                  <a:srgbClr val="465B87"/>
                </a:solidFill>
                <a:latin typeface="Montserrat Medium"/>
                <a:cs typeface="Montserrat Medium"/>
              </a:rPr>
              <a:t>time </a:t>
            </a:r>
            <a:r>
              <a:rPr sz="1200" spc="50" dirty="0">
                <a:solidFill>
                  <a:srgbClr val="465B87"/>
                </a:solidFill>
                <a:latin typeface="Montserrat Medium"/>
                <a:cs typeface="Montserrat Medium"/>
              </a:rPr>
              <a:t>tracked</a:t>
            </a:r>
            <a:r>
              <a:rPr sz="1200" spc="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75" dirty="0">
                <a:solidFill>
                  <a:srgbClr val="465B87"/>
                </a:solidFill>
                <a:latin typeface="Montserrat Medium"/>
                <a:cs typeface="Montserrat Medium"/>
              </a:rPr>
              <a:t>to</a:t>
            </a:r>
            <a:r>
              <a:rPr sz="1200" spc="1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55" dirty="0">
                <a:solidFill>
                  <a:srgbClr val="465B87"/>
                </a:solidFill>
                <a:latin typeface="Montserrat Medium"/>
                <a:cs typeface="Montserrat Medium"/>
              </a:rPr>
              <a:t>projects</a:t>
            </a:r>
            <a:endParaRPr sz="1200">
              <a:latin typeface="Montserrat Medium"/>
              <a:cs typeface="Montserrat Medium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438152" y="4924069"/>
            <a:ext cx="2912110" cy="1452880"/>
            <a:chOff x="5438152" y="4924069"/>
            <a:chExt cx="2912110" cy="1452880"/>
          </a:xfrm>
        </p:grpSpPr>
        <p:sp>
          <p:nvSpPr>
            <p:cNvPr id="28" name="object 28"/>
            <p:cNvSpPr/>
            <p:nvPr/>
          </p:nvSpPr>
          <p:spPr>
            <a:xfrm>
              <a:off x="5438152" y="4924069"/>
              <a:ext cx="2912110" cy="1452880"/>
            </a:xfrm>
            <a:custGeom>
              <a:avLst/>
              <a:gdLst/>
              <a:ahLst/>
              <a:cxnLst/>
              <a:rect l="l" t="t" r="r" b="b"/>
              <a:pathLst>
                <a:path w="2912109" h="1452879">
                  <a:moveTo>
                    <a:pt x="2911805" y="0"/>
                  </a:moveTo>
                  <a:lnTo>
                    <a:pt x="0" y="0"/>
                  </a:lnTo>
                  <a:lnTo>
                    <a:pt x="0" y="1452473"/>
                  </a:lnTo>
                  <a:lnTo>
                    <a:pt x="2911805" y="1452473"/>
                  </a:lnTo>
                  <a:lnTo>
                    <a:pt x="2911805" y="0"/>
                  </a:lnTo>
                  <a:close/>
                </a:path>
              </a:pathLst>
            </a:custGeom>
            <a:solidFill>
              <a:srgbClr val="F5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05093" y="5158866"/>
              <a:ext cx="2377897" cy="492379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705093" y="5158866"/>
            <a:ext cx="2378075" cy="492759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584200" marR="462915" indent="-140335">
              <a:lnSpc>
                <a:spcPct val="105800"/>
              </a:lnSpc>
              <a:spcBef>
                <a:spcPts val="445"/>
              </a:spcBef>
            </a:pPr>
            <a:r>
              <a:rPr sz="1200" b="1" spc="-10" dirty="0">
                <a:solidFill>
                  <a:srgbClr val="FFFFFF"/>
                </a:solidFill>
                <a:latin typeface="Montserrat"/>
                <a:cs typeface="Montserrat"/>
              </a:rPr>
              <a:t>ORGANIZATIONAL MANAGEMENT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r>
              <a:rPr spc="-25" dirty="0"/>
              <a:t>16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438152" y="4924069"/>
            <a:ext cx="2912110" cy="1452880"/>
          </a:xfrm>
          <a:prstGeom prst="rect">
            <a:avLst/>
          </a:prstGeom>
          <a:ln w="3809">
            <a:solidFill>
              <a:srgbClr val="AFB1B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1200">
              <a:latin typeface="Times New Roman"/>
              <a:cs typeface="Times New Roman"/>
            </a:endParaRPr>
          </a:p>
          <a:p>
            <a:pPr marL="447675" marR="426084" indent="144780">
              <a:lnSpc>
                <a:spcPct val="131900"/>
              </a:lnSpc>
            </a:pPr>
            <a:r>
              <a:rPr sz="1200" spc="10" dirty="0">
                <a:solidFill>
                  <a:srgbClr val="465B87"/>
                </a:solidFill>
                <a:latin typeface="Montserrat Medium"/>
                <a:cs typeface="Montserrat Medium"/>
              </a:rPr>
              <a:t>Flexible</a:t>
            </a:r>
            <a:r>
              <a:rPr sz="1200" spc="17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10" dirty="0">
                <a:solidFill>
                  <a:srgbClr val="465B87"/>
                </a:solidFill>
                <a:latin typeface="Montserrat Medium"/>
                <a:cs typeface="Montserrat Medium"/>
              </a:rPr>
              <a:t>and</a:t>
            </a:r>
            <a:r>
              <a:rPr sz="1200" spc="175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55" dirty="0">
                <a:solidFill>
                  <a:srgbClr val="465B87"/>
                </a:solidFill>
                <a:latin typeface="Montserrat Medium"/>
                <a:cs typeface="Montserrat Medium"/>
              </a:rPr>
              <a:t>scalable </a:t>
            </a:r>
            <a:r>
              <a:rPr sz="1200" spc="30" dirty="0">
                <a:solidFill>
                  <a:srgbClr val="465B87"/>
                </a:solidFill>
                <a:latin typeface="Montserrat Medium"/>
                <a:cs typeface="Montserrat Medium"/>
              </a:rPr>
              <a:t>organization</a:t>
            </a:r>
            <a:r>
              <a:rPr sz="1200" spc="210" dirty="0">
                <a:solidFill>
                  <a:srgbClr val="465B87"/>
                </a:solidFill>
                <a:latin typeface="Montserrat Medium"/>
                <a:cs typeface="Montserrat Medium"/>
              </a:rPr>
              <a:t> </a:t>
            </a:r>
            <a:r>
              <a:rPr sz="1200" spc="45" dirty="0">
                <a:solidFill>
                  <a:srgbClr val="465B87"/>
                </a:solidFill>
                <a:latin typeface="Montserrat Medium"/>
                <a:cs typeface="Montserrat Medium"/>
              </a:rPr>
              <a:t>hierarchies</a:t>
            </a:r>
            <a:endParaRPr sz="12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7416" y="2115629"/>
            <a:ext cx="1420012" cy="58252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5132" y="3361991"/>
            <a:ext cx="1397051" cy="3270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795" y="4520819"/>
            <a:ext cx="1106385" cy="4453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4534" y="1996601"/>
            <a:ext cx="806838" cy="80683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82731" y="2028075"/>
            <a:ext cx="1189913" cy="75763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81661" y="2039708"/>
            <a:ext cx="972654" cy="7343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75155" y="3279106"/>
            <a:ext cx="1175380" cy="5150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28711" y="4621745"/>
            <a:ext cx="1217434" cy="24348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377859" y="3346868"/>
            <a:ext cx="1363941" cy="32548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436655" y="4486935"/>
            <a:ext cx="1082052" cy="51309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95165" y="3294316"/>
            <a:ext cx="1363573" cy="43060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44318" y="5767108"/>
            <a:ext cx="1229868" cy="36576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6328" y="4636249"/>
            <a:ext cx="1416989" cy="21447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347214" y="4565840"/>
            <a:ext cx="1416964" cy="33832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221196" y="5680487"/>
            <a:ext cx="1114424" cy="57541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031670" y="5530697"/>
            <a:ext cx="1424172" cy="81380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011962" y="6754118"/>
            <a:ext cx="7837805" cy="1346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All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product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and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company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names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are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trademarks™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or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registered®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trademarks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of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their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respective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holders.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Use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of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them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does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not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imply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5" dirty="0">
                <a:solidFill>
                  <a:srgbClr val="231F20"/>
                </a:solidFill>
                <a:latin typeface="Montserrat Light"/>
                <a:cs typeface="Montserrat Light"/>
              </a:rPr>
              <a:t>any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affiliation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with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or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endorsement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by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them.</a:t>
            </a:r>
            <a:endParaRPr sz="700">
              <a:latin typeface="Montserrat Light"/>
              <a:cs typeface="Montserrat Ligh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7111" y="3264179"/>
            <a:ext cx="1399400" cy="51375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24751" y="5734240"/>
            <a:ext cx="1499754" cy="46947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309427" y="5460110"/>
            <a:ext cx="1376768" cy="99734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598839" y="1974532"/>
            <a:ext cx="901534" cy="855891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7DB3D6"/>
                </a:solidFill>
              </a:rPr>
              <a:t>THE</a:t>
            </a:r>
            <a:r>
              <a:rPr spc="-120" dirty="0">
                <a:solidFill>
                  <a:srgbClr val="7DB3D6"/>
                </a:solidFill>
              </a:rPr>
              <a:t> </a:t>
            </a:r>
            <a:r>
              <a:rPr spc="-40" dirty="0">
                <a:solidFill>
                  <a:srgbClr val="7DB3D6"/>
                </a:solidFill>
              </a:rPr>
              <a:t>COMPANY</a:t>
            </a:r>
            <a:r>
              <a:rPr spc="-114" dirty="0">
                <a:solidFill>
                  <a:srgbClr val="7DB3D6"/>
                </a:solidFill>
              </a:rPr>
              <a:t> </a:t>
            </a:r>
            <a:r>
              <a:rPr dirty="0"/>
              <a:t>WE</a:t>
            </a:r>
            <a:r>
              <a:rPr spc="-120" dirty="0"/>
              <a:t> </a:t>
            </a:r>
            <a:r>
              <a:rPr spc="-20" dirty="0"/>
              <a:t>KEEP</a:t>
            </a:r>
          </a:p>
        </p:txBody>
      </p:sp>
      <p:sp>
        <p:nvSpPr>
          <p:cNvPr id="24" name="object 24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r>
              <a:rPr spc="-25" dirty="0"/>
              <a:t>17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752" y="3191040"/>
            <a:ext cx="1270614" cy="4149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984" y="4399978"/>
            <a:ext cx="1102994" cy="3527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0539" y="5713542"/>
            <a:ext cx="1229304" cy="4902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1212" y="1955660"/>
            <a:ext cx="1588086" cy="57874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97817" y="4407165"/>
            <a:ext cx="1410553" cy="35657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65216" y="5802287"/>
            <a:ext cx="1486634" cy="45848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70492" y="3185758"/>
            <a:ext cx="1425714" cy="4614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76431" y="1977821"/>
            <a:ext cx="995506" cy="53154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41455" y="1961861"/>
            <a:ext cx="1135049" cy="59590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547396" y="4385478"/>
            <a:ext cx="1481318" cy="38982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720530" y="5845457"/>
            <a:ext cx="1135061" cy="42752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747043" y="3249574"/>
            <a:ext cx="1117866" cy="34022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98368" y="6794573"/>
            <a:ext cx="7837805" cy="1346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All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product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and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company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names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are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trademarks™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or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registered®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0" dirty="0">
                <a:solidFill>
                  <a:srgbClr val="231F20"/>
                </a:solidFill>
                <a:latin typeface="Montserrat Light"/>
                <a:cs typeface="Montserrat Light"/>
              </a:rPr>
              <a:t>trademarks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of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their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respective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holders.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Use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of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them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does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not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imply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25" dirty="0">
                <a:solidFill>
                  <a:srgbClr val="231F20"/>
                </a:solidFill>
                <a:latin typeface="Montserrat Light"/>
                <a:cs typeface="Montserrat Light"/>
              </a:rPr>
              <a:t>any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affiliation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with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or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endorsement</a:t>
            </a:r>
            <a:r>
              <a:rPr sz="700" i="1" spc="-5" dirty="0">
                <a:solidFill>
                  <a:srgbClr val="231F20"/>
                </a:solidFill>
                <a:latin typeface="Montserrat Light"/>
                <a:cs typeface="Montserrat Light"/>
              </a:rPr>
              <a:t> </a:t>
            </a:r>
            <a:r>
              <a:rPr sz="700" i="1" dirty="0">
                <a:solidFill>
                  <a:srgbClr val="231F20"/>
                </a:solidFill>
                <a:latin typeface="Montserrat Light"/>
                <a:cs typeface="Montserrat Light"/>
              </a:rPr>
              <a:t>by</a:t>
            </a:r>
            <a:r>
              <a:rPr sz="700" i="1" spc="-10" dirty="0">
                <a:solidFill>
                  <a:srgbClr val="231F20"/>
                </a:solidFill>
                <a:latin typeface="Montserrat Light"/>
                <a:cs typeface="Montserrat Light"/>
              </a:rPr>
              <a:t> them.</a:t>
            </a:r>
            <a:endParaRPr sz="700">
              <a:latin typeface="Montserrat Light"/>
              <a:cs typeface="Montserrat Ligh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673126" y="5478017"/>
            <a:ext cx="879386" cy="87939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586549" y="2054275"/>
            <a:ext cx="1249222" cy="44146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915071" y="2059127"/>
            <a:ext cx="747153" cy="12928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752936" y="2071776"/>
            <a:ext cx="751870" cy="98196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8066806" y="2278507"/>
            <a:ext cx="1266190" cy="245745"/>
            <a:chOff x="8066806" y="2278507"/>
            <a:chExt cx="1266190" cy="245745"/>
          </a:xfrm>
        </p:grpSpPr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66806" y="2278507"/>
              <a:ext cx="780687" cy="22882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871915" y="2294756"/>
              <a:ext cx="460768" cy="228987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515127" y="3161055"/>
            <a:ext cx="1179649" cy="44194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959217" y="3152914"/>
            <a:ext cx="712211" cy="23316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818981" y="3153892"/>
            <a:ext cx="687428" cy="26419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997474" y="3446148"/>
            <a:ext cx="699450" cy="17243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809255" y="3481476"/>
            <a:ext cx="566926" cy="11071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652793" y="4298327"/>
            <a:ext cx="932687" cy="53871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935456" y="4417314"/>
            <a:ext cx="339647" cy="33964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450152" y="4420872"/>
            <a:ext cx="504899" cy="31556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116474" y="4409900"/>
            <a:ext cx="403540" cy="309576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994347" y="5909545"/>
            <a:ext cx="1363676" cy="193372"/>
          </a:xfrm>
          <a:prstGeom prst="rect">
            <a:avLst/>
          </a:prstGeom>
        </p:spPr>
      </p:pic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7DB3D6"/>
                </a:solidFill>
              </a:rPr>
              <a:t>THE</a:t>
            </a:r>
            <a:r>
              <a:rPr spc="-120" dirty="0">
                <a:solidFill>
                  <a:srgbClr val="7DB3D6"/>
                </a:solidFill>
              </a:rPr>
              <a:t> </a:t>
            </a:r>
            <a:r>
              <a:rPr spc="-40" dirty="0">
                <a:solidFill>
                  <a:srgbClr val="7DB3D6"/>
                </a:solidFill>
              </a:rPr>
              <a:t>COMPANY</a:t>
            </a:r>
            <a:r>
              <a:rPr spc="-114" dirty="0">
                <a:solidFill>
                  <a:srgbClr val="7DB3D6"/>
                </a:solidFill>
              </a:rPr>
              <a:t> </a:t>
            </a:r>
            <a:r>
              <a:rPr dirty="0"/>
              <a:t>WE</a:t>
            </a:r>
            <a:r>
              <a:rPr spc="-120" dirty="0"/>
              <a:t> </a:t>
            </a:r>
            <a:r>
              <a:rPr spc="-20" dirty="0"/>
              <a:t>KEEP</a:t>
            </a:r>
          </a:p>
        </p:txBody>
      </p:sp>
      <p:sp>
        <p:nvSpPr>
          <p:cNvPr id="33" name="object 33"/>
          <p:cNvSpPr/>
          <p:nvPr/>
        </p:nvSpPr>
        <p:spPr>
          <a:xfrm>
            <a:off x="457200" y="8972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3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r>
              <a:rPr spc="-25" dirty="0"/>
              <a:t>18</a:t>
            </a:r>
          </a:p>
        </p:txBody>
      </p: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400" cy="7772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058399" cy="77723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43000" y="2683049"/>
            <a:ext cx="28568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Montserrat Black"/>
                <a:cs typeface="Montserrat Black"/>
              </a:rPr>
              <a:t>WHO</a:t>
            </a:r>
            <a:r>
              <a:rPr sz="3000" b="1" spc="-185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3000" b="1" dirty="0">
                <a:solidFill>
                  <a:srgbClr val="FFFFFF"/>
                </a:solidFill>
                <a:latin typeface="Montserrat Black"/>
                <a:cs typeface="Montserrat Black"/>
              </a:rPr>
              <a:t>WE</a:t>
            </a:r>
            <a:r>
              <a:rPr sz="3000" b="1" spc="-185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Montserrat Black"/>
                <a:cs typeface="Montserrat Black"/>
              </a:rPr>
              <a:t>ARE</a:t>
            </a:r>
            <a:endParaRPr sz="3000">
              <a:latin typeface="Montserrat Black"/>
              <a:cs typeface="Montserrat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55700" y="3221354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43000" y="3565902"/>
            <a:ext cx="2202180" cy="150368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sz="27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The</a:t>
            </a:r>
            <a:r>
              <a:rPr sz="2700" b="1" spc="-16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CFO </a:t>
            </a:r>
            <a:r>
              <a:rPr sz="2700" b="1" spc="105" dirty="0">
                <a:solidFill>
                  <a:srgbClr val="FFFFFF"/>
                </a:solidFill>
                <a:latin typeface="Montserrat SemiBold"/>
                <a:cs typeface="Montserrat SemiBold"/>
              </a:rPr>
              <a:t>Solution </a:t>
            </a:r>
            <a:r>
              <a:rPr sz="2700" b="1" spc="380" dirty="0">
                <a:solidFill>
                  <a:srgbClr val="FFFFFF"/>
                </a:solidFill>
                <a:latin typeface="Montserrat SemiBold"/>
                <a:cs typeface="Montserrat SemiBold"/>
              </a:rPr>
              <a:t>for</a:t>
            </a:r>
            <a:r>
              <a:rPr sz="2700" b="1" spc="-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spc="65" dirty="0">
                <a:solidFill>
                  <a:srgbClr val="FFFFFF"/>
                </a:solidFill>
                <a:latin typeface="Montserrat SemiBold"/>
                <a:cs typeface="Montserrat SemiBold"/>
              </a:rPr>
              <a:t>Modern </a:t>
            </a:r>
            <a:r>
              <a:rPr sz="27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Businesses</a:t>
            </a:r>
            <a:endParaRPr sz="2700">
              <a:latin typeface="Montserrat SemiBold"/>
              <a:cs typeface="Montserrat Semi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027993"/>
            <a:ext cx="9476105" cy="6744970"/>
            <a:chOff x="0" y="1027993"/>
            <a:chExt cx="9476105" cy="6744970"/>
          </a:xfrm>
        </p:grpSpPr>
        <p:sp>
          <p:nvSpPr>
            <p:cNvPr id="9" name="object 9"/>
            <p:cNvSpPr/>
            <p:nvPr/>
          </p:nvSpPr>
          <p:spPr>
            <a:xfrm>
              <a:off x="0" y="5871341"/>
              <a:ext cx="9476105" cy="1901189"/>
            </a:xfrm>
            <a:custGeom>
              <a:avLst/>
              <a:gdLst/>
              <a:ahLst/>
              <a:cxnLst/>
              <a:rect l="l" t="t" r="r" b="b"/>
              <a:pathLst>
                <a:path w="9476105" h="1901190">
                  <a:moveTo>
                    <a:pt x="0" y="0"/>
                  </a:moveTo>
                  <a:lnTo>
                    <a:pt x="0" y="1901058"/>
                  </a:lnTo>
                  <a:lnTo>
                    <a:pt x="7785381" y="1901058"/>
                  </a:lnTo>
                  <a:lnTo>
                    <a:pt x="9475541" y="1228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3D6">
                <a:alpha val="6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5470" y="3904028"/>
              <a:ext cx="7880062" cy="386837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6093" y="1027993"/>
              <a:ext cx="3376061" cy="280472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671905" y="379206"/>
            <a:ext cx="3055620" cy="1212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435"/>
              </a:lnSpc>
              <a:spcBef>
                <a:spcPts val="95"/>
              </a:spcBef>
            </a:pPr>
            <a:r>
              <a:rPr sz="21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2005</a:t>
            </a:r>
            <a:endParaRPr sz="2100">
              <a:latin typeface="Montserrat SemiBold"/>
              <a:cs typeface="Montserrat SemiBold"/>
            </a:endParaRPr>
          </a:p>
          <a:p>
            <a:pPr marL="12700">
              <a:lnSpc>
                <a:spcPts val="1235"/>
              </a:lnSpc>
            </a:pPr>
            <a:r>
              <a:rPr sz="11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Founded</a:t>
            </a:r>
            <a:r>
              <a:rPr sz="1100" b="1" spc="5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in</a:t>
            </a:r>
            <a:r>
              <a:rPr sz="1100" b="1" spc="5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Salt</a:t>
            </a:r>
            <a:r>
              <a:rPr sz="1100" b="1" spc="6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Lake</a:t>
            </a:r>
            <a:r>
              <a:rPr sz="1100" b="1" spc="5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City,</a:t>
            </a:r>
            <a:r>
              <a:rPr sz="1100" b="1" spc="5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UT</a:t>
            </a:r>
            <a:endParaRPr sz="1100">
              <a:latin typeface="Montserrat SemiBold"/>
              <a:cs typeface="Montserrat SemiBold"/>
            </a:endParaRPr>
          </a:p>
          <a:p>
            <a:pPr>
              <a:lnSpc>
                <a:spcPct val="100000"/>
              </a:lnSpc>
              <a:spcBef>
                <a:spcPts val="650"/>
              </a:spcBef>
            </a:pPr>
            <a:endParaRPr sz="1100">
              <a:latin typeface="Montserrat SemiBold"/>
              <a:cs typeface="Montserrat SemiBold"/>
            </a:endParaRPr>
          </a:p>
          <a:p>
            <a:pPr marL="2327910">
              <a:lnSpc>
                <a:spcPts val="2435"/>
              </a:lnSpc>
              <a:spcBef>
                <a:spcPts val="5"/>
              </a:spcBef>
            </a:pPr>
            <a:r>
              <a:rPr sz="21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50+</a:t>
            </a:r>
            <a:endParaRPr sz="2100">
              <a:latin typeface="Montserrat SemiBold"/>
              <a:cs typeface="Montserrat SemiBold"/>
            </a:endParaRPr>
          </a:p>
          <a:p>
            <a:pPr marL="2327910">
              <a:lnSpc>
                <a:spcPts val="1235"/>
              </a:lnSpc>
            </a:pPr>
            <a:r>
              <a:rPr sz="11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Locations</a:t>
            </a:r>
            <a:endParaRPr sz="1100">
              <a:latin typeface="Montserrat SemiBold"/>
              <a:cs typeface="Montserrat 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26590" y="2772714"/>
            <a:ext cx="835025" cy="492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435"/>
              </a:lnSpc>
              <a:spcBef>
                <a:spcPts val="95"/>
              </a:spcBef>
            </a:pPr>
            <a:r>
              <a:rPr sz="21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400+</a:t>
            </a:r>
            <a:endParaRPr sz="2100">
              <a:latin typeface="Montserrat SemiBold"/>
              <a:cs typeface="Montserrat SemiBold"/>
            </a:endParaRPr>
          </a:p>
          <a:p>
            <a:pPr marL="12700">
              <a:lnSpc>
                <a:spcPts val="1235"/>
              </a:lnSpc>
            </a:pPr>
            <a:r>
              <a:rPr sz="11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Employees</a:t>
            </a:r>
            <a:endParaRPr sz="1100">
              <a:latin typeface="Montserrat SemiBold"/>
              <a:cs typeface="Montserrat Semi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26579" y="4367644"/>
            <a:ext cx="885190" cy="835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435"/>
              </a:lnSpc>
              <a:spcBef>
                <a:spcPts val="95"/>
              </a:spcBef>
            </a:pPr>
            <a:r>
              <a:rPr sz="21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150+</a:t>
            </a:r>
            <a:endParaRPr sz="2100">
              <a:latin typeface="Montserrat SemiBold"/>
              <a:cs typeface="Montserrat SemiBold"/>
            </a:endParaRPr>
          </a:p>
          <a:p>
            <a:pPr marL="12700">
              <a:lnSpc>
                <a:spcPts val="1235"/>
              </a:lnSpc>
            </a:pPr>
            <a:r>
              <a:rPr sz="11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Accounting</a:t>
            </a:r>
            <a:endParaRPr sz="1100">
              <a:latin typeface="Montserrat SemiBold"/>
              <a:cs typeface="Montserrat SemiBold"/>
            </a:endParaRPr>
          </a:p>
          <a:p>
            <a:pPr marL="12700" marR="173355">
              <a:lnSpc>
                <a:spcPct val="102499"/>
              </a:lnSpc>
            </a:pPr>
            <a:r>
              <a:rPr sz="11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Systems Expertise</a:t>
            </a:r>
            <a:endParaRPr sz="1100">
              <a:latin typeface="Montserrat SemiBold"/>
              <a:cs typeface="Montserrat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21337" y="6193842"/>
            <a:ext cx="2919730" cy="1153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78330">
              <a:lnSpc>
                <a:spcPts val="2435"/>
              </a:lnSpc>
              <a:spcBef>
                <a:spcPts val="95"/>
              </a:spcBef>
            </a:pPr>
            <a:r>
              <a:rPr sz="21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15,000+</a:t>
            </a:r>
            <a:endParaRPr sz="2100">
              <a:latin typeface="Montserrat SemiBold"/>
              <a:cs typeface="Montserrat SemiBold"/>
            </a:endParaRPr>
          </a:p>
          <a:p>
            <a:pPr marL="1878330">
              <a:lnSpc>
                <a:spcPts val="1235"/>
              </a:lnSpc>
            </a:pPr>
            <a:r>
              <a:rPr sz="11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Happy</a:t>
            </a:r>
            <a:r>
              <a:rPr sz="1100" b="1" spc="8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Clients</a:t>
            </a:r>
            <a:endParaRPr sz="1100">
              <a:latin typeface="Montserrat SemiBold"/>
              <a:cs typeface="Montserrat SemiBold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1100">
              <a:latin typeface="Montserrat SemiBold"/>
              <a:cs typeface="Montserrat SemiBold"/>
            </a:endParaRPr>
          </a:p>
          <a:p>
            <a:pPr marL="12700">
              <a:lnSpc>
                <a:spcPts val="2435"/>
              </a:lnSpc>
              <a:spcBef>
                <a:spcPts val="5"/>
              </a:spcBef>
            </a:pPr>
            <a:r>
              <a:rPr sz="2100" b="1" spc="-25" dirty="0">
                <a:solidFill>
                  <a:srgbClr val="FFFFFF"/>
                </a:solidFill>
                <a:latin typeface="Montserrat SemiBold"/>
                <a:cs typeface="Montserrat SemiBold"/>
              </a:rPr>
              <a:t>30+</a:t>
            </a:r>
            <a:endParaRPr sz="2100">
              <a:latin typeface="Montserrat SemiBold"/>
              <a:cs typeface="Montserrat SemiBold"/>
            </a:endParaRPr>
          </a:p>
          <a:p>
            <a:pPr marL="12700">
              <a:lnSpc>
                <a:spcPts val="1235"/>
              </a:lnSpc>
            </a:pPr>
            <a:r>
              <a:rPr sz="11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Industries</a:t>
            </a:r>
            <a:r>
              <a:rPr sz="1100" b="1" spc="114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Served</a:t>
            </a:r>
            <a:endParaRPr sz="1100">
              <a:latin typeface="Montserrat SemiBold"/>
              <a:cs typeface="Montserrat SemiBold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83284" y="557787"/>
            <a:ext cx="1412323" cy="222947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r>
              <a:rPr spc="-25" dirty="0"/>
              <a:t>1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>
                <a:solidFill>
                  <a:srgbClr val="7DB3D6"/>
                </a:solidFill>
              </a:rPr>
              <a:t>NATIONAL</a:t>
            </a:r>
            <a:r>
              <a:rPr spc="-95" dirty="0">
                <a:solidFill>
                  <a:srgbClr val="7DB3D6"/>
                </a:solidFill>
              </a:rPr>
              <a:t> </a:t>
            </a:r>
            <a:r>
              <a:rPr spc="-40" dirty="0"/>
              <a:t>EXECUTIVE</a:t>
            </a:r>
            <a:r>
              <a:rPr spc="-95" dirty="0"/>
              <a:t> </a:t>
            </a:r>
            <a:r>
              <a:rPr spc="-20" dirty="0"/>
              <a:t>TEAM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127745" y="4460049"/>
            <a:ext cx="2099945" cy="2308225"/>
            <a:chOff x="2127745" y="4460049"/>
            <a:chExt cx="2099945" cy="2308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7745" y="4460049"/>
              <a:ext cx="2095893" cy="230766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46736" y="6153911"/>
              <a:ext cx="681355" cy="389890"/>
            </a:xfrm>
            <a:custGeom>
              <a:avLst/>
              <a:gdLst/>
              <a:ahLst/>
              <a:cxnLst/>
              <a:rect l="l" t="t" r="r" b="b"/>
              <a:pathLst>
                <a:path w="681354" h="389890">
                  <a:moveTo>
                    <a:pt x="680313" y="0"/>
                  </a:moveTo>
                  <a:lnTo>
                    <a:pt x="0" y="225513"/>
                  </a:lnTo>
                  <a:lnTo>
                    <a:pt x="0" y="389635"/>
                  </a:lnTo>
                  <a:lnTo>
                    <a:pt x="680808" y="157022"/>
                  </a:lnTo>
                  <a:lnTo>
                    <a:pt x="68031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692493" y="6580746"/>
            <a:ext cx="1585595" cy="514984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000" b="1" spc="-30" dirty="0">
                <a:solidFill>
                  <a:srgbClr val="2C4C7C"/>
                </a:solidFill>
                <a:latin typeface="Montserrat SemiBold"/>
                <a:cs typeface="Montserrat SemiBold"/>
              </a:rPr>
              <a:t>JEFF </a:t>
            </a:r>
            <a:r>
              <a:rPr sz="1000" spc="-10" dirty="0">
                <a:solidFill>
                  <a:srgbClr val="231F20"/>
                </a:solidFill>
                <a:latin typeface="Montserrat Light"/>
                <a:cs typeface="Montserrat Light"/>
              </a:rPr>
              <a:t>GIBBS</a:t>
            </a:r>
            <a:endParaRPr sz="1000">
              <a:latin typeface="Montserrat Light"/>
              <a:cs typeface="Montserrat Ligh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CHIEF</a:t>
            </a:r>
            <a:r>
              <a:rPr sz="800" b="1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30" dirty="0">
                <a:solidFill>
                  <a:srgbClr val="2C4C7C"/>
                </a:solidFill>
                <a:latin typeface="Montserrat SemiBold"/>
                <a:cs typeface="Montserrat SemiBold"/>
              </a:rPr>
              <a:t>INFORMATION</a:t>
            </a:r>
            <a:r>
              <a:rPr sz="800" b="1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OFFICER</a:t>
            </a:r>
            <a:endParaRPr sz="800">
              <a:latin typeface="Montserrat SemiBold"/>
              <a:cs typeface="Montserrat SemiBo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latin typeface="Gilroy-RegularItalic"/>
                <a:cs typeface="Gilroy-RegularItalic"/>
                <a:hlinkClick r:id="rId3"/>
              </a:rPr>
              <a:t>jgibbs@nowcfo.com</a:t>
            </a:r>
            <a:endParaRPr sz="1000">
              <a:latin typeface="Gilroy-RegularItalic"/>
              <a:cs typeface="Gilroy-RegularItal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15241" y="4565174"/>
            <a:ext cx="2099945" cy="2202815"/>
            <a:chOff x="5715241" y="4565174"/>
            <a:chExt cx="2099945" cy="220281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5241" y="4565174"/>
              <a:ext cx="2095893" cy="220254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134241" y="6153911"/>
              <a:ext cx="681355" cy="389890"/>
            </a:xfrm>
            <a:custGeom>
              <a:avLst/>
              <a:gdLst/>
              <a:ahLst/>
              <a:cxnLst/>
              <a:rect l="l" t="t" r="r" b="b"/>
              <a:pathLst>
                <a:path w="681354" h="389890">
                  <a:moveTo>
                    <a:pt x="680313" y="0"/>
                  </a:moveTo>
                  <a:lnTo>
                    <a:pt x="0" y="225513"/>
                  </a:lnTo>
                  <a:lnTo>
                    <a:pt x="0" y="389635"/>
                  </a:lnTo>
                  <a:lnTo>
                    <a:pt x="680808" y="157022"/>
                  </a:lnTo>
                  <a:lnTo>
                    <a:pt x="68031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280000" y="6580747"/>
            <a:ext cx="1829435" cy="514984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000" b="1" spc="-40" dirty="0">
                <a:solidFill>
                  <a:srgbClr val="2C4C7C"/>
                </a:solidFill>
                <a:latin typeface="Montserrat SemiBold"/>
                <a:cs typeface="Montserrat SemiBold"/>
              </a:rPr>
              <a:t>SHAWN</a:t>
            </a:r>
            <a:r>
              <a:rPr sz="1000" b="1" spc="-30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 Light"/>
                <a:cs typeface="Montserrat Light"/>
              </a:rPr>
              <a:t>DINKELMAN</a:t>
            </a:r>
            <a:endParaRPr sz="1000">
              <a:latin typeface="Montserrat Light"/>
              <a:cs typeface="Montserrat Ligh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CHIEF</a:t>
            </a:r>
            <a:r>
              <a:rPr sz="800" b="1" spc="5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FINANCIAL</a:t>
            </a:r>
            <a:r>
              <a:rPr sz="800" b="1" spc="5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OFFICER</a:t>
            </a:r>
            <a:endParaRPr sz="800">
              <a:latin typeface="Montserrat SemiBold"/>
              <a:cs typeface="Montserrat SemiBo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latin typeface="Gilroy-RegularItalic"/>
                <a:cs typeface="Gilroy-RegularItalic"/>
                <a:hlinkClick r:id="rId5"/>
              </a:rPr>
              <a:t>shawn.dinkelman@nowcfo.com</a:t>
            </a:r>
            <a:endParaRPr sz="1000">
              <a:latin typeface="Gilroy-RegularItalic"/>
              <a:cs typeface="Gilroy-RegularItal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65333" y="1282915"/>
            <a:ext cx="2099945" cy="2308225"/>
            <a:chOff x="3965333" y="1282915"/>
            <a:chExt cx="2099945" cy="230822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65333" y="1282915"/>
              <a:ext cx="2095893" cy="230766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384324" y="2976778"/>
              <a:ext cx="681355" cy="389890"/>
            </a:xfrm>
            <a:custGeom>
              <a:avLst/>
              <a:gdLst/>
              <a:ahLst/>
              <a:cxnLst/>
              <a:rect l="l" t="t" r="r" b="b"/>
              <a:pathLst>
                <a:path w="681354" h="389889">
                  <a:moveTo>
                    <a:pt x="680313" y="0"/>
                  </a:moveTo>
                  <a:lnTo>
                    <a:pt x="0" y="225513"/>
                  </a:lnTo>
                  <a:lnTo>
                    <a:pt x="0" y="389636"/>
                  </a:lnTo>
                  <a:lnTo>
                    <a:pt x="680808" y="157022"/>
                  </a:lnTo>
                  <a:lnTo>
                    <a:pt x="68031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530082" y="3403612"/>
            <a:ext cx="1319530" cy="514984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0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JIM</a:t>
            </a:r>
            <a:r>
              <a:rPr sz="1000" b="1" spc="-35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 Light"/>
                <a:cs typeface="Montserrat Light"/>
              </a:rPr>
              <a:t>BENNETT</a:t>
            </a:r>
            <a:endParaRPr sz="1000">
              <a:latin typeface="Montserrat Light"/>
              <a:cs typeface="Montserrat Ligh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800" b="1" spc="-30" dirty="0">
                <a:solidFill>
                  <a:srgbClr val="2C4C7C"/>
                </a:solidFill>
                <a:latin typeface="Montserrat SemiBold"/>
                <a:cs typeface="Montserrat SemiBold"/>
              </a:rPr>
              <a:t>CHAIRMAN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dirty="0">
                <a:solidFill>
                  <a:srgbClr val="2C4C7C"/>
                </a:solidFill>
                <a:latin typeface="Montserrat SemiBold"/>
                <a:cs typeface="Montserrat SemiBold"/>
              </a:rPr>
              <a:t>&amp;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 FOUNDER</a:t>
            </a:r>
            <a:endParaRPr sz="800">
              <a:latin typeface="Montserrat SemiBold"/>
              <a:cs typeface="Montserrat SemiBo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latin typeface="Gilroy-RegularItalic"/>
                <a:cs typeface="Gilroy-RegularItalic"/>
                <a:hlinkClick r:id="rId7"/>
              </a:rPr>
              <a:t>jbennett@nowcfo.com</a:t>
            </a:r>
            <a:endParaRPr sz="1000">
              <a:latin typeface="Gilroy-RegularItalic"/>
              <a:cs typeface="Gilroy-RegularItalic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240282" y="1282915"/>
            <a:ext cx="2099945" cy="2308225"/>
            <a:chOff x="1240282" y="1282915"/>
            <a:chExt cx="2099945" cy="230822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282" y="1282915"/>
              <a:ext cx="2095893" cy="230766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659277" y="2976778"/>
              <a:ext cx="681355" cy="389890"/>
            </a:xfrm>
            <a:custGeom>
              <a:avLst/>
              <a:gdLst/>
              <a:ahLst/>
              <a:cxnLst/>
              <a:rect l="l" t="t" r="r" b="b"/>
              <a:pathLst>
                <a:path w="681354" h="389889">
                  <a:moveTo>
                    <a:pt x="680313" y="0"/>
                  </a:moveTo>
                  <a:lnTo>
                    <a:pt x="0" y="225513"/>
                  </a:lnTo>
                  <a:lnTo>
                    <a:pt x="0" y="389636"/>
                  </a:lnTo>
                  <a:lnTo>
                    <a:pt x="680808" y="157022"/>
                  </a:lnTo>
                  <a:lnTo>
                    <a:pt x="68031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805035" y="3403612"/>
            <a:ext cx="1520190" cy="514984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000" b="1" spc="-40" dirty="0">
                <a:solidFill>
                  <a:srgbClr val="2C4C7C"/>
                </a:solidFill>
                <a:latin typeface="Montserrat SemiBold"/>
                <a:cs typeface="Montserrat SemiBold"/>
              </a:rPr>
              <a:t>RANDY</a:t>
            </a:r>
            <a:r>
              <a:rPr sz="1000" b="1" spc="5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 Light"/>
                <a:cs typeface="Montserrat Light"/>
              </a:rPr>
              <a:t>CHRISTENSEN</a:t>
            </a:r>
            <a:endParaRPr sz="1000">
              <a:latin typeface="Montserrat Light"/>
              <a:cs typeface="Montserrat Ligh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800" b="1" spc="-3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r>
              <a:rPr sz="800" b="1" spc="-5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dirty="0">
                <a:solidFill>
                  <a:srgbClr val="2C4C7C"/>
                </a:solidFill>
                <a:latin typeface="Montserrat SemiBold"/>
                <a:cs typeface="Montserrat SemiBold"/>
              </a:rPr>
              <a:t>&amp; </a:t>
            </a: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CEO</a:t>
            </a:r>
            <a:endParaRPr sz="800">
              <a:latin typeface="Montserrat SemiBold"/>
              <a:cs typeface="Montserrat SemiBo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solidFill>
                  <a:srgbClr val="231F20"/>
                </a:solidFill>
                <a:latin typeface="Gilroy-RegularItalic"/>
                <a:cs typeface="Gilroy-RegularItalic"/>
                <a:hlinkClick r:id="rId9"/>
              </a:rPr>
              <a:t>rchristensen@nowcfo.com</a:t>
            </a:r>
            <a:endParaRPr sz="1000">
              <a:latin typeface="Gilroy-RegularItalic"/>
              <a:cs typeface="Gilroy-RegularItalic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693548" y="1282915"/>
            <a:ext cx="2099945" cy="2308225"/>
            <a:chOff x="6693548" y="1282915"/>
            <a:chExt cx="2099945" cy="230822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93548" y="1282915"/>
              <a:ext cx="2095893" cy="230766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112545" y="2976778"/>
              <a:ext cx="681355" cy="389890"/>
            </a:xfrm>
            <a:custGeom>
              <a:avLst/>
              <a:gdLst/>
              <a:ahLst/>
              <a:cxnLst/>
              <a:rect l="l" t="t" r="r" b="b"/>
              <a:pathLst>
                <a:path w="681354" h="389889">
                  <a:moveTo>
                    <a:pt x="680313" y="0"/>
                  </a:moveTo>
                  <a:lnTo>
                    <a:pt x="0" y="225513"/>
                  </a:lnTo>
                  <a:lnTo>
                    <a:pt x="0" y="389636"/>
                  </a:lnTo>
                  <a:lnTo>
                    <a:pt x="680808" y="157022"/>
                  </a:lnTo>
                  <a:lnTo>
                    <a:pt x="68031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258304" y="3403612"/>
            <a:ext cx="1791970" cy="514984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000" b="1" spc="-35" dirty="0">
                <a:solidFill>
                  <a:srgbClr val="2C4C7C"/>
                </a:solidFill>
                <a:latin typeface="Montserrat SemiBold"/>
                <a:cs typeface="Montserrat SemiBold"/>
              </a:rPr>
              <a:t>CHRISTINA</a:t>
            </a:r>
            <a:r>
              <a:rPr sz="1000" b="1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 Light"/>
                <a:cs typeface="Montserrat Light"/>
              </a:rPr>
              <a:t>JACKSON</a:t>
            </a:r>
            <a:endParaRPr sz="1000">
              <a:latin typeface="Montserrat Light"/>
              <a:cs typeface="Montserrat Ligh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CHIEF</a:t>
            </a:r>
            <a:r>
              <a:rPr sz="8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 PEOPLE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OFFICER</a:t>
            </a:r>
            <a:endParaRPr sz="800">
              <a:latin typeface="Montserrat SemiBold"/>
              <a:cs typeface="Montserrat SemiBo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latin typeface="Gilroy-RegularItalic"/>
                <a:cs typeface="Gilroy-RegularItalic"/>
                <a:hlinkClick r:id="rId11"/>
              </a:rPr>
              <a:t>christina.jackson@nowcfo.com</a:t>
            </a:r>
            <a:endParaRPr sz="1000">
              <a:latin typeface="Gilroy-RegularItalic"/>
              <a:cs typeface="Gilroy-RegularItalic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r>
              <a:rPr spc="-25" dirty="0"/>
              <a:t>19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0554" y="1205534"/>
            <a:ext cx="2713990" cy="1355725"/>
            <a:chOff x="680554" y="1205534"/>
            <a:chExt cx="2713990" cy="1355725"/>
          </a:xfrm>
        </p:grpSpPr>
        <p:sp>
          <p:nvSpPr>
            <p:cNvPr id="3" name="object 3"/>
            <p:cNvSpPr/>
            <p:nvPr/>
          </p:nvSpPr>
          <p:spPr>
            <a:xfrm>
              <a:off x="680554" y="1205534"/>
              <a:ext cx="2713990" cy="1355725"/>
            </a:xfrm>
            <a:custGeom>
              <a:avLst/>
              <a:gdLst/>
              <a:ahLst/>
              <a:cxnLst/>
              <a:rect l="l" t="t" r="r" b="b"/>
              <a:pathLst>
                <a:path w="2713990" h="1355725">
                  <a:moveTo>
                    <a:pt x="2713507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13507" y="1355648"/>
                  </a:lnTo>
                  <a:lnTo>
                    <a:pt x="2713507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0554" y="1205534"/>
              <a:ext cx="1198020" cy="133650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80554" y="1205534"/>
            <a:ext cx="2713990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111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COLE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DENNARD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REGIONAL</a:t>
            </a:r>
            <a:r>
              <a:rPr sz="800" b="1" spc="10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106680">
              <a:lnSpc>
                <a:spcPct val="125000"/>
              </a:lnSpc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Texas</a:t>
            </a:r>
            <a:r>
              <a:rPr sz="800" spc="1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-4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Illinois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-5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Oklahoma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303-981-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3473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3"/>
              </a:rPr>
              <a:t>cdennard@nowcfo.com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894576" y="1205534"/>
            <a:ext cx="2715895" cy="1336675"/>
            <a:chOff x="6894576" y="1205534"/>
            <a:chExt cx="2715895" cy="1336675"/>
          </a:xfrm>
        </p:grpSpPr>
        <p:sp>
          <p:nvSpPr>
            <p:cNvPr id="7" name="object 7"/>
            <p:cNvSpPr/>
            <p:nvPr/>
          </p:nvSpPr>
          <p:spPr>
            <a:xfrm>
              <a:off x="6900087" y="1225613"/>
              <a:ext cx="2710180" cy="1315720"/>
            </a:xfrm>
            <a:custGeom>
              <a:avLst/>
              <a:gdLst/>
              <a:ahLst/>
              <a:cxnLst/>
              <a:rect l="l" t="t" r="r" b="b"/>
              <a:pathLst>
                <a:path w="2710179" h="1315720">
                  <a:moveTo>
                    <a:pt x="2709938" y="0"/>
                  </a:moveTo>
                  <a:lnTo>
                    <a:pt x="0" y="0"/>
                  </a:lnTo>
                  <a:lnTo>
                    <a:pt x="0" y="1315504"/>
                  </a:lnTo>
                  <a:lnTo>
                    <a:pt x="2709938" y="1315504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94576" y="1205534"/>
              <a:ext cx="1204353" cy="133650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900088" y="1225613"/>
            <a:ext cx="2710180" cy="131572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330960">
              <a:lnSpc>
                <a:spcPts val="1420"/>
              </a:lnSpc>
              <a:spcBef>
                <a:spcPts val="95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BODI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180"/>
              </a:lnSpc>
            </a:pPr>
            <a:r>
              <a:rPr sz="1000" spc="-10" dirty="0">
                <a:solidFill>
                  <a:srgbClr val="231F20"/>
                </a:solidFill>
                <a:latin typeface="Montserrat Light"/>
                <a:cs typeface="Montserrat Light"/>
              </a:rPr>
              <a:t>BRAITHWAITE</a:t>
            </a:r>
            <a:endParaRPr sz="10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100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REGIONAL</a:t>
            </a:r>
            <a:r>
              <a:rPr sz="800" b="1" spc="10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24828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Colorado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Utah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Idaho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720-594-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9064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5"/>
              </a:rPr>
              <a:t>bbraithwaite@nowcfo.com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80554" y="2749969"/>
            <a:ext cx="2710180" cy="1336675"/>
            <a:chOff x="680554" y="2749969"/>
            <a:chExt cx="2710180" cy="1336675"/>
          </a:xfrm>
        </p:grpSpPr>
        <p:sp>
          <p:nvSpPr>
            <p:cNvPr id="11" name="object 11"/>
            <p:cNvSpPr/>
            <p:nvPr/>
          </p:nvSpPr>
          <p:spPr>
            <a:xfrm>
              <a:off x="680554" y="2770035"/>
              <a:ext cx="2710180" cy="1315720"/>
            </a:xfrm>
            <a:custGeom>
              <a:avLst/>
              <a:gdLst/>
              <a:ahLst/>
              <a:cxnLst/>
              <a:rect l="l" t="t" r="r" b="b"/>
              <a:pathLst>
                <a:path w="2710179" h="1315720">
                  <a:moveTo>
                    <a:pt x="2709938" y="0"/>
                  </a:moveTo>
                  <a:lnTo>
                    <a:pt x="0" y="0"/>
                  </a:lnTo>
                  <a:lnTo>
                    <a:pt x="0" y="1315504"/>
                  </a:lnTo>
                  <a:lnTo>
                    <a:pt x="2709938" y="1315504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554" y="2749969"/>
              <a:ext cx="1198854" cy="133649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80554" y="2770035"/>
            <a:ext cx="2710180" cy="131572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5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ERIC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PATRICK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6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REGIONAL</a:t>
            </a:r>
            <a:r>
              <a:rPr sz="800" b="1" spc="10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38735">
              <a:lnSpc>
                <a:spcPct val="125000"/>
              </a:lnSpc>
            </a:pP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Tennessee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Ohio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Indiana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5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North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&amp;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South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Carolina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615-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878-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1508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7"/>
              </a:rPr>
              <a:t>epatrick@nowcfo.com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761956" y="1201737"/>
            <a:ext cx="2738755" cy="1336675"/>
            <a:chOff x="3761956" y="1201737"/>
            <a:chExt cx="2738755" cy="1336675"/>
          </a:xfrm>
        </p:grpSpPr>
        <p:sp>
          <p:nvSpPr>
            <p:cNvPr id="15" name="object 15"/>
            <p:cNvSpPr/>
            <p:nvPr/>
          </p:nvSpPr>
          <p:spPr>
            <a:xfrm>
              <a:off x="3766528" y="1221816"/>
              <a:ext cx="2734310" cy="1315720"/>
            </a:xfrm>
            <a:custGeom>
              <a:avLst/>
              <a:gdLst/>
              <a:ahLst/>
              <a:cxnLst/>
              <a:rect l="l" t="t" r="r" b="b"/>
              <a:pathLst>
                <a:path w="2734310" h="1315720">
                  <a:moveTo>
                    <a:pt x="2733725" y="0"/>
                  </a:moveTo>
                  <a:lnTo>
                    <a:pt x="0" y="0"/>
                  </a:lnTo>
                  <a:lnTo>
                    <a:pt x="0" y="1315504"/>
                  </a:lnTo>
                  <a:lnTo>
                    <a:pt x="2733725" y="1315504"/>
                  </a:lnTo>
                  <a:lnTo>
                    <a:pt x="2733725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61956" y="1201737"/>
              <a:ext cx="1227213" cy="133650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766527" y="1221816"/>
            <a:ext cx="2734310" cy="131572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354455">
              <a:lnSpc>
                <a:spcPts val="1320"/>
              </a:lnSpc>
              <a:spcBef>
                <a:spcPts val="95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MARIANNE</a:t>
            </a:r>
            <a:endParaRPr sz="1200">
              <a:latin typeface="Montserrat SemiBold"/>
              <a:cs typeface="Montserrat SemiBold"/>
            </a:endParaRPr>
          </a:p>
          <a:p>
            <a:pPr marL="135445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ALLISON</a:t>
            </a:r>
            <a:endParaRPr sz="1200">
              <a:latin typeface="Montserrat Light"/>
              <a:cs typeface="Montserrat Light"/>
            </a:endParaRPr>
          </a:p>
          <a:p>
            <a:pPr marL="1354455">
              <a:lnSpc>
                <a:spcPct val="100000"/>
              </a:lnSpc>
              <a:spcBef>
                <a:spcPts val="96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REGIONAL</a:t>
            </a:r>
            <a:r>
              <a:rPr sz="800" b="1" spc="10" dirty="0">
                <a:solidFill>
                  <a:srgbClr val="2C4C7C"/>
                </a:solidFill>
                <a:latin typeface="Montserrat SemiBold"/>
                <a:cs typeface="Montserrat SemiBold"/>
              </a:rPr>
              <a:t>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54455">
              <a:lnSpc>
                <a:spcPct val="100000"/>
              </a:lnSpc>
              <a:spcBef>
                <a:spcPts val="240"/>
              </a:spcBef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Nevada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Arizona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5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endParaRPr sz="800">
              <a:latin typeface="Montserrat"/>
              <a:cs typeface="Montserrat"/>
            </a:endParaRPr>
          </a:p>
          <a:p>
            <a:pPr marL="1354455" marR="72390">
              <a:lnSpc>
                <a:spcPct val="125000"/>
              </a:lnSpc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New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Mexico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So.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California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702-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278-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4951</a:t>
            </a:r>
            <a:endParaRPr sz="800">
              <a:latin typeface="Montserrat"/>
              <a:cs typeface="Montserrat"/>
            </a:endParaRPr>
          </a:p>
          <a:p>
            <a:pPr marL="1354455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9"/>
              </a:rPr>
              <a:t>mallison@nowcfo.com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894576" y="2753766"/>
            <a:ext cx="2710180" cy="1355725"/>
            <a:chOff x="6894576" y="2753766"/>
            <a:chExt cx="2710180" cy="1355725"/>
          </a:xfrm>
        </p:grpSpPr>
        <p:sp>
          <p:nvSpPr>
            <p:cNvPr id="19" name="object 19"/>
            <p:cNvSpPr/>
            <p:nvPr/>
          </p:nvSpPr>
          <p:spPr>
            <a:xfrm>
              <a:off x="6894576" y="2753766"/>
              <a:ext cx="2710180" cy="1355725"/>
            </a:xfrm>
            <a:custGeom>
              <a:avLst/>
              <a:gdLst/>
              <a:ahLst/>
              <a:cxnLst/>
              <a:rect l="l" t="t" r="r" b="b"/>
              <a:pathLst>
                <a:path w="2710179" h="1355725">
                  <a:moveTo>
                    <a:pt x="2709938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09938" y="1355648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94576" y="2753766"/>
              <a:ext cx="1198841" cy="1336496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894576" y="2753766"/>
            <a:ext cx="2710180" cy="135572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marL="1330960">
              <a:lnSpc>
                <a:spcPts val="1320"/>
              </a:lnSpc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MARIAH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BLOCK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680720">
              <a:lnSpc>
                <a:spcPct val="125000"/>
              </a:lnSpc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San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Diego,</a:t>
            </a:r>
            <a:r>
              <a:rPr sz="800" spc="-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858-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922-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8985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1"/>
              </a:rPr>
              <a:t>mblock@nowcfo.com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790315" y="4276638"/>
            <a:ext cx="2710180" cy="1381125"/>
            <a:chOff x="3790315" y="4276638"/>
            <a:chExt cx="2710180" cy="1381125"/>
          </a:xfrm>
        </p:grpSpPr>
        <p:sp>
          <p:nvSpPr>
            <p:cNvPr id="23" name="object 23"/>
            <p:cNvSpPr/>
            <p:nvPr/>
          </p:nvSpPr>
          <p:spPr>
            <a:xfrm>
              <a:off x="3790315" y="4301985"/>
              <a:ext cx="2710180" cy="1355725"/>
            </a:xfrm>
            <a:custGeom>
              <a:avLst/>
              <a:gdLst/>
              <a:ahLst/>
              <a:cxnLst/>
              <a:rect l="l" t="t" r="r" b="b"/>
              <a:pathLst>
                <a:path w="2710179" h="1355725">
                  <a:moveTo>
                    <a:pt x="2709938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09938" y="1355648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90327" y="4276638"/>
              <a:ext cx="1198841" cy="138099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3790315" y="4301985"/>
            <a:ext cx="2710180" cy="135572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marL="1330960">
              <a:lnSpc>
                <a:spcPts val="1320"/>
              </a:lnSpc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CHRIS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BADGER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542925">
              <a:lnSpc>
                <a:spcPct val="125000"/>
              </a:lnSpc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Salt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Lake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City,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UT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801-598-9390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3"/>
              </a:rPr>
              <a:t>cbadger@nowcfo.com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790315" y="2749956"/>
            <a:ext cx="2710180" cy="1355725"/>
            <a:chOff x="3790315" y="2749956"/>
            <a:chExt cx="2710180" cy="1355725"/>
          </a:xfrm>
        </p:grpSpPr>
        <p:sp>
          <p:nvSpPr>
            <p:cNvPr id="27" name="object 27"/>
            <p:cNvSpPr/>
            <p:nvPr/>
          </p:nvSpPr>
          <p:spPr>
            <a:xfrm>
              <a:off x="3790315" y="2789199"/>
              <a:ext cx="2710180" cy="1315720"/>
            </a:xfrm>
            <a:custGeom>
              <a:avLst/>
              <a:gdLst/>
              <a:ahLst/>
              <a:cxnLst/>
              <a:rect l="l" t="t" r="r" b="b"/>
              <a:pathLst>
                <a:path w="2710179" h="1315720">
                  <a:moveTo>
                    <a:pt x="2709938" y="0"/>
                  </a:moveTo>
                  <a:lnTo>
                    <a:pt x="0" y="0"/>
                  </a:lnTo>
                  <a:lnTo>
                    <a:pt x="0" y="1315504"/>
                  </a:lnTo>
                  <a:lnTo>
                    <a:pt x="2709938" y="1315504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90327" y="2749956"/>
              <a:ext cx="1198841" cy="1355661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3790315" y="2789199"/>
            <a:ext cx="2710180" cy="131572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5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SANA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SUNDRANI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60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30099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Dallas,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TX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|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Chicago,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IL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214-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493-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7539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5"/>
              </a:rPr>
              <a:t>ssundrani@nowcfo.com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80554" y="4296790"/>
            <a:ext cx="2710180" cy="1337945"/>
            <a:chOff x="680554" y="4296790"/>
            <a:chExt cx="2710180" cy="1337945"/>
          </a:xfrm>
        </p:grpSpPr>
        <p:sp>
          <p:nvSpPr>
            <p:cNvPr id="31" name="object 31"/>
            <p:cNvSpPr/>
            <p:nvPr/>
          </p:nvSpPr>
          <p:spPr>
            <a:xfrm>
              <a:off x="680554" y="4318266"/>
              <a:ext cx="2710180" cy="1315720"/>
            </a:xfrm>
            <a:custGeom>
              <a:avLst/>
              <a:gdLst/>
              <a:ahLst/>
              <a:cxnLst/>
              <a:rect l="l" t="t" r="r" b="b"/>
              <a:pathLst>
                <a:path w="2710179" h="1315720">
                  <a:moveTo>
                    <a:pt x="2709938" y="0"/>
                  </a:moveTo>
                  <a:lnTo>
                    <a:pt x="0" y="0"/>
                  </a:lnTo>
                  <a:lnTo>
                    <a:pt x="0" y="1315504"/>
                  </a:lnTo>
                  <a:lnTo>
                    <a:pt x="2709938" y="1315504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0554" y="4296790"/>
              <a:ext cx="1198854" cy="1337906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680554" y="4318266"/>
            <a:ext cx="2710180" cy="131572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5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BRIT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SUMMERILL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60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56134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Silicon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Valley,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669-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225-0207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7"/>
              </a:rPr>
              <a:t>bsummerill@nowcfo.com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80554" y="5830061"/>
            <a:ext cx="2713990" cy="1336675"/>
            <a:chOff x="680554" y="5830061"/>
            <a:chExt cx="2713990" cy="1336675"/>
          </a:xfrm>
        </p:grpSpPr>
        <p:sp>
          <p:nvSpPr>
            <p:cNvPr id="35" name="object 35"/>
            <p:cNvSpPr/>
            <p:nvPr/>
          </p:nvSpPr>
          <p:spPr>
            <a:xfrm>
              <a:off x="680554" y="5864110"/>
              <a:ext cx="2713990" cy="1287780"/>
            </a:xfrm>
            <a:custGeom>
              <a:avLst/>
              <a:gdLst/>
              <a:ahLst/>
              <a:cxnLst/>
              <a:rect l="l" t="t" r="r" b="b"/>
              <a:pathLst>
                <a:path w="2713990" h="1287779">
                  <a:moveTo>
                    <a:pt x="2713507" y="0"/>
                  </a:moveTo>
                  <a:lnTo>
                    <a:pt x="0" y="0"/>
                  </a:lnTo>
                  <a:lnTo>
                    <a:pt x="0" y="1287564"/>
                  </a:lnTo>
                  <a:lnTo>
                    <a:pt x="2713507" y="1287564"/>
                  </a:lnTo>
                  <a:lnTo>
                    <a:pt x="2713507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0554" y="5830061"/>
              <a:ext cx="1198854" cy="1336497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680554" y="5864110"/>
            <a:ext cx="2713990" cy="128778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844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BILL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SABLAN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60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732155">
              <a:lnSpc>
                <a:spcPct val="125000"/>
              </a:lnSpc>
            </a:pP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Seattle,</a:t>
            </a:r>
            <a:r>
              <a:rPr sz="800" spc="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WA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206-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225-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2253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9"/>
              </a:rPr>
              <a:t>bsablan@nowcfo.com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790315" y="5819622"/>
            <a:ext cx="2710180" cy="1336675"/>
            <a:chOff x="3790315" y="5819622"/>
            <a:chExt cx="2710180" cy="1336675"/>
          </a:xfrm>
        </p:grpSpPr>
        <p:sp>
          <p:nvSpPr>
            <p:cNvPr id="39" name="object 39"/>
            <p:cNvSpPr/>
            <p:nvPr/>
          </p:nvSpPr>
          <p:spPr>
            <a:xfrm>
              <a:off x="3790315" y="5838748"/>
              <a:ext cx="2710180" cy="1317625"/>
            </a:xfrm>
            <a:custGeom>
              <a:avLst/>
              <a:gdLst/>
              <a:ahLst/>
              <a:cxnLst/>
              <a:rect l="l" t="t" r="r" b="b"/>
              <a:pathLst>
                <a:path w="2710179" h="1317625">
                  <a:moveTo>
                    <a:pt x="2709938" y="0"/>
                  </a:moveTo>
                  <a:lnTo>
                    <a:pt x="0" y="0"/>
                  </a:lnTo>
                  <a:lnTo>
                    <a:pt x="0" y="1317383"/>
                  </a:lnTo>
                  <a:lnTo>
                    <a:pt x="2709938" y="131738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90327" y="5819622"/>
              <a:ext cx="1198841" cy="1336497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3790315" y="5838748"/>
            <a:ext cx="2710180" cy="131762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6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MELISSA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HENKE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65468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Columbus,</a:t>
            </a:r>
            <a:r>
              <a:rPr sz="800" spc="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OH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615-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651-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2671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21"/>
              </a:rPr>
              <a:t>mhenke@nowcfo.com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6881876" y="4301997"/>
            <a:ext cx="2703195" cy="1335405"/>
            <a:chOff x="6881876" y="4301997"/>
            <a:chExt cx="2703195" cy="1335405"/>
          </a:xfrm>
        </p:grpSpPr>
        <p:sp>
          <p:nvSpPr>
            <p:cNvPr id="43" name="object 43"/>
            <p:cNvSpPr/>
            <p:nvPr/>
          </p:nvSpPr>
          <p:spPr>
            <a:xfrm>
              <a:off x="6881926" y="4312703"/>
              <a:ext cx="2703195" cy="1324610"/>
            </a:xfrm>
            <a:custGeom>
              <a:avLst/>
              <a:gdLst/>
              <a:ahLst/>
              <a:cxnLst/>
              <a:rect l="l" t="t" r="r" b="b"/>
              <a:pathLst>
                <a:path w="2703195" h="1324610">
                  <a:moveTo>
                    <a:pt x="2702598" y="0"/>
                  </a:moveTo>
                  <a:lnTo>
                    <a:pt x="0" y="0"/>
                  </a:lnTo>
                  <a:lnTo>
                    <a:pt x="0" y="1324457"/>
                  </a:lnTo>
                  <a:lnTo>
                    <a:pt x="2702598" y="1324457"/>
                  </a:lnTo>
                  <a:lnTo>
                    <a:pt x="270259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81876" y="4301997"/>
              <a:ext cx="1192542" cy="1331607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6881926" y="4312704"/>
            <a:ext cx="2703195" cy="132461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336040">
              <a:lnSpc>
                <a:spcPts val="1320"/>
              </a:lnSpc>
              <a:spcBef>
                <a:spcPts val="990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SHELBY</a:t>
            </a:r>
            <a:endParaRPr sz="1200">
              <a:latin typeface="Montserrat SemiBold"/>
              <a:cs typeface="Montserrat SemiBold"/>
            </a:endParaRPr>
          </a:p>
          <a:p>
            <a:pPr marL="133604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ALLMON</a:t>
            </a:r>
            <a:endParaRPr sz="1200">
              <a:latin typeface="Montserrat Light"/>
              <a:cs typeface="Montserrat Light"/>
            </a:endParaRPr>
          </a:p>
          <a:p>
            <a:pPr marL="1336040">
              <a:lnSpc>
                <a:spcPct val="100000"/>
              </a:lnSpc>
              <a:spcBef>
                <a:spcPts val="96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36040" marR="71374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Nashville,</a:t>
            </a:r>
            <a:r>
              <a:rPr sz="800" spc="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TN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865-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599-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2810</a:t>
            </a:r>
            <a:endParaRPr sz="800">
              <a:latin typeface="Montserrat"/>
              <a:cs typeface="Montserrat"/>
            </a:endParaRPr>
          </a:p>
          <a:p>
            <a:pPr marL="133604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23"/>
              </a:rPr>
              <a:t>sallmon@nowcfo.com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900088" y="5845212"/>
            <a:ext cx="2710180" cy="1336675"/>
            <a:chOff x="6900088" y="5845212"/>
            <a:chExt cx="2710180" cy="1336675"/>
          </a:xfrm>
        </p:grpSpPr>
        <p:sp>
          <p:nvSpPr>
            <p:cNvPr id="47" name="object 47"/>
            <p:cNvSpPr/>
            <p:nvPr/>
          </p:nvSpPr>
          <p:spPr>
            <a:xfrm>
              <a:off x="6900088" y="5864351"/>
              <a:ext cx="2710180" cy="1317625"/>
            </a:xfrm>
            <a:custGeom>
              <a:avLst/>
              <a:gdLst/>
              <a:ahLst/>
              <a:cxnLst/>
              <a:rect l="l" t="t" r="r" b="b"/>
              <a:pathLst>
                <a:path w="2710179" h="1317625">
                  <a:moveTo>
                    <a:pt x="2709938" y="0"/>
                  </a:moveTo>
                  <a:lnTo>
                    <a:pt x="0" y="0"/>
                  </a:lnTo>
                  <a:lnTo>
                    <a:pt x="0" y="1317383"/>
                  </a:lnTo>
                  <a:lnTo>
                    <a:pt x="2709938" y="131738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00088" y="5845212"/>
              <a:ext cx="1198841" cy="1336497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900088" y="5864352"/>
            <a:ext cx="2710180" cy="131762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65"/>
              </a:spcBef>
            </a:pPr>
            <a:r>
              <a:rPr sz="12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AMY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FARROW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62039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Indianapolis,</a:t>
            </a:r>
            <a:r>
              <a:rPr sz="800" spc="6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IN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615-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762-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8175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25"/>
              </a:rPr>
              <a:t>afarrow@nowcfo.com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460104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DB3D6"/>
                </a:solidFill>
              </a:rPr>
              <a:t>MARKET</a:t>
            </a:r>
            <a:r>
              <a:rPr spc="-105" dirty="0">
                <a:solidFill>
                  <a:srgbClr val="7DB3D6"/>
                </a:solidFill>
              </a:rPr>
              <a:t> </a:t>
            </a:r>
            <a:r>
              <a:rPr spc="-20" dirty="0"/>
              <a:t>LEADERSHIP</a:t>
            </a:r>
            <a:r>
              <a:rPr spc="-95" dirty="0"/>
              <a:t> </a:t>
            </a:r>
            <a:r>
              <a:rPr spc="-20" dirty="0"/>
              <a:t>TEAM</a:t>
            </a:r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r>
              <a:rPr spc="-25" dirty="0"/>
              <a:t>20</a:t>
            </a:r>
          </a:p>
        </p:txBody>
      </p:sp>
      <p:sp>
        <p:nvSpPr>
          <p:cNvPr id="58" name="object 5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84815" y="5849937"/>
            <a:ext cx="2727325" cy="1355725"/>
            <a:chOff x="3784815" y="5849937"/>
            <a:chExt cx="2727325" cy="1355725"/>
          </a:xfrm>
        </p:grpSpPr>
        <p:sp>
          <p:nvSpPr>
            <p:cNvPr id="3" name="object 3"/>
            <p:cNvSpPr/>
            <p:nvPr/>
          </p:nvSpPr>
          <p:spPr>
            <a:xfrm>
              <a:off x="3784815" y="5849950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84815" y="5849937"/>
              <a:ext cx="1216190" cy="133649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784815" y="5849950"/>
            <a:ext cx="2727325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48105">
              <a:lnSpc>
                <a:spcPts val="1320"/>
              </a:lnSpc>
              <a:spcBef>
                <a:spcPts val="111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SCOTT</a:t>
            </a:r>
            <a:endParaRPr sz="1200">
              <a:latin typeface="Montserrat SemiBold"/>
              <a:cs typeface="Montserrat SemiBold"/>
            </a:endParaRPr>
          </a:p>
          <a:p>
            <a:pPr marL="134810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CHRISTENSEN</a:t>
            </a:r>
            <a:endParaRPr sz="1200">
              <a:latin typeface="Montserrat Light"/>
              <a:cs typeface="Montserrat Light"/>
            </a:endParaRPr>
          </a:p>
          <a:p>
            <a:pPr marL="1348105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48105" marR="71882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Houston,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TX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801-505-8203</a:t>
            </a:r>
            <a:endParaRPr sz="800">
              <a:latin typeface="Montserrat"/>
              <a:cs typeface="Montserrat"/>
            </a:endParaRPr>
          </a:p>
          <a:p>
            <a:pPr marL="1348105">
              <a:lnSpc>
                <a:spcPct val="100000"/>
              </a:lnSpc>
              <a:spcBef>
                <a:spcPts val="290"/>
              </a:spcBef>
            </a:pPr>
            <a:r>
              <a:rPr sz="750" spc="-45" dirty="0">
                <a:solidFill>
                  <a:srgbClr val="231F20"/>
                </a:solidFill>
                <a:latin typeface="Montserrat"/>
                <a:cs typeface="Montserrat"/>
                <a:hlinkClick r:id="rId3"/>
              </a:rPr>
              <a:t>scott.christensen@nowcfo.com</a:t>
            </a:r>
            <a:endParaRPr sz="750">
              <a:latin typeface="Montserrat"/>
              <a:cs typeface="Montserra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89863" y="5956895"/>
            <a:ext cx="1216202" cy="122953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087741" y="5849950"/>
            <a:ext cx="1529715" cy="1355725"/>
          </a:xfrm>
          <a:prstGeom prst="rect">
            <a:avLst/>
          </a:prstGeom>
          <a:solidFill>
            <a:srgbClr val="96BFDC">
              <a:alpha val="7998"/>
            </a:srgbClr>
          </a:solidFill>
        </p:spPr>
        <p:txBody>
          <a:bodyPr vert="horz" wrap="square" lIns="0" tIns="141605" rIns="0" bIns="0" rtlCol="0">
            <a:spAutoFit/>
          </a:bodyPr>
          <a:lstStyle/>
          <a:p>
            <a:pPr marL="150495">
              <a:lnSpc>
                <a:spcPts val="1320"/>
              </a:lnSpc>
              <a:spcBef>
                <a:spcPts val="111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BASIL</a:t>
            </a:r>
            <a:endParaRPr sz="1200">
              <a:latin typeface="Montserrat SemiBold"/>
              <a:cs typeface="Montserrat SemiBold"/>
            </a:endParaRPr>
          </a:p>
          <a:p>
            <a:pPr marL="15049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CORNELL</a:t>
            </a:r>
            <a:endParaRPr sz="1200">
              <a:latin typeface="Montserrat Light"/>
              <a:cs typeface="Montserrat Light"/>
            </a:endParaRPr>
          </a:p>
          <a:p>
            <a:pPr marL="150495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50495" marR="70294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Orlando,</a:t>
            </a:r>
            <a:r>
              <a:rPr sz="800" spc="-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FL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40" dirty="0">
                <a:solidFill>
                  <a:srgbClr val="231F20"/>
                </a:solidFill>
                <a:latin typeface="Montserrat"/>
                <a:cs typeface="Montserrat"/>
              </a:rPr>
              <a:t>407-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250-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7207</a:t>
            </a:r>
            <a:endParaRPr sz="800">
              <a:latin typeface="Montserrat"/>
              <a:cs typeface="Montserrat"/>
            </a:endParaRPr>
          </a:p>
          <a:p>
            <a:pPr marL="150495">
              <a:lnSpc>
                <a:spcPct val="100000"/>
              </a:lnSpc>
              <a:spcBef>
                <a:spcPts val="290"/>
              </a:spcBef>
            </a:pPr>
            <a:r>
              <a:rPr sz="750" spc="-10" dirty="0">
                <a:solidFill>
                  <a:srgbClr val="231F20"/>
                </a:solidFill>
                <a:latin typeface="Montserrat"/>
                <a:cs typeface="Montserrat"/>
                <a:hlinkClick r:id="rId5"/>
              </a:rPr>
              <a:t>bcornell@nowcfo.com</a:t>
            </a:r>
            <a:endParaRPr sz="750">
              <a:latin typeface="Montserrat"/>
              <a:cs typeface="Montserra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889863" y="2752521"/>
            <a:ext cx="2710180" cy="1336675"/>
            <a:chOff x="6889863" y="2752521"/>
            <a:chExt cx="2710180" cy="1336675"/>
          </a:xfrm>
        </p:grpSpPr>
        <p:sp>
          <p:nvSpPr>
            <p:cNvPr id="9" name="object 9"/>
            <p:cNvSpPr/>
            <p:nvPr/>
          </p:nvSpPr>
          <p:spPr>
            <a:xfrm>
              <a:off x="6889876" y="2771660"/>
              <a:ext cx="2710180" cy="1317625"/>
            </a:xfrm>
            <a:custGeom>
              <a:avLst/>
              <a:gdLst/>
              <a:ahLst/>
              <a:cxnLst/>
              <a:rect l="l" t="t" r="r" b="b"/>
              <a:pathLst>
                <a:path w="2710179" h="1317625">
                  <a:moveTo>
                    <a:pt x="2709938" y="0"/>
                  </a:moveTo>
                  <a:lnTo>
                    <a:pt x="0" y="0"/>
                  </a:lnTo>
                  <a:lnTo>
                    <a:pt x="0" y="1317383"/>
                  </a:lnTo>
                  <a:lnTo>
                    <a:pt x="2709938" y="131738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89863" y="2752521"/>
              <a:ext cx="1198854" cy="133650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889877" y="2771660"/>
            <a:ext cx="2710180" cy="131762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6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RACHEL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DURKOT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30960" marR="705485">
              <a:lnSpc>
                <a:spcPct val="125000"/>
              </a:lnSpc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Phoenix,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AZ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602-370-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8662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7"/>
              </a:rPr>
              <a:t>rdurkot@nowcfo.com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0554" y="1203185"/>
            <a:ext cx="2710180" cy="1336675"/>
            <a:chOff x="680554" y="1203185"/>
            <a:chExt cx="2710180" cy="1336675"/>
          </a:xfrm>
        </p:grpSpPr>
        <p:sp>
          <p:nvSpPr>
            <p:cNvPr id="13" name="object 13"/>
            <p:cNvSpPr/>
            <p:nvPr/>
          </p:nvSpPr>
          <p:spPr>
            <a:xfrm>
              <a:off x="680554" y="1222311"/>
              <a:ext cx="2710180" cy="1317625"/>
            </a:xfrm>
            <a:custGeom>
              <a:avLst/>
              <a:gdLst/>
              <a:ahLst/>
              <a:cxnLst/>
              <a:rect l="l" t="t" r="r" b="b"/>
              <a:pathLst>
                <a:path w="2710179" h="1317625">
                  <a:moveTo>
                    <a:pt x="2709938" y="0"/>
                  </a:moveTo>
                  <a:lnTo>
                    <a:pt x="0" y="0"/>
                  </a:lnTo>
                  <a:lnTo>
                    <a:pt x="0" y="1317383"/>
                  </a:lnTo>
                  <a:lnTo>
                    <a:pt x="2709938" y="131738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0554" y="1203185"/>
              <a:ext cx="1198854" cy="133649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80554" y="1222311"/>
            <a:ext cx="2710180" cy="131762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6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NATE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SORENSEN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30960" marR="542925">
              <a:lnSpc>
                <a:spcPct val="125000"/>
              </a:lnSpc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Salt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Lake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City,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UT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801-616-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7378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9"/>
              </a:rPr>
              <a:t>nsorensen@nowcfo.com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889863" y="1198156"/>
            <a:ext cx="2710180" cy="1336675"/>
            <a:chOff x="6889863" y="1198156"/>
            <a:chExt cx="2710180" cy="1336675"/>
          </a:xfrm>
        </p:grpSpPr>
        <p:sp>
          <p:nvSpPr>
            <p:cNvPr id="17" name="object 17"/>
            <p:cNvSpPr/>
            <p:nvPr/>
          </p:nvSpPr>
          <p:spPr>
            <a:xfrm>
              <a:off x="6889876" y="1220965"/>
              <a:ext cx="2710180" cy="1310640"/>
            </a:xfrm>
            <a:custGeom>
              <a:avLst/>
              <a:gdLst/>
              <a:ahLst/>
              <a:cxnLst/>
              <a:rect l="l" t="t" r="r" b="b"/>
              <a:pathLst>
                <a:path w="2710179" h="1310639">
                  <a:moveTo>
                    <a:pt x="2709938" y="0"/>
                  </a:moveTo>
                  <a:lnTo>
                    <a:pt x="0" y="0"/>
                  </a:lnTo>
                  <a:lnTo>
                    <a:pt x="0" y="1310043"/>
                  </a:lnTo>
                  <a:lnTo>
                    <a:pt x="2709938" y="131004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89863" y="1198156"/>
              <a:ext cx="1198854" cy="133649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889877" y="1220965"/>
            <a:ext cx="2710180" cy="131064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3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CAROLINE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HÉBERT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30960" marR="735965">
              <a:lnSpc>
                <a:spcPct val="125000"/>
              </a:lnSpc>
            </a:pP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Denver,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CO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720-584-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1104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1"/>
              </a:rPr>
              <a:t>chebert@nowcfo.com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73341" y="2759125"/>
            <a:ext cx="2710180" cy="1336675"/>
            <a:chOff x="673341" y="2759125"/>
            <a:chExt cx="2710180" cy="1336675"/>
          </a:xfrm>
        </p:grpSpPr>
        <p:sp>
          <p:nvSpPr>
            <p:cNvPr id="21" name="object 21"/>
            <p:cNvSpPr/>
            <p:nvPr/>
          </p:nvSpPr>
          <p:spPr>
            <a:xfrm>
              <a:off x="673341" y="2781934"/>
              <a:ext cx="2710180" cy="1310640"/>
            </a:xfrm>
            <a:custGeom>
              <a:avLst/>
              <a:gdLst/>
              <a:ahLst/>
              <a:cxnLst/>
              <a:rect l="l" t="t" r="r" b="b"/>
              <a:pathLst>
                <a:path w="2710179" h="1310639">
                  <a:moveTo>
                    <a:pt x="2709938" y="0"/>
                  </a:moveTo>
                  <a:lnTo>
                    <a:pt x="0" y="0"/>
                  </a:lnTo>
                  <a:lnTo>
                    <a:pt x="0" y="1310043"/>
                  </a:lnTo>
                  <a:lnTo>
                    <a:pt x="2709938" y="131004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3341" y="2759125"/>
              <a:ext cx="1198854" cy="1336497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73341" y="2781935"/>
            <a:ext cx="2710180" cy="131064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3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HILLARY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ROGERS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30960" marR="71437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Tampa, FL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813-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344-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9405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3"/>
              </a:rPr>
              <a:t>hrogers@nowcfo.com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73341" y="4310760"/>
            <a:ext cx="2710180" cy="1340485"/>
            <a:chOff x="673341" y="4310760"/>
            <a:chExt cx="2710180" cy="1340485"/>
          </a:xfrm>
        </p:grpSpPr>
        <p:sp>
          <p:nvSpPr>
            <p:cNvPr id="25" name="object 25"/>
            <p:cNvSpPr/>
            <p:nvPr/>
          </p:nvSpPr>
          <p:spPr>
            <a:xfrm>
              <a:off x="673341" y="4326356"/>
              <a:ext cx="2710180" cy="1324610"/>
            </a:xfrm>
            <a:custGeom>
              <a:avLst/>
              <a:gdLst/>
              <a:ahLst/>
              <a:cxnLst/>
              <a:rect l="l" t="t" r="r" b="b"/>
              <a:pathLst>
                <a:path w="2710179" h="1324610">
                  <a:moveTo>
                    <a:pt x="2709938" y="0"/>
                  </a:moveTo>
                  <a:lnTo>
                    <a:pt x="0" y="0"/>
                  </a:lnTo>
                  <a:lnTo>
                    <a:pt x="0" y="1324457"/>
                  </a:lnTo>
                  <a:lnTo>
                    <a:pt x="2709938" y="1324457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3341" y="4310760"/>
              <a:ext cx="1198854" cy="1336497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73341" y="4326356"/>
            <a:ext cx="2710180" cy="132461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90"/>
              </a:spcBef>
            </a:pPr>
            <a:r>
              <a:rPr sz="12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SAM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HOWELL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60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30960" marR="71374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Orlando,</a:t>
            </a:r>
            <a:r>
              <a:rPr sz="800" spc="-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FL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801-750-4364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40" dirty="0">
                <a:solidFill>
                  <a:srgbClr val="231F20"/>
                </a:solidFill>
                <a:latin typeface="Montserrat"/>
                <a:cs typeface="Montserrat"/>
                <a:hlinkClick r:id="rId15"/>
              </a:rPr>
              <a:t>samuel.howell@nowcfo.com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80554" y="5849950"/>
            <a:ext cx="2710180" cy="1336675"/>
            <a:chOff x="680554" y="5849950"/>
            <a:chExt cx="2710180" cy="1336675"/>
          </a:xfrm>
        </p:grpSpPr>
        <p:sp>
          <p:nvSpPr>
            <p:cNvPr id="29" name="object 29"/>
            <p:cNvSpPr/>
            <p:nvPr/>
          </p:nvSpPr>
          <p:spPr>
            <a:xfrm>
              <a:off x="680554" y="5872759"/>
              <a:ext cx="2710180" cy="1310640"/>
            </a:xfrm>
            <a:custGeom>
              <a:avLst/>
              <a:gdLst/>
              <a:ahLst/>
              <a:cxnLst/>
              <a:rect l="l" t="t" r="r" b="b"/>
              <a:pathLst>
                <a:path w="2710179" h="1310640">
                  <a:moveTo>
                    <a:pt x="2709938" y="0"/>
                  </a:moveTo>
                  <a:lnTo>
                    <a:pt x="0" y="0"/>
                  </a:lnTo>
                  <a:lnTo>
                    <a:pt x="0" y="1310043"/>
                  </a:lnTo>
                  <a:lnTo>
                    <a:pt x="2709938" y="1310043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0554" y="5849950"/>
              <a:ext cx="1198854" cy="1336497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680554" y="5872759"/>
            <a:ext cx="2710180" cy="131064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93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APRIL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DIEMER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30960" marR="75057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Atlanta,</a:t>
            </a: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GA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40" dirty="0">
                <a:solidFill>
                  <a:srgbClr val="231F20"/>
                </a:solidFill>
                <a:latin typeface="Montserrat"/>
                <a:cs typeface="Montserrat"/>
              </a:rPr>
              <a:t>470-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889-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1751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231F20"/>
                </a:solidFill>
                <a:latin typeface="Montserrat"/>
                <a:cs typeface="Montserrat"/>
                <a:hlinkClick r:id="rId17"/>
              </a:rPr>
              <a:t>april.diemer@nowcfo.com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784815" y="2727121"/>
            <a:ext cx="2727325" cy="1355725"/>
            <a:chOff x="3784815" y="2727121"/>
            <a:chExt cx="2727325" cy="1355725"/>
          </a:xfrm>
        </p:grpSpPr>
        <p:sp>
          <p:nvSpPr>
            <p:cNvPr id="33" name="object 33"/>
            <p:cNvSpPr/>
            <p:nvPr/>
          </p:nvSpPr>
          <p:spPr>
            <a:xfrm>
              <a:off x="3784815" y="2727121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84815" y="2727121"/>
              <a:ext cx="1216190" cy="1336497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3784815" y="2727121"/>
            <a:ext cx="2727325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48105">
              <a:lnSpc>
                <a:spcPts val="1320"/>
              </a:lnSpc>
              <a:spcBef>
                <a:spcPts val="111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TANESHA</a:t>
            </a:r>
            <a:endParaRPr sz="1200">
              <a:latin typeface="Montserrat SemiBold"/>
              <a:cs typeface="Montserrat SemiBold"/>
            </a:endParaRPr>
          </a:p>
          <a:p>
            <a:pPr marL="134810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BUNDY</a:t>
            </a:r>
            <a:endParaRPr sz="1200">
              <a:latin typeface="Montserrat Light"/>
              <a:cs typeface="Montserrat Light"/>
            </a:endParaRPr>
          </a:p>
          <a:p>
            <a:pPr marL="1348105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48105" marR="44704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Oklahoma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City,</a:t>
            </a:r>
            <a:r>
              <a:rPr sz="800" spc="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OK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580-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239-0436</a:t>
            </a:r>
            <a:endParaRPr sz="800">
              <a:latin typeface="Montserrat"/>
              <a:cs typeface="Montserrat"/>
            </a:endParaRPr>
          </a:p>
          <a:p>
            <a:pPr marL="1348105">
              <a:lnSpc>
                <a:spcPct val="100000"/>
              </a:lnSpc>
              <a:spcBef>
                <a:spcPts val="240"/>
              </a:spcBef>
            </a:pPr>
            <a:r>
              <a:rPr sz="800" spc="-45" dirty="0">
                <a:solidFill>
                  <a:srgbClr val="231F20"/>
                </a:solidFill>
                <a:latin typeface="Montserrat"/>
                <a:cs typeface="Montserrat"/>
                <a:hlinkClick r:id="rId19"/>
              </a:rPr>
              <a:t>tanesha.bundy@nowcfo.com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784815" y="4290098"/>
            <a:ext cx="2727325" cy="1355725"/>
            <a:chOff x="3784815" y="4290098"/>
            <a:chExt cx="2727325" cy="1355725"/>
          </a:xfrm>
        </p:grpSpPr>
        <p:sp>
          <p:nvSpPr>
            <p:cNvPr id="37" name="object 37"/>
            <p:cNvSpPr/>
            <p:nvPr/>
          </p:nvSpPr>
          <p:spPr>
            <a:xfrm>
              <a:off x="3784815" y="4290098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84815" y="4290098"/>
              <a:ext cx="1216190" cy="1336497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3784815" y="4290098"/>
            <a:ext cx="2727325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48105">
              <a:lnSpc>
                <a:spcPts val="1320"/>
              </a:lnSpc>
              <a:spcBef>
                <a:spcPts val="111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GEORGE</a:t>
            </a:r>
            <a:endParaRPr sz="1200">
              <a:latin typeface="Montserrat SemiBold"/>
              <a:cs typeface="Montserrat SemiBold"/>
            </a:endParaRPr>
          </a:p>
          <a:p>
            <a:pPr marL="134810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STEPHENS</a:t>
            </a:r>
            <a:endParaRPr sz="1200">
              <a:latin typeface="Montserrat Light"/>
              <a:cs typeface="Montserrat Light"/>
            </a:endParaRPr>
          </a:p>
          <a:p>
            <a:pPr marL="1348105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48105" marR="76263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Austin,</a:t>
            </a:r>
            <a:r>
              <a:rPr sz="800" spc="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TX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512-</a:t>
            </a:r>
            <a:r>
              <a:rPr sz="800" spc="-35" dirty="0">
                <a:solidFill>
                  <a:srgbClr val="231F20"/>
                </a:solidFill>
                <a:latin typeface="Montserrat"/>
                <a:cs typeface="Montserrat"/>
              </a:rPr>
              <a:t>970-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1432</a:t>
            </a:r>
            <a:endParaRPr sz="800">
              <a:latin typeface="Montserrat"/>
              <a:cs typeface="Montserrat"/>
            </a:endParaRPr>
          </a:p>
          <a:p>
            <a:pPr marL="1348105">
              <a:lnSpc>
                <a:spcPct val="100000"/>
              </a:lnSpc>
              <a:spcBef>
                <a:spcPts val="290"/>
              </a:spcBef>
            </a:pPr>
            <a:r>
              <a:rPr sz="750" spc="-45" dirty="0">
                <a:solidFill>
                  <a:srgbClr val="231F20"/>
                </a:solidFill>
                <a:latin typeface="Montserrat"/>
                <a:cs typeface="Montserrat"/>
                <a:hlinkClick r:id="rId21"/>
              </a:rPr>
              <a:t>george.stephens@nowcfo.com</a:t>
            </a:r>
            <a:endParaRPr sz="750">
              <a:latin typeface="Montserrat"/>
              <a:cs typeface="Montserrat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784815" y="1205534"/>
            <a:ext cx="2727325" cy="1355725"/>
            <a:chOff x="3784815" y="1205534"/>
            <a:chExt cx="2727325" cy="1355725"/>
          </a:xfrm>
        </p:grpSpPr>
        <p:sp>
          <p:nvSpPr>
            <p:cNvPr id="41" name="object 41"/>
            <p:cNvSpPr/>
            <p:nvPr/>
          </p:nvSpPr>
          <p:spPr>
            <a:xfrm>
              <a:off x="3784815" y="1205534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84815" y="1205534"/>
              <a:ext cx="1216190" cy="1336509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3784815" y="1205534"/>
            <a:ext cx="2727325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48105">
              <a:lnSpc>
                <a:spcPts val="1320"/>
              </a:lnSpc>
              <a:spcBef>
                <a:spcPts val="111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CHRISTI</a:t>
            </a:r>
            <a:endParaRPr sz="1200">
              <a:latin typeface="Montserrat SemiBold"/>
              <a:cs typeface="Montserrat SemiBold"/>
            </a:endParaRPr>
          </a:p>
          <a:p>
            <a:pPr marL="134810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CEREGHINO</a:t>
            </a:r>
            <a:endParaRPr sz="1200">
              <a:latin typeface="Montserrat Light"/>
              <a:cs typeface="Montserrat Light"/>
            </a:endParaRPr>
          </a:p>
          <a:p>
            <a:pPr marL="1348105">
              <a:lnSpc>
                <a:spcPct val="100000"/>
              </a:lnSpc>
              <a:spcBef>
                <a:spcPts val="955"/>
              </a:spcBef>
            </a:pP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PARTNER</a:t>
            </a:r>
            <a:endParaRPr sz="800">
              <a:latin typeface="Montserrat SemiBold"/>
              <a:cs typeface="Montserrat SemiBold"/>
            </a:endParaRPr>
          </a:p>
          <a:p>
            <a:pPr marL="1348105" marR="66992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Phoenix,</a:t>
            </a:r>
            <a:r>
              <a:rPr sz="800" spc="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AZ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702-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533-</a:t>
            </a:r>
            <a:r>
              <a:rPr sz="800" spc="-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6638</a:t>
            </a:r>
            <a:endParaRPr sz="800">
              <a:latin typeface="Montserrat"/>
              <a:cs typeface="Montserrat"/>
            </a:endParaRPr>
          </a:p>
          <a:p>
            <a:pPr marL="1348105">
              <a:lnSpc>
                <a:spcPct val="100000"/>
              </a:lnSpc>
              <a:spcBef>
                <a:spcPts val="290"/>
              </a:spcBef>
            </a:pPr>
            <a:r>
              <a:rPr sz="750" spc="-40" dirty="0">
                <a:solidFill>
                  <a:srgbClr val="231F20"/>
                </a:solidFill>
                <a:latin typeface="Montserrat"/>
                <a:cs typeface="Montserrat"/>
                <a:hlinkClick r:id="rId23"/>
              </a:rPr>
              <a:t>christi.cereghino@nowcfo.com</a:t>
            </a:r>
            <a:endParaRPr sz="750">
              <a:latin typeface="Montserrat"/>
              <a:cs typeface="Montserrat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6889863" y="4286961"/>
            <a:ext cx="2710180" cy="1355725"/>
            <a:chOff x="6889863" y="4286961"/>
            <a:chExt cx="2710180" cy="1355725"/>
          </a:xfrm>
        </p:grpSpPr>
        <p:sp>
          <p:nvSpPr>
            <p:cNvPr id="45" name="object 45"/>
            <p:cNvSpPr/>
            <p:nvPr/>
          </p:nvSpPr>
          <p:spPr>
            <a:xfrm>
              <a:off x="6889876" y="4286961"/>
              <a:ext cx="2710180" cy="1355725"/>
            </a:xfrm>
            <a:custGeom>
              <a:avLst/>
              <a:gdLst/>
              <a:ahLst/>
              <a:cxnLst/>
              <a:rect l="l" t="t" r="r" b="b"/>
              <a:pathLst>
                <a:path w="2710179" h="1355725">
                  <a:moveTo>
                    <a:pt x="2709938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09938" y="1355648"/>
                  </a:lnTo>
                  <a:lnTo>
                    <a:pt x="2709938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89863" y="4286961"/>
              <a:ext cx="1198854" cy="1336509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6889877" y="4286961"/>
            <a:ext cx="2710180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30960">
              <a:lnSpc>
                <a:spcPts val="1320"/>
              </a:lnSpc>
              <a:spcBef>
                <a:spcPts val="111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WILLIAM</a:t>
            </a:r>
            <a:endParaRPr sz="1200">
              <a:latin typeface="Montserrat SemiBold"/>
              <a:cs typeface="Montserrat SemiBold"/>
            </a:endParaRPr>
          </a:p>
          <a:p>
            <a:pPr marL="133096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LANGWORTHY</a:t>
            </a:r>
            <a:endParaRPr sz="1200">
              <a:latin typeface="Montserrat Light"/>
              <a:cs typeface="Montserrat Light"/>
            </a:endParaRPr>
          </a:p>
          <a:p>
            <a:pPr marL="133096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30960" marR="482600">
              <a:lnSpc>
                <a:spcPct val="125000"/>
              </a:lnSpc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Los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 Angeles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&amp;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San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Bernardino,</a:t>
            </a:r>
            <a:r>
              <a:rPr sz="800" spc="4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951-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348-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8915</a:t>
            </a:r>
            <a:endParaRPr sz="800">
              <a:latin typeface="Montserrat"/>
              <a:cs typeface="Montserrat"/>
            </a:endParaRPr>
          </a:p>
          <a:p>
            <a:pPr marL="1330960">
              <a:lnSpc>
                <a:spcPct val="100000"/>
              </a:lnSpc>
              <a:spcBef>
                <a:spcPts val="240"/>
              </a:spcBef>
            </a:pP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  <a:hlinkClick r:id="rId25"/>
              </a:rPr>
              <a:t>wlangworthy@nowcfo.com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53" name="object 53"/>
          <p:cNvSpPr/>
          <p:nvPr/>
        </p:nvSpPr>
        <p:spPr>
          <a:xfrm>
            <a:off x="460104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DB3D6"/>
                </a:solidFill>
              </a:rPr>
              <a:t>MARKET</a:t>
            </a:r>
            <a:r>
              <a:rPr spc="-105" dirty="0">
                <a:solidFill>
                  <a:srgbClr val="7DB3D6"/>
                </a:solidFill>
              </a:rPr>
              <a:t> </a:t>
            </a:r>
            <a:r>
              <a:rPr spc="-20" dirty="0"/>
              <a:t>LEADERSHIP</a:t>
            </a:r>
            <a:r>
              <a:rPr spc="-95" dirty="0"/>
              <a:t> </a:t>
            </a:r>
            <a:r>
              <a:rPr spc="-20" dirty="0"/>
              <a:t>TEAM</a:t>
            </a:r>
          </a:p>
        </p:txBody>
      </p: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r>
              <a:rPr spc="-25" dirty="0"/>
              <a:t>21</a:t>
            </a:r>
          </a:p>
        </p:txBody>
      </p:sp>
      <p:sp>
        <p:nvSpPr>
          <p:cNvPr id="56" name="object 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9823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DB3D6"/>
                </a:solidFill>
              </a:rPr>
              <a:t>MARKET</a:t>
            </a:r>
            <a:r>
              <a:rPr spc="-105" dirty="0">
                <a:solidFill>
                  <a:srgbClr val="7DB3D6"/>
                </a:solidFill>
              </a:rPr>
              <a:t> </a:t>
            </a:r>
            <a:r>
              <a:rPr spc="-20" dirty="0"/>
              <a:t>LEADERSHIP</a:t>
            </a:r>
            <a:r>
              <a:rPr spc="-95" dirty="0"/>
              <a:t> </a:t>
            </a:r>
            <a:r>
              <a:rPr spc="-20" dirty="0"/>
              <a:t>TEAM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572560" y="1198156"/>
            <a:ext cx="2727325" cy="1355725"/>
            <a:chOff x="3572560" y="1198156"/>
            <a:chExt cx="2727325" cy="1355725"/>
          </a:xfrm>
        </p:grpSpPr>
        <p:sp>
          <p:nvSpPr>
            <p:cNvPr id="5" name="object 5"/>
            <p:cNvSpPr/>
            <p:nvPr/>
          </p:nvSpPr>
          <p:spPr>
            <a:xfrm>
              <a:off x="3572560" y="1198156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72560" y="1198168"/>
              <a:ext cx="1216660" cy="1336675"/>
            </a:xfrm>
            <a:custGeom>
              <a:avLst/>
              <a:gdLst/>
              <a:ahLst/>
              <a:cxnLst/>
              <a:rect l="l" t="t" r="r" b="b"/>
              <a:pathLst>
                <a:path w="1216660" h="1336675">
                  <a:moveTo>
                    <a:pt x="1216190" y="0"/>
                  </a:moveTo>
                  <a:lnTo>
                    <a:pt x="0" y="0"/>
                  </a:lnTo>
                  <a:lnTo>
                    <a:pt x="0" y="1336497"/>
                  </a:lnTo>
                  <a:lnTo>
                    <a:pt x="1216190" y="1336497"/>
                  </a:lnTo>
                  <a:lnTo>
                    <a:pt x="12161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72560" y="1389056"/>
              <a:ext cx="1216202" cy="114559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788750" y="1198156"/>
            <a:ext cx="1511300" cy="1355725"/>
          </a:xfrm>
          <a:prstGeom prst="rect">
            <a:avLst/>
          </a:prstGeom>
          <a:solidFill>
            <a:srgbClr val="96BFDC">
              <a:alpha val="7998"/>
            </a:srgbClr>
          </a:solidFill>
        </p:spPr>
        <p:txBody>
          <a:bodyPr vert="horz" wrap="square" lIns="0" tIns="141605" rIns="0" bIns="0" rtlCol="0">
            <a:spAutoFit/>
          </a:bodyPr>
          <a:lstStyle/>
          <a:p>
            <a:pPr marL="132080">
              <a:lnSpc>
                <a:spcPts val="1320"/>
              </a:lnSpc>
              <a:spcBef>
                <a:spcPts val="111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DANA</a:t>
            </a:r>
            <a:endParaRPr sz="1200">
              <a:latin typeface="Montserrat SemiBold"/>
              <a:cs typeface="Montserrat SemiBold"/>
            </a:endParaRPr>
          </a:p>
          <a:p>
            <a:pPr marL="132080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WALLACE</a:t>
            </a:r>
            <a:endParaRPr sz="1200">
              <a:latin typeface="Montserrat Light"/>
              <a:cs typeface="Montserrat Light"/>
            </a:endParaRPr>
          </a:p>
          <a:p>
            <a:pPr marL="132080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2080" marR="41846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Newport</a:t>
            </a:r>
            <a:r>
              <a:rPr sz="800" spc="-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Beach,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949-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922-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6247</a:t>
            </a:r>
            <a:endParaRPr sz="800">
              <a:latin typeface="Montserrat"/>
              <a:cs typeface="Montserrat"/>
            </a:endParaRPr>
          </a:p>
          <a:p>
            <a:pPr marL="132080">
              <a:lnSpc>
                <a:spcPct val="100000"/>
              </a:lnSpc>
              <a:spcBef>
                <a:spcPts val="290"/>
              </a:spcBef>
            </a:pPr>
            <a:r>
              <a:rPr sz="750" spc="-10" dirty="0">
                <a:solidFill>
                  <a:srgbClr val="231F20"/>
                </a:solidFill>
                <a:latin typeface="Montserrat"/>
                <a:cs typeface="Montserrat"/>
                <a:hlinkClick r:id="rId3"/>
              </a:rPr>
              <a:t>dwallace@nowcfo.com</a:t>
            </a:r>
            <a:endParaRPr sz="750">
              <a:latin typeface="Montserrat"/>
              <a:cs typeface="Montserra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685305" y="1198156"/>
            <a:ext cx="2727325" cy="1355725"/>
            <a:chOff x="6685305" y="1198156"/>
            <a:chExt cx="2727325" cy="1355725"/>
          </a:xfrm>
        </p:grpSpPr>
        <p:sp>
          <p:nvSpPr>
            <p:cNvPr id="10" name="object 10"/>
            <p:cNvSpPr/>
            <p:nvPr/>
          </p:nvSpPr>
          <p:spPr>
            <a:xfrm>
              <a:off x="6685305" y="1198156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85305" y="1198168"/>
              <a:ext cx="1216190" cy="133649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685305" y="1198156"/>
            <a:ext cx="2727325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48105">
              <a:lnSpc>
                <a:spcPts val="1320"/>
              </a:lnSpc>
              <a:spcBef>
                <a:spcPts val="111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KIMBERLY</a:t>
            </a:r>
            <a:endParaRPr sz="1200">
              <a:latin typeface="Montserrat SemiBold"/>
              <a:cs typeface="Montserrat SemiBold"/>
            </a:endParaRPr>
          </a:p>
          <a:p>
            <a:pPr marL="134810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ROCHA</a:t>
            </a:r>
            <a:endParaRPr sz="1200">
              <a:latin typeface="Montserrat Light"/>
              <a:cs typeface="Montserrat Light"/>
            </a:endParaRPr>
          </a:p>
          <a:p>
            <a:pPr marL="1348105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48105" marR="69850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Portland,</a:t>
            </a:r>
            <a:r>
              <a:rPr sz="800" spc="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OR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503-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984-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7876</a:t>
            </a:r>
            <a:endParaRPr sz="800">
              <a:latin typeface="Montserrat"/>
              <a:cs typeface="Montserrat"/>
            </a:endParaRPr>
          </a:p>
          <a:p>
            <a:pPr marL="1348105">
              <a:lnSpc>
                <a:spcPct val="100000"/>
              </a:lnSpc>
              <a:spcBef>
                <a:spcPts val="290"/>
              </a:spcBef>
            </a:pPr>
            <a:r>
              <a:rPr sz="750" spc="-10" dirty="0">
                <a:solidFill>
                  <a:srgbClr val="231F20"/>
                </a:solidFill>
                <a:latin typeface="Montserrat"/>
                <a:cs typeface="Montserrat"/>
                <a:hlinkClick r:id="rId5"/>
              </a:rPr>
              <a:t>krocha@nowcfo.com</a:t>
            </a:r>
            <a:endParaRPr sz="750">
              <a:latin typeface="Montserrat"/>
              <a:cs typeface="Montserra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59828" y="1205534"/>
            <a:ext cx="2727325" cy="1355725"/>
            <a:chOff x="459828" y="1205534"/>
            <a:chExt cx="2727325" cy="1355725"/>
          </a:xfrm>
        </p:grpSpPr>
        <p:sp>
          <p:nvSpPr>
            <p:cNvPr id="14" name="object 14"/>
            <p:cNvSpPr/>
            <p:nvPr/>
          </p:nvSpPr>
          <p:spPr>
            <a:xfrm>
              <a:off x="459828" y="1205534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9828" y="1205547"/>
              <a:ext cx="1216190" cy="133649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59828" y="1205534"/>
            <a:ext cx="2727325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48105">
              <a:lnSpc>
                <a:spcPts val="1320"/>
              </a:lnSpc>
              <a:spcBef>
                <a:spcPts val="1115"/>
              </a:spcBef>
            </a:pPr>
            <a:r>
              <a:rPr sz="1200" b="1" spc="-20" dirty="0">
                <a:solidFill>
                  <a:srgbClr val="2C4C7C"/>
                </a:solidFill>
                <a:latin typeface="Montserrat SemiBold"/>
                <a:cs typeface="Montserrat SemiBold"/>
              </a:rPr>
              <a:t>JOSH</a:t>
            </a:r>
            <a:endParaRPr sz="1200">
              <a:latin typeface="Montserrat SemiBold"/>
              <a:cs typeface="Montserrat SemiBold"/>
            </a:endParaRPr>
          </a:p>
          <a:p>
            <a:pPr marL="134810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GUSTIN</a:t>
            </a:r>
            <a:endParaRPr sz="1200">
              <a:latin typeface="Montserrat Light"/>
              <a:cs typeface="Montserrat Light"/>
            </a:endParaRPr>
          </a:p>
          <a:p>
            <a:pPr marL="1348105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48105" marR="418465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Newport</a:t>
            </a:r>
            <a:r>
              <a:rPr sz="800" spc="-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Beach,</a:t>
            </a:r>
            <a:r>
              <a:rPr sz="8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949-531-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0384</a:t>
            </a:r>
            <a:endParaRPr sz="800">
              <a:latin typeface="Montserrat"/>
              <a:cs typeface="Montserrat"/>
            </a:endParaRPr>
          </a:p>
          <a:p>
            <a:pPr marL="1348105">
              <a:lnSpc>
                <a:spcPct val="100000"/>
              </a:lnSpc>
              <a:spcBef>
                <a:spcPts val="290"/>
              </a:spcBef>
            </a:pPr>
            <a:r>
              <a:rPr sz="750" spc="-10" dirty="0">
                <a:solidFill>
                  <a:srgbClr val="231F20"/>
                </a:solidFill>
                <a:latin typeface="Montserrat"/>
                <a:cs typeface="Montserrat"/>
                <a:hlinkClick r:id="rId7"/>
              </a:rPr>
              <a:t>jgustin@nowcfo.com</a:t>
            </a:r>
            <a:endParaRPr sz="750">
              <a:latin typeface="Montserrat"/>
              <a:cs typeface="Montserra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59828" y="2742958"/>
            <a:ext cx="2727325" cy="1355725"/>
            <a:chOff x="459828" y="2742958"/>
            <a:chExt cx="2727325" cy="1355725"/>
          </a:xfrm>
        </p:grpSpPr>
        <p:sp>
          <p:nvSpPr>
            <p:cNvPr id="18" name="object 18"/>
            <p:cNvSpPr/>
            <p:nvPr/>
          </p:nvSpPr>
          <p:spPr>
            <a:xfrm>
              <a:off x="459828" y="2742958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9828" y="2742958"/>
              <a:ext cx="1216190" cy="133649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59828" y="2742958"/>
            <a:ext cx="2727325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48105">
              <a:lnSpc>
                <a:spcPts val="1320"/>
              </a:lnSpc>
              <a:spcBef>
                <a:spcPts val="1115"/>
              </a:spcBef>
            </a:pPr>
            <a:r>
              <a:rPr sz="12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BEN</a:t>
            </a:r>
            <a:endParaRPr sz="1200">
              <a:latin typeface="Montserrat SemiBold"/>
              <a:cs typeface="Montserrat SemiBold"/>
            </a:endParaRPr>
          </a:p>
          <a:p>
            <a:pPr marL="134810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GODINEZ</a:t>
            </a:r>
            <a:endParaRPr sz="1200">
              <a:latin typeface="Montserrat Light"/>
              <a:cs typeface="Montserrat Light"/>
            </a:endParaRPr>
          </a:p>
          <a:p>
            <a:pPr marL="1348105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48105" marR="589915">
              <a:lnSpc>
                <a:spcPct val="125000"/>
              </a:lnSpc>
            </a:pP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Sacramento,</a:t>
            </a:r>
            <a:r>
              <a:rPr sz="800" spc="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CA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916-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956-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0200</a:t>
            </a:r>
            <a:endParaRPr sz="800">
              <a:latin typeface="Montserrat"/>
              <a:cs typeface="Montserrat"/>
            </a:endParaRPr>
          </a:p>
          <a:p>
            <a:pPr marL="1348105">
              <a:lnSpc>
                <a:spcPct val="100000"/>
              </a:lnSpc>
              <a:spcBef>
                <a:spcPts val="290"/>
              </a:spcBef>
            </a:pPr>
            <a:r>
              <a:rPr sz="750" spc="-10" dirty="0">
                <a:solidFill>
                  <a:srgbClr val="231F20"/>
                </a:solidFill>
                <a:latin typeface="Montserrat"/>
                <a:cs typeface="Montserrat"/>
                <a:hlinkClick r:id="rId9"/>
              </a:rPr>
              <a:t>ben.godinez@nowcfo.com</a:t>
            </a:r>
            <a:endParaRPr sz="750">
              <a:latin typeface="Montserrat"/>
              <a:cs typeface="Montserra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616731" y="2742945"/>
            <a:ext cx="2727325" cy="1355725"/>
            <a:chOff x="3616731" y="2742945"/>
            <a:chExt cx="2727325" cy="1355725"/>
          </a:xfrm>
        </p:grpSpPr>
        <p:sp>
          <p:nvSpPr>
            <p:cNvPr id="22" name="object 22"/>
            <p:cNvSpPr/>
            <p:nvPr/>
          </p:nvSpPr>
          <p:spPr>
            <a:xfrm>
              <a:off x="3616731" y="2742958"/>
              <a:ext cx="2727325" cy="1355725"/>
            </a:xfrm>
            <a:custGeom>
              <a:avLst/>
              <a:gdLst/>
              <a:ahLst/>
              <a:cxnLst/>
              <a:rect l="l" t="t" r="r" b="b"/>
              <a:pathLst>
                <a:path w="2727325" h="1355725">
                  <a:moveTo>
                    <a:pt x="2727274" y="0"/>
                  </a:moveTo>
                  <a:lnTo>
                    <a:pt x="0" y="0"/>
                  </a:lnTo>
                  <a:lnTo>
                    <a:pt x="0" y="1355648"/>
                  </a:lnTo>
                  <a:lnTo>
                    <a:pt x="2727274" y="1355648"/>
                  </a:lnTo>
                  <a:lnTo>
                    <a:pt x="2727274" y="0"/>
                  </a:lnTo>
                  <a:close/>
                </a:path>
              </a:pathLst>
            </a:custGeom>
            <a:solidFill>
              <a:srgbClr val="96BFDC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16731" y="2742945"/>
              <a:ext cx="1216202" cy="1336509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616731" y="2742958"/>
            <a:ext cx="2727325" cy="135572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348105">
              <a:lnSpc>
                <a:spcPts val="1320"/>
              </a:lnSpc>
              <a:spcBef>
                <a:spcPts val="1115"/>
              </a:spcBef>
            </a:pPr>
            <a:r>
              <a:rPr sz="12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TAYLOR</a:t>
            </a:r>
            <a:endParaRPr sz="1200">
              <a:latin typeface="Montserrat SemiBold"/>
              <a:cs typeface="Montserrat SemiBold"/>
            </a:endParaRPr>
          </a:p>
          <a:p>
            <a:pPr marL="1348105">
              <a:lnSpc>
                <a:spcPts val="1320"/>
              </a:lnSpc>
            </a:pPr>
            <a:r>
              <a:rPr sz="1200" spc="-10" dirty="0">
                <a:solidFill>
                  <a:srgbClr val="231F20"/>
                </a:solidFill>
                <a:latin typeface="Montserrat Light"/>
                <a:cs typeface="Montserrat Light"/>
              </a:rPr>
              <a:t>BECKMAN</a:t>
            </a:r>
            <a:endParaRPr sz="1200">
              <a:latin typeface="Montserrat Light"/>
              <a:cs typeface="Montserrat Light"/>
            </a:endParaRPr>
          </a:p>
          <a:p>
            <a:pPr marL="1348105">
              <a:lnSpc>
                <a:spcPct val="100000"/>
              </a:lnSpc>
              <a:spcBef>
                <a:spcPts val="955"/>
              </a:spcBef>
            </a:pPr>
            <a:r>
              <a:rPr sz="800" b="1" spc="-25" dirty="0">
                <a:solidFill>
                  <a:srgbClr val="2C4C7C"/>
                </a:solidFill>
                <a:latin typeface="Montserrat SemiBold"/>
                <a:cs typeface="Montserrat SemiBold"/>
              </a:rPr>
              <a:t>MARKET </a:t>
            </a:r>
            <a:r>
              <a:rPr sz="800" b="1" spc="-10" dirty="0">
                <a:solidFill>
                  <a:srgbClr val="2C4C7C"/>
                </a:solidFill>
                <a:latin typeface="Montserrat SemiBold"/>
                <a:cs typeface="Montserrat SemiBold"/>
              </a:rPr>
              <a:t>PRESIDENT</a:t>
            </a:r>
            <a:endParaRPr sz="800">
              <a:latin typeface="Montserrat SemiBold"/>
              <a:cs typeface="Montserrat SemiBold"/>
            </a:endParaRPr>
          </a:p>
          <a:p>
            <a:pPr marL="1348105" marR="744220">
              <a:lnSpc>
                <a:spcPct val="125000"/>
              </a:lnSpc>
            </a:pP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Portland,</a:t>
            </a:r>
            <a:r>
              <a:rPr sz="800" spc="1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ontserrat"/>
                <a:cs typeface="Montserrat"/>
              </a:rPr>
              <a:t>OR</a:t>
            </a:r>
            <a:r>
              <a:rPr sz="8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ontserrat"/>
                <a:cs typeface="Montserrat"/>
              </a:rPr>
              <a:t>971-</a:t>
            </a:r>
            <a:r>
              <a:rPr sz="800" spc="-20" dirty="0">
                <a:solidFill>
                  <a:srgbClr val="231F20"/>
                </a:solidFill>
                <a:latin typeface="Montserrat"/>
                <a:cs typeface="Montserrat"/>
              </a:rPr>
              <a:t>501-8148</a:t>
            </a:r>
            <a:endParaRPr sz="800">
              <a:latin typeface="Montserrat"/>
              <a:cs typeface="Montserrat"/>
            </a:endParaRPr>
          </a:p>
          <a:p>
            <a:pPr marL="1348105">
              <a:lnSpc>
                <a:spcPct val="100000"/>
              </a:lnSpc>
              <a:spcBef>
                <a:spcPts val="340"/>
              </a:spcBef>
            </a:pPr>
            <a:r>
              <a:rPr sz="700" spc="-10" dirty="0">
                <a:solidFill>
                  <a:srgbClr val="231F20"/>
                </a:solidFill>
                <a:latin typeface="Montserrat"/>
                <a:cs typeface="Montserrat"/>
                <a:hlinkClick r:id="rId11"/>
              </a:rPr>
              <a:t>taylor.beckman@nowcfo.com</a:t>
            </a:r>
            <a:endParaRPr sz="700">
              <a:latin typeface="Montserrat"/>
              <a:cs typeface="Montserrat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5849937"/>
            <a:ext cx="10058400" cy="1922462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953302" y="6465134"/>
            <a:ext cx="787082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20" dirty="0">
                <a:solidFill>
                  <a:srgbClr val="FFFFFF"/>
                </a:solidFill>
                <a:latin typeface="Montserrat SemiBold"/>
                <a:cs typeface="Montserrat SemiBold"/>
              </a:rPr>
              <a:t>NOW</a:t>
            </a:r>
            <a:r>
              <a:rPr sz="2700" b="1" spc="-8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CFO</a:t>
            </a:r>
            <a:r>
              <a:rPr sz="2700" b="1" spc="-8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-</a:t>
            </a:r>
            <a:r>
              <a:rPr sz="2700" b="1" spc="-8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spc="120" dirty="0">
                <a:solidFill>
                  <a:srgbClr val="FFFFFF"/>
                </a:solidFill>
                <a:latin typeface="Montserrat SemiBold"/>
                <a:cs typeface="Montserrat SemiBold"/>
              </a:rPr>
              <a:t>Your</a:t>
            </a:r>
            <a:r>
              <a:rPr sz="2700" b="1" spc="-8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spc="80" dirty="0">
                <a:solidFill>
                  <a:srgbClr val="FFFFFF"/>
                </a:solidFill>
                <a:latin typeface="Montserrat SemiBold"/>
                <a:cs typeface="Montserrat SemiBold"/>
              </a:rPr>
              <a:t>Trusted</a:t>
            </a:r>
            <a:r>
              <a:rPr sz="2700" b="1" spc="-85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spc="75" dirty="0">
                <a:solidFill>
                  <a:srgbClr val="FFFFFF"/>
                </a:solidFill>
                <a:latin typeface="Montserrat SemiBold"/>
                <a:cs typeface="Montserrat SemiBold"/>
              </a:rPr>
              <a:t>Financial</a:t>
            </a:r>
            <a:r>
              <a:rPr sz="2700" b="1" spc="-8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2700" b="1" spc="125" dirty="0">
                <a:solidFill>
                  <a:srgbClr val="FFFFFF"/>
                </a:solidFill>
                <a:latin typeface="Montserrat SemiBold"/>
                <a:cs typeface="Montserrat SemiBold"/>
              </a:rPr>
              <a:t>Partner</a:t>
            </a:r>
            <a:endParaRPr sz="2700">
              <a:latin typeface="Montserrat SemiBold"/>
              <a:cs typeface="Montserrat SemiBold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50"/>
              </a:spcBef>
            </a:pPr>
            <a:r>
              <a:rPr spc="-25" dirty="0"/>
              <a:t>22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10058400" y="0"/>
                </a:moveTo>
                <a:lnTo>
                  <a:pt x="0" y="0"/>
                </a:lnTo>
                <a:lnTo>
                  <a:pt x="0" y="7772400"/>
                </a:lnTo>
                <a:lnTo>
                  <a:pt x="10058400" y="7772400"/>
                </a:lnTo>
                <a:lnTo>
                  <a:pt x="10058400" y="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033376"/>
            <a:ext cx="1301750" cy="1575435"/>
            <a:chOff x="0" y="1033376"/>
            <a:chExt cx="1301750" cy="1575435"/>
          </a:xfrm>
        </p:grpSpPr>
        <p:sp>
          <p:nvSpPr>
            <p:cNvPr id="4" name="object 4"/>
            <p:cNvSpPr/>
            <p:nvPr/>
          </p:nvSpPr>
          <p:spPr>
            <a:xfrm>
              <a:off x="0" y="1821416"/>
              <a:ext cx="1301750" cy="787400"/>
            </a:xfrm>
            <a:custGeom>
              <a:avLst/>
              <a:gdLst/>
              <a:ahLst/>
              <a:cxnLst/>
              <a:rect l="l" t="t" r="r" b="b"/>
              <a:pathLst>
                <a:path w="1301750" h="787400">
                  <a:moveTo>
                    <a:pt x="514560" y="0"/>
                  </a:moveTo>
                  <a:lnTo>
                    <a:pt x="0" y="514560"/>
                  </a:lnTo>
                  <a:lnTo>
                    <a:pt x="0" y="786815"/>
                  </a:lnTo>
                  <a:lnTo>
                    <a:pt x="1301376" y="786815"/>
                  </a:lnTo>
                  <a:lnTo>
                    <a:pt x="514560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036523"/>
              <a:ext cx="1301750" cy="787400"/>
            </a:xfrm>
            <a:custGeom>
              <a:avLst/>
              <a:gdLst/>
              <a:ahLst/>
              <a:cxnLst/>
              <a:rect l="l" t="t" r="r" b="b"/>
              <a:pathLst>
                <a:path w="1301750" h="787400">
                  <a:moveTo>
                    <a:pt x="1301377" y="0"/>
                  </a:moveTo>
                  <a:lnTo>
                    <a:pt x="0" y="0"/>
                  </a:lnTo>
                  <a:lnTo>
                    <a:pt x="0" y="272262"/>
                  </a:lnTo>
                  <a:lnTo>
                    <a:pt x="514562" y="786815"/>
                  </a:lnTo>
                  <a:lnTo>
                    <a:pt x="1301377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4560" y="103337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302475"/>
              <a:ext cx="518159" cy="1035685"/>
            </a:xfrm>
            <a:custGeom>
              <a:avLst/>
              <a:gdLst/>
              <a:ahLst/>
              <a:cxnLst/>
              <a:rect l="l" t="t" r="r" b="b"/>
              <a:pathLst>
                <a:path w="518159" h="1035685">
                  <a:moveTo>
                    <a:pt x="0" y="0"/>
                  </a:moveTo>
                  <a:lnTo>
                    <a:pt x="0" y="1035424"/>
                  </a:lnTo>
                  <a:lnTo>
                    <a:pt x="517707" y="517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996806" y="1033363"/>
            <a:ext cx="1574165" cy="1575435"/>
            <a:chOff x="5996806" y="1033363"/>
            <a:chExt cx="1574165" cy="1575435"/>
          </a:xfrm>
        </p:grpSpPr>
        <p:sp>
          <p:nvSpPr>
            <p:cNvPr id="9" name="object 9"/>
            <p:cNvSpPr/>
            <p:nvPr/>
          </p:nvSpPr>
          <p:spPr>
            <a:xfrm>
              <a:off x="5996806" y="1821416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96806" y="1036523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783623" y="103337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99953" y="103336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857864" y="1033363"/>
            <a:ext cx="1574165" cy="1575435"/>
            <a:chOff x="2857864" y="1033363"/>
            <a:chExt cx="1574165" cy="1575435"/>
          </a:xfrm>
        </p:grpSpPr>
        <p:sp>
          <p:nvSpPr>
            <p:cNvPr id="14" name="object 14"/>
            <p:cNvSpPr/>
            <p:nvPr/>
          </p:nvSpPr>
          <p:spPr>
            <a:xfrm>
              <a:off x="2857864" y="1821416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57864" y="1036523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44680" y="103337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61011" y="103336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9126914" y="1033363"/>
            <a:ext cx="931544" cy="1575435"/>
            <a:chOff x="9126914" y="1033363"/>
            <a:chExt cx="931544" cy="1575435"/>
          </a:xfrm>
        </p:grpSpPr>
        <p:sp>
          <p:nvSpPr>
            <p:cNvPr id="19" name="object 19"/>
            <p:cNvSpPr/>
            <p:nvPr/>
          </p:nvSpPr>
          <p:spPr>
            <a:xfrm>
              <a:off x="9126927" y="1821416"/>
              <a:ext cx="931544" cy="787400"/>
            </a:xfrm>
            <a:custGeom>
              <a:avLst/>
              <a:gdLst/>
              <a:ahLst/>
              <a:cxnLst/>
              <a:rect l="l" t="t" r="r" b="b"/>
              <a:pathLst>
                <a:path w="931545" h="787400">
                  <a:moveTo>
                    <a:pt x="786815" y="0"/>
                  </a:moveTo>
                  <a:lnTo>
                    <a:pt x="0" y="786815"/>
                  </a:lnTo>
                  <a:lnTo>
                    <a:pt x="931472" y="786815"/>
                  </a:lnTo>
                  <a:lnTo>
                    <a:pt x="931472" y="144656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126914" y="1036523"/>
              <a:ext cx="931544" cy="787400"/>
            </a:xfrm>
            <a:custGeom>
              <a:avLst/>
              <a:gdLst/>
              <a:ahLst/>
              <a:cxnLst/>
              <a:rect l="l" t="t" r="r" b="b"/>
              <a:pathLst>
                <a:path w="931545" h="787400">
                  <a:moveTo>
                    <a:pt x="931485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931485" y="642158"/>
                  </a:lnTo>
                  <a:lnTo>
                    <a:pt x="93148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913743" y="1675537"/>
              <a:ext cx="144780" cy="289560"/>
            </a:xfrm>
            <a:custGeom>
              <a:avLst/>
              <a:gdLst/>
              <a:ahLst/>
              <a:cxnLst/>
              <a:rect l="l" t="t" r="r" b="b"/>
              <a:pathLst>
                <a:path w="144779" h="289560">
                  <a:moveTo>
                    <a:pt x="144656" y="0"/>
                  </a:moveTo>
                  <a:lnTo>
                    <a:pt x="0" y="144654"/>
                  </a:lnTo>
                  <a:lnTo>
                    <a:pt x="144656" y="289311"/>
                  </a:lnTo>
                  <a:lnTo>
                    <a:pt x="144656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130073" y="1033363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440317" y="1033377"/>
            <a:ext cx="1574165" cy="1575435"/>
            <a:chOff x="4440317" y="1033377"/>
            <a:chExt cx="1574165" cy="1575435"/>
          </a:xfrm>
        </p:grpSpPr>
        <p:sp>
          <p:nvSpPr>
            <p:cNvPr id="24" name="object 24"/>
            <p:cNvSpPr/>
            <p:nvPr/>
          </p:nvSpPr>
          <p:spPr>
            <a:xfrm>
              <a:off x="4440317" y="103337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44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440330" y="1818269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27145" y="103460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43475" y="103460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301376" y="1033377"/>
            <a:ext cx="1574165" cy="1575435"/>
            <a:chOff x="1301376" y="1033377"/>
            <a:chExt cx="1574165" cy="1575435"/>
          </a:xfrm>
        </p:grpSpPr>
        <p:sp>
          <p:nvSpPr>
            <p:cNvPr id="29" name="object 29"/>
            <p:cNvSpPr/>
            <p:nvPr/>
          </p:nvSpPr>
          <p:spPr>
            <a:xfrm>
              <a:off x="1301388" y="103337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01376" y="1818269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28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28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088205" y="103460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04535" y="103460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7570449" y="1033377"/>
            <a:ext cx="1574165" cy="1575435"/>
            <a:chOff x="7570449" y="1033377"/>
            <a:chExt cx="1574165" cy="1575435"/>
          </a:xfrm>
        </p:grpSpPr>
        <p:sp>
          <p:nvSpPr>
            <p:cNvPr id="34" name="object 34"/>
            <p:cNvSpPr/>
            <p:nvPr/>
          </p:nvSpPr>
          <p:spPr>
            <a:xfrm>
              <a:off x="7570449" y="103337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44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570449" y="1818269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357266" y="103460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573596" y="103460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0" y="4197257"/>
            <a:ext cx="1301750" cy="1575435"/>
            <a:chOff x="0" y="4197257"/>
            <a:chExt cx="1301750" cy="1575435"/>
          </a:xfrm>
        </p:grpSpPr>
        <p:sp>
          <p:nvSpPr>
            <p:cNvPr id="39" name="object 39"/>
            <p:cNvSpPr/>
            <p:nvPr/>
          </p:nvSpPr>
          <p:spPr>
            <a:xfrm>
              <a:off x="0" y="4985297"/>
              <a:ext cx="1301750" cy="787400"/>
            </a:xfrm>
            <a:custGeom>
              <a:avLst/>
              <a:gdLst/>
              <a:ahLst/>
              <a:cxnLst/>
              <a:rect l="l" t="t" r="r" b="b"/>
              <a:pathLst>
                <a:path w="1301750" h="787400">
                  <a:moveTo>
                    <a:pt x="514560" y="0"/>
                  </a:moveTo>
                  <a:lnTo>
                    <a:pt x="0" y="514560"/>
                  </a:lnTo>
                  <a:lnTo>
                    <a:pt x="0" y="786815"/>
                  </a:lnTo>
                  <a:lnTo>
                    <a:pt x="1301376" y="786815"/>
                  </a:lnTo>
                  <a:lnTo>
                    <a:pt x="514560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0" y="4200404"/>
              <a:ext cx="1301750" cy="787400"/>
            </a:xfrm>
            <a:custGeom>
              <a:avLst/>
              <a:gdLst/>
              <a:ahLst/>
              <a:cxnLst/>
              <a:rect l="l" t="t" r="r" b="b"/>
              <a:pathLst>
                <a:path w="1301750" h="787400">
                  <a:moveTo>
                    <a:pt x="1301377" y="0"/>
                  </a:moveTo>
                  <a:lnTo>
                    <a:pt x="0" y="0"/>
                  </a:lnTo>
                  <a:lnTo>
                    <a:pt x="0" y="272262"/>
                  </a:lnTo>
                  <a:lnTo>
                    <a:pt x="514562" y="786815"/>
                  </a:lnTo>
                  <a:lnTo>
                    <a:pt x="1301377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14560" y="4197257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0" y="4466366"/>
              <a:ext cx="518159" cy="1035685"/>
            </a:xfrm>
            <a:custGeom>
              <a:avLst/>
              <a:gdLst/>
              <a:ahLst/>
              <a:cxnLst/>
              <a:rect l="l" t="t" r="r" b="b"/>
              <a:pathLst>
                <a:path w="518159" h="1035685">
                  <a:moveTo>
                    <a:pt x="0" y="0"/>
                  </a:moveTo>
                  <a:lnTo>
                    <a:pt x="0" y="1035415"/>
                  </a:lnTo>
                  <a:lnTo>
                    <a:pt x="517707" y="5177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5996806" y="4197257"/>
            <a:ext cx="1574165" cy="1575435"/>
            <a:chOff x="5996806" y="4197257"/>
            <a:chExt cx="1574165" cy="1575435"/>
          </a:xfrm>
        </p:grpSpPr>
        <p:sp>
          <p:nvSpPr>
            <p:cNvPr id="44" name="object 44"/>
            <p:cNvSpPr/>
            <p:nvPr/>
          </p:nvSpPr>
          <p:spPr>
            <a:xfrm>
              <a:off x="5996806" y="498529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996806" y="420040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783623" y="4197257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999953" y="4197258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2857864" y="4197257"/>
            <a:ext cx="1574165" cy="1575435"/>
            <a:chOff x="2857864" y="4197257"/>
            <a:chExt cx="1574165" cy="1575435"/>
          </a:xfrm>
        </p:grpSpPr>
        <p:sp>
          <p:nvSpPr>
            <p:cNvPr id="49" name="object 49"/>
            <p:cNvSpPr/>
            <p:nvPr/>
          </p:nvSpPr>
          <p:spPr>
            <a:xfrm>
              <a:off x="2857864" y="498529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857864" y="420040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644680" y="4197257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15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61011" y="4197258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9126914" y="4197258"/>
            <a:ext cx="931544" cy="1575435"/>
            <a:chOff x="9126914" y="4197258"/>
            <a:chExt cx="931544" cy="1575435"/>
          </a:xfrm>
        </p:grpSpPr>
        <p:sp>
          <p:nvSpPr>
            <p:cNvPr id="54" name="object 54"/>
            <p:cNvSpPr/>
            <p:nvPr/>
          </p:nvSpPr>
          <p:spPr>
            <a:xfrm>
              <a:off x="9126927" y="4985297"/>
              <a:ext cx="931544" cy="787400"/>
            </a:xfrm>
            <a:custGeom>
              <a:avLst/>
              <a:gdLst/>
              <a:ahLst/>
              <a:cxnLst/>
              <a:rect l="l" t="t" r="r" b="b"/>
              <a:pathLst>
                <a:path w="931545" h="787400">
                  <a:moveTo>
                    <a:pt x="786815" y="0"/>
                  </a:moveTo>
                  <a:lnTo>
                    <a:pt x="0" y="786815"/>
                  </a:lnTo>
                  <a:lnTo>
                    <a:pt x="931472" y="786815"/>
                  </a:lnTo>
                  <a:lnTo>
                    <a:pt x="931472" y="144656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126914" y="4200404"/>
              <a:ext cx="931544" cy="787400"/>
            </a:xfrm>
            <a:custGeom>
              <a:avLst/>
              <a:gdLst/>
              <a:ahLst/>
              <a:cxnLst/>
              <a:rect l="l" t="t" r="r" b="b"/>
              <a:pathLst>
                <a:path w="931545" h="787400">
                  <a:moveTo>
                    <a:pt x="931485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931485" y="642158"/>
                  </a:lnTo>
                  <a:lnTo>
                    <a:pt x="93148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913743" y="4839418"/>
              <a:ext cx="144780" cy="289560"/>
            </a:xfrm>
            <a:custGeom>
              <a:avLst/>
              <a:gdLst/>
              <a:ahLst/>
              <a:cxnLst/>
              <a:rect l="l" t="t" r="r" b="b"/>
              <a:pathLst>
                <a:path w="144779" h="289560">
                  <a:moveTo>
                    <a:pt x="144656" y="0"/>
                  </a:moveTo>
                  <a:lnTo>
                    <a:pt x="0" y="144654"/>
                  </a:lnTo>
                  <a:lnTo>
                    <a:pt x="144656" y="289311"/>
                  </a:lnTo>
                  <a:lnTo>
                    <a:pt x="144656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130073" y="4197258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4440317" y="4197258"/>
            <a:ext cx="1574165" cy="1575435"/>
            <a:chOff x="4440317" y="4197258"/>
            <a:chExt cx="1574165" cy="1575435"/>
          </a:xfrm>
        </p:grpSpPr>
        <p:sp>
          <p:nvSpPr>
            <p:cNvPr id="59" name="object 59"/>
            <p:cNvSpPr/>
            <p:nvPr/>
          </p:nvSpPr>
          <p:spPr>
            <a:xfrm>
              <a:off x="4440317" y="4197258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44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440330" y="4982150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227145" y="419847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443475" y="4198481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1301376" y="4197258"/>
            <a:ext cx="1574165" cy="1575435"/>
            <a:chOff x="1301376" y="4197258"/>
            <a:chExt cx="1574165" cy="1575435"/>
          </a:xfrm>
        </p:grpSpPr>
        <p:sp>
          <p:nvSpPr>
            <p:cNvPr id="64" name="object 64"/>
            <p:cNvSpPr/>
            <p:nvPr/>
          </p:nvSpPr>
          <p:spPr>
            <a:xfrm>
              <a:off x="1301388" y="4197258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301376" y="4982150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28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28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088205" y="419847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304535" y="4198481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7570449" y="4197258"/>
            <a:ext cx="1574165" cy="1575435"/>
            <a:chOff x="7570449" y="4197258"/>
            <a:chExt cx="1574165" cy="1575435"/>
          </a:xfrm>
        </p:grpSpPr>
        <p:sp>
          <p:nvSpPr>
            <p:cNvPr id="69" name="object 69"/>
            <p:cNvSpPr/>
            <p:nvPr/>
          </p:nvSpPr>
          <p:spPr>
            <a:xfrm>
              <a:off x="7570449" y="4197258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44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570449" y="4982150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357266" y="4198470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573596" y="4198481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0" y="0"/>
            <a:ext cx="1301750" cy="1059815"/>
            <a:chOff x="0" y="0"/>
            <a:chExt cx="1301750" cy="1059815"/>
          </a:xfrm>
        </p:grpSpPr>
        <p:sp>
          <p:nvSpPr>
            <p:cNvPr id="74" name="object 74"/>
            <p:cNvSpPr/>
            <p:nvPr/>
          </p:nvSpPr>
          <p:spPr>
            <a:xfrm>
              <a:off x="0" y="272374"/>
              <a:ext cx="1301750" cy="787400"/>
            </a:xfrm>
            <a:custGeom>
              <a:avLst/>
              <a:gdLst/>
              <a:ahLst/>
              <a:cxnLst/>
              <a:rect l="l" t="t" r="r" b="b"/>
              <a:pathLst>
                <a:path w="1301750" h="787400">
                  <a:moveTo>
                    <a:pt x="514560" y="0"/>
                  </a:moveTo>
                  <a:lnTo>
                    <a:pt x="0" y="514560"/>
                  </a:lnTo>
                  <a:lnTo>
                    <a:pt x="0" y="786815"/>
                  </a:lnTo>
                  <a:lnTo>
                    <a:pt x="1301376" y="786815"/>
                  </a:lnTo>
                  <a:lnTo>
                    <a:pt x="514560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40263" y="0"/>
              <a:ext cx="548640" cy="274320"/>
            </a:xfrm>
            <a:custGeom>
              <a:avLst/>
              <a:gdLst/>
              <a:ahLst/>
              <a:cxnLst/>
              <a:rect l="l" t="t" r="r" b="b"/>
              <a:pathLst>
                <a:path w="548640" h="274320">
                  <a:moveTo>
                    <a:pt x="548592" y="0"/>
                  </a:moveTo>
                  <a:lnTo>
                    <a:pt x="0" y="0"/>
                  </a:lnTo>
                  <a:lnTo>
                    <a:pt x="274298" y="274298"/>
                  </a:lnTo>
                  <a:lnTo>
                    <a:pt x="548592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14560" y="0"/>
              <a:ext cx="787400" cy="1058545"/>
            </a:xfrm>
            <a:custGeom>
              <a:avLst/>
              <a:gdLst/>
              <a:ahLst/>
              <a:cxnLst/>
              <a:rect l="l" t="t" r="r" b="b"/>
              <a:pathLst>
                <a:path w="787400" h="1058545">
                  <a:moveTo>
                    <a:pt x="786815" y="0"/>
                  </a:moveTo>
                  <a:lnTo>
                    <a:pt x="271150" y="0"/>
                  </a:lnTo>
                  <a:lnTo>
                    <a:pt x="0" y="271150"/>
                  </a:lnTo>
                  <a:lnTo>
                    <a:pt x="786815" y="1057978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0" y="0"/>
              <a:ext cx="518159" cy="789305"/>
            </a:xfrm>
            <a:custGeom>
              <a:avLst/>
              <a:gdLst/>
              <a:ahLst/>
              <a:cxnLst/>
              <a:rect l="l" t="t" r="r" b="b"/>
              <a:pathLst>
                <a:path w="518159" h="789305">
                  <a:moveTo>
                    <a:pt x="246556" y="0"/>
                  </a:moveTo>
                  <a:lnTo>
                    <a:pt x="0" y="0"/>
                  </a:lnTo>
                  <a:lnTo>
                    <a:pt x="0" y="788859"/>
                  </a:lnTo>
                  <a:lnTo>
                    <a:pt x="517707" y="271151"/>
                  </a:lnTo>
                  <a:lnTo>
                    <a:pt x="246556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5996806" y="0"/>
            <a:ext cx="1574165" cy="1059815"/>
            <a:chOff x="5996806" y="0"/>
            <a:chExt cx="1574165" cy="1059815"/>
          </a:xfrm>
        </p:grpSpPr>
        <p:sp>
          <p:nvSpPr>
            <p:cNvPr id="79" name="object 79"/>
            <p:cNvSpPr/>
            <p:nvPr/>
          </p:nvSpPr>
          <p:spPr>
            <a:xfrm>
              <a:off x="5996806" y="27237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509328" y="0"/>
              <a:ext cx="548640" cy="274320"/>
            </a:xfrm>
            <a:custGeom>
              <a:avLst/>
              <a:gdLst/>
              <a:ahLst/>
              <a:cxnLst/>
              <a:rect l="l" t="t" r="r" b="b"/>
              <a:pathLst>
                <a:path w="548640" h="274320">
                  <a:moveTo>
                    <a:pt x="548587" y="0"/>
                  </a:moveTo>
                  <a:lnTo>
                    <a:pt x="0" y="0"/>
                  </a:lnTo>
                  <a:lnTo>
                    <a:pt x="274293" y="274298"/>
                  </a:lnTo>
                  <a:lnTo>
                    <a:pt x="548587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783623" y="0"/>
              <a:ext cx="787400" cy="1058545"/>
            </a:xfrm>
            <a:custGeom>
              <a:avLst/>
              <a:gdLst/>
              <a:ahLst/>
              <a:cxnLst/>
              <a:rect l="l" t="t" r="r" b="b"/>
              <a:pathLst>
                <a:path w="787400" h="1058545">
                  <a:moveTo>
                    <a:pt x="786815" y="0"/>
                  </a:moveTo>
                  <a:lnTo>
                    <a:pt x="271150" y="0"/>
                  </a:lnTo>
                  <a:lnTo>
                    <a:pt x="0" y="271150"/>
                  </a:lnTo>
                  <a:lnTo>
                    <a:pt x="786815" y="1057978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999953" y="0"/>
              <a:ext cx="787400" cy="1058545"/>
            </a:xfrm>
            <a:custGeom>
              <a:avLst/>
              <a:gdLst/>
              <a:ahLst/>
              <a:cxnLst/>
              <a:rect l="l" t="t" r="r" b="b"/>
              <a:pathLst>
                <a:path w="787400" h="1058545">
                  <a:moveTo>
                    <a:pt x="515664" y="0"/>
                  </a:moveTo>
                  <a:lnTo>
                    <a:pt x="0" y="0"/>
                  </a:lnTo>
                  <a:lnTo>
                    <a:pt x="0" y="1057967"/>
                  </a:lnTo>
                  <a:lnTo>
                    <a:pt x="786815" y="271151"/>
                  </a:lnTo>
                  <a:lnTo>
                    <a:pt x="515664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2857864" y="0"/>
            <a:ext cx="1574165" cy="1059815"/>
            <a:chOff x="2857864" y="0"/>
            <a:chExt cx="1574165" cy="1059815"/>
          </a:xfrm>
        </p:grpSpPr>
        <p:sp>
          <p:nvSpPr>
            <p:cNvPr id="84" name="object 84"/>
            <p:cNvSpPr/>
            <p:nvPr/>
          </p:nvSpPr>
          <p:spPr>
            <a:xfrm>
              <a:off x="2857864" y="27237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370386" y="0"/>
              <a:ext cx="548640" cy="274320"/>
            </a:xfrm>
            <a:custGeom>
              <a:avLst/>
              <a:gdLst/>
              <a:ahLst/>
              <a:cxnLst/>
              <a:rect l="l" t="t" r="r" b="b"/>
              <a:pathLst>
                <a:path w="548639" h="274320">
                  <a:moveTo>
                    <a:pt x="548587" y="0"/>
                  </a:moveTo>
                  <a:lnTo>
                    <a:pt x="0" y="0"/>
                  </a:lnTo>
                  <a:lnTo>
                    <a:pt x="274293" y="274298"/>
                  </a:lnTo>
                  <a:lnTo>
                    <a:pt x="548587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644680" y="0"/>
              <a:ext cx="787400" cy="1058545"/>
            </a:xfrm>
            <a:custGeom>
              <a:avLst/>
              <a:gdLst/>
              <a:ahLst/>
              <a:cxnLst/>
              <a:rect l="l" t="t" r="r" b="b"/>
              <a:pathLst>
                <a:path w="787400" h="1058545">
                  <a:moveTo>
                    <a:pt x="786815" y="0"/>
                  </a:moveTo>
                  <a:lnTo>
                    <a:pt x="271150" y="0"/>
                  </a:lnTo>
                  <a:lnTo>
                    <a:pt x="0" y="271150"/>
                  </a:lnTo>
                  <a:lnTo>
                    <a:pt x="786815" y="1057978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861011" y="0"/>
              <a:ext cx="787400" cy="1058545"/>
            </a:xfrm>
            <a:custGeom>
              <a:avLst/>
              <a:gdLst/>
              <a:ahLst/>
              <a:cxnLst/>
              <a:rect l="l" t="t" r="r" b="b"/>
              <a:pathLst>
                <a:path w="787400" h="1058545">
                  <a:moveTo>
                    <a:pt x="515664" y="0"/>
                  </a:moveTo>
                  <a:lnTo>
                    <a:pt x="0" y="0"/>
                  </a:lnTo>
                  <a:lnTo>
                    <a:pt x="0" y="1057967"/>
                  </a:lnTo>
                  <a:lnTo>
                    <a:pt x="786815" y="271151"/>
                  </a:lnTo>
                  <a:lnTo>
                    <a:pt x="515664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9126927" y="0"/>
            <a:ext cx="931544" cy="1059815"/>
            <a:chOff x="9126927" y="0"/>
            <a:chExt cx="931544" cy="1059815"/>
          </a:xfrm>
        </p:grpSpPr>
        <p:sp>
          <p:nvSpPr>
            <p:cNvPr id="89" name="object 89"/>
            <p:cNvSpPr/>
            <p:nvPr/>
          </p:nvSpPr>
          <p:spPr>
            <a:xfrm>
              <a:off x="9126927" y="272374"/>
              <a:ext cx="931544" cy="787400"/>
            </a:xfrm>
            <a:custGeom>
              <a:avLst/>
              <a:gdLst/>
              <a:ahLst/>
              <a:cxnLst/>
              <a:rect l="l" t="t" r="r" b="b"/>
              <a:pathLst>
                <a:path w="931545" h="787400">
                  <a:moveTo>
                    <a:pt x="786815" y="0"/>
                  </a:moveTo>
                  <a:lnTo>
                    <a:pt x="0" y="786815"/>
                  </a:lnTo>
                  <a:lnTo>
                    <a:pt x="931472" y="786815"/>
                  </a:lnTo>
                  <a:lnTo>
                    <a:pt x="931472" y="144656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639444" y="0"/>
              <a:ext cx="419100" cy="274320"/>
            </a:xfrm>
            <a:custGeom>
              <a:avLst/>
              <a:gdLst/>
              <a:ahLst/>
              <a:cxnLst/>
              <a:rect l="l" t="t" r="r" b="b"/>
              <a:pathLst>
                <a:path w="419100" h="274320">
                  <a:moveTo>
                    <a:pt x="418955" y="0"/>
                  </a:moveTo>
                  <a:lnTo>
                    <a:pt x="0" y="0"/>
                  </a:lnTo>
                  <a:lnTo>
                    <a:pt x="274298" y="274298"/>
                  </a:lnTo>
                  <a:lnTo>
                    <a:pt x="418955" y="129639"/>
                  </a:lnTo>
                  <a:lnTo>
                    <a:pt x="41895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9913743" y="126495"/>
              <a:ext cx="144780" cy="289560"/>
            </a:xfrm>
            <a:custGeom>
              <a:avLst/>
              <a:gdLst/>
              <a:ahLst/>
              <a:cxnLst/>
              <a:rect l="l" t="t" r="r" b="b"/>
              <a:pathLst>
                <a:path w="144779" h="289559">
                  <a:moveTo>
                    <a:pt x="144656" y="0"/>
                  </a:moveTo>
                  <a:lnTo>
                    <a:pt x="0" y="144654"/>
                  </a:lnTo>
                  <a:lnTo>
                    <a:pt x="144656" y="289311"/>
                  </a:lnTo>
                  <a:lnTo>
                    <a:pt x="144656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130072" y="0"/>
              <a:ext cx="787400" cy="1058545"/>
            </a:xfrm>
            <a:custGeom>
              <a:avLst/>
              <a:gdLst/>
              <a:ahLst/>
              <a:cxnLst/>
              <a:rect l="l" t="t" r="r" b="b"/>
              <a:pathLst>
                <a:path w="787400" h="1058545">
                  <a:moveTo>
                    <a:pt x="515664" y="0"/>
                  </a:moveTo>
                  <a:lnTo>
                    <a:pt x="0" y="0"/>
                  </a:lnTo>
                  <a:lnTo>
                    <a:pt x="0" y="1057967"/>
                  </a:lnTo>
                  <a:lnTo>
                    <a:pt x="786815" y="271151"/>
                  </a:lnTo>
                  <a:lnTo>
                    <a:pt x="515664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object 93"/>
          <p:cNvGrpSpPr/>
          <p:nvPr/>
        </p:nvGrpSpPr>
        <p:grpSpPr>
          <a:xfrm>
            <a:off x="4440330" y="0"/>
            <a:ext cx="1574165" cy="1059815"/>
            <a:chOff x="4440330" y="0"/>
            <a:chExt cx="1574165" cy="1059815"/>
          </a:xfrm>
        </p:grpSpPr>
        <p:sp>
          <p:nvSpPr>
            <p:cNvPr id="94" name="object 94"/>
            <p:cNvSpPr/>
            <p:nvPr/>
          </p:nvSpPr>
          <p:spPr>
            <a:xfrm>
              <a:off x="4955990" y="0"/>
              <a:ext cx="542925" cy="271780"/>
            </a:xfrm>
            <a:custGeom>
              <a:avLst/>
              <a:gdLst/>
              <a:ahLst/>
              <a:cxnLst/>
              <a:rect l="l" t="t" r="r" b="b"/>
              <a:pathLst>
                <a:path w="542925" h="271780">
                  <a:moveTo>
                    <a:pt x="542307" y="0"/>
                  </a:moveTo>
                  <a:lnTo>
                    <a:pt x="0" y="0"/>
                  </a:lnTo>
                  <a:lnTo>
                    <a:pt x="271155" y="271151"/>
                  </a:lnTo>
                  <a:lnTo>
                    <a:pt x="542307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4440330" y="26922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28"/>
                  </a:lnTo>
                  <a:lnTo>
                    <a:pt x="1573644" y="786828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227145" y="0"/>
              <a:ext cx="787400" cy="1059815"/>
            </a:xfrm>
            <a:custGeom>
              <a:avLst/>
              <a:gdLst/>
              <a:ahLst/>
              <a:cxnLst/>
              <a:rect l="l" t="t" r="r" b="b"/>
              <a:pathLst>
                <a:path w="787400" h="1059815">
                  <a:moveTo>
                    <a:pt x="786815" y="0"/>
                  </a:moveTo>
                  <a:lnTo>
                    <a:pt x="272371" y="0"/>
                  </a:lnTo>
                  <a:lnTo>
                    <a:pt x="0" y="272375"/>
                  </a:lnTo>
                  <a:lnTo>
                    <a:pt x="786815" y="1059191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443475" y="0"/>
              <a:ext cx="787400" cy="1059815"/>
            </a:xfrm>
            <a:custGeom>
              <a:avLst/>
              <a:gdLst/>
              <a:ahLst/>
              <a:cxnLst/>
              <a:rect l="l" t="t" r="r" b="b"/>
              <a:pathLst>
                <a:path w="787400" h="1059815">
                  <a:moveTo>
                    <a:pt x="514441" y="0"/>
                  </a:moveTo>
                  <a:lnTo>
                    <a:pt x="0" y="0"/>
                  </a:lnTo>
                  <a:lnTo>
                    <a:pt x="0" y="1059190"/>
                  </a:lnTo>
                  <a:lnTo>
                    <a:pt x="786815" y="272374"/>
                  </a:lnTo>
                  <a:lnTo>
                    <a:pt x="514441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8" name="object 98"/>
          <p:cNvGrpSpPr/>
          <p:nvPr/>
        </p:nvGrpSpPr>
        <p:grpSpPr>
          <a:xfrm>
            <a:off x="1301376" y="0"/>
            <a:ext cx="1574165" cy="1059815"/>
            <a:chOff x="1301376" y="0"/>
            <a:chExt cx="1574165" cy="1059815"/>
          </a:xfrm>
        </p:grpSpPr>
        <p:sp>
          <p:nvSpPr>
            <p:cNvPr id="99" name="object 99"/>
            <p:cNvSpPr/>
            <p:nvPr/>
          </p:nvSpPr>
          <p:spPr>
            <a:xfrm>
              <a:off x="1817052" y="0"/>
              <a:ext cx="542925" cy="271780"/>
            </a:xfrm>
            <a:custGeom>
              <a:avLst/>
              <a:gdLst/>
              <a:ahLst/>
              <a:cxnLst/>
              <a:rect l="l" t="t" r="r" b="b"/>
              <a:pathLst>
                <a:path w="542925" h="271780">
                  <a:moveTo>
                    <a:pt x="542302" y="0"/>
                  </a:moveTo>
                  <a:lnTo>
                    <a:pt x="0" y="0"/>
                  </a:lnTo>
                  <a:lnTo>
                    <a:pt x="271151" y="271151"/>
                  </a:lnTo>
                  <a:lnTo>
                    <a:pt x="542302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301376" y="26922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28" y="0"/>
                  </a:moveTo>
                  <a:lnTo>
                    <a:pt x="0" y="786828"/>
                  </a:lnTo>
                  <a:lnTo>
                    <a:pt x="1573644" y="786828"/>
                  </a:lnTo>
                  <a:lnTo>
                    <a:pt x="786828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088205" y="0"/>
              <a:ext cx="787400" cy="1059815"/>
            </a:xfrm>
            <a:custGeom>
              <a:avLst/>
              <a:gdLst/>
              <a:ahLst/>
              <a:cxnLst/>
              <a:rect l="l" t="t" r="r" b="b"/>
              <a:pathLst>
                <a:path w="787400" h="1059815">
                  <a:moveTo>
                    <a:pt x="786815" y="0"/>
                  </a:moveTo>
                  <a:lnTo>
                    <a:pt x="272371" y="0"/>
                  </a:lnTo>
                  <a:lnTo>
                    <a:pt x="0" y="272375"/>
                  </a:lnTo>
                  <a:lnTo>
                    <a:pt x="786815" y="1059191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304535" y="0"/>
              <a:ext cx="787400" cy="1059815"/>
            </a:xfrm>
            <a:custGeom>
              <a:avLst/>
              <a:gdLst/>
              <a:ahLst/>
              <a:cxnLst/>
              <a:rect l="l" t="t" r="r" b="b"/>
              <a:pathLst>
                <a:path w="787400" h="1059815">
                  <a:moveTo>
                    <a:pt x="514441" y="0"/>
                  </a:moveTo>
                  <a:lnTo>
                    <a:pt x="0" y="0"/>
                  </a:lnTo>
                  <a:lnTo>
                    <a:pt x="0" y="1059190"/>
                  </a:lnTo>
                  <a:lnTo>
                    <a:pt x="786815" y="272374"/>
                  </a:lnTo>
                  <a:lnTo>
                    <a:pt x="514441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3" name="object 103"/>
          <p:cNvGrpSpPr/>
          <p:nvPr/>
        </p:nvGrpSpPr>
        <p:grpSpPr>
          <a:xfrm>
            <a:off x="7570449" y="0"/>
            <a:ext cx="1574165" cy="1059815"/>
            <a:chOff x="7570449" y="0"/>
            <a:chExt cx="1574165" cy="1059815"/>
          </a:xfrm>
        </p:grpSpPr>
        <p:sp>
          <p:nvSpPr>
            <p:cNvPr id="104" name="object 104"/>
            <p:cNvSpPr/>
            <p:nvPr/>
          </p:nvSpPr>
          <p:spPr>
            <a:xfrm>
              <a:off x="8086113" y="0"/>
              <a:ext cx="542925" cy="271780"/>
            </a:xfrm>
            <a:custGeom>
              <a:avLst/>
              <a:gdLst/>
              <a:ahLst/>
              <a:cxnLst/>
              <a:rect l="l" t="t" r="r" b="b"/>
              <a:pathLst>
                <a:path w="542925" h="271780">
                  <a:moveTo>
                    <a:pt x="542307" y="0"/>
                  </a:moveTo>
                  <a:lnTo>
                    <a:pt x="0" y="0"/>
                  </a:lnTo>
                  <a:lnTo>
                    <a:pt x="271151" y="271151"/>
                  </a:lnTo>
                  <a:lnTo>
                    <a:pt x="542307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570449" y="26922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28"/>
                  </a:lnTo>
                  <a:lnTo>
                    <a:pt x="1573631" y="786828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357266" y="0"/>
              <a:ext cx="787400" cy="1059815"/>
            </a:xfrm>
            <a:custGeom>
              <a:avLst/>
              <a:gdLst/>
              <a:ahLst/>
              <a:cxnLst/>
              <a:rect l="l" t="t" r="r" b="b"/>
              <a:pathLst>
                <a:path w="787400" h="1059815">
                  <a:moveTo>
                    <a:pt x="786815" y="0"/>
                  </a:moveTo>
                  <a:lnTo>
                    <a:pt x="272371" y="0"/>
                  </a:lnTo>
                  <a:lnTo>
                    <a:pt x="0" y="272375"/>
                  </a:lnTo>
                  <a:lnTo>
                    <a:pt x="786815" y="1059191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573596" y="0"/>
              <a:ext cx="787400" cy="1059815"/>
            </a:xfrm>
            <a:custGeom>
              <a:avLst/>
              <a:gdLst/>
              <a:ahLst/>
              <a:cxnLst/>
              <a:rect l="l" t="t" r="r" b="b"/>
              <a:pathLst>
                <a:path w="787400" h="1059815">
                  <a:moveTo>
                    <a:pt x="514441" y="0"/>
                  </a:moveTo>
                  <a:lnTo>
                    <a:pt x="0" y="0"/>
                  </a:lnTo>
                  <a:lnTo>
                    <a:pt x="0" y="1059190"/>
                  </a:lnTo>
                  <a:lnTo>
                    <a:pt x="786815" y="272374"/>
                  </a:lnTo>
                  <a:lnTo>
                    <a:pt x="514441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0" y="2618852"/>
            <a:ext cx="1301750" cy="1575435"/>
            <a:chOff x="0" y="2618852"/>
            <a:chExt cx="1301750" cy="1575435"/>
          </a:xfrm>
        </p:grpSpPr>
        <p:sp>
          <p:nvSpPr>
            <p:cNvPr id="109" name="object 109"/>
            <p:cNvSpPr/>
            <p:nvPr/>
          </p:nvSpPr>
          <p:spPr>
            <a:xfrm>
              <a:off x="0" y="3406905"/>
              <a:ext cx="1301750" cy="787400"/>
            </a:xfrm>
            <a:custGeom>
              <a:avLst/>
              <a:gdLst/>
              <a:ahLst/>
              <a:cxnLst/>
              <a:rect l="l" t="t" r="r" b="b"/>
              <a:pathLst>
                <a:path w="1301750" h="787400">
                  <a:moveTo>
                    <a:pt x="514560" y="0"/>
                  </a:moveTo>
                  <a:lnTo>
                    <a:pt x="0" y="514560"/>
                  </a:lnTo>
                  <a:lnTo>
                    <a:pt x="0" y="786815"/>
                  </a:lnTo>
                  <a:lnTo>
                    <a:pt x="1301376" y="786815"/>
                  </a:lnTo>
                  <a:lnTo>
                    <a:pt x="514560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0" y="2622012"/>
              <a:ext cx="1301750" cy="787400"/>
            </a:xfrm>
            <a:custGeom>
              <a:avLst/>
              <a:gdLst/>
              <a:ahLst/>
              <a:cxnLst/>
              <a:rect l="l" t="t" r="r" b="b"/>
              <a:pathLst>
                <a:path w="1301750" h="787400">
                  <a:moveTo>
                    <a:pt x="1301377" y="0"/>
                  </a:moveTo>
                  <a:lnTo>
                    <a:pt x="0" y="0"/>
                  </a:lnTo>
                  <a:lnTo>
                    <a:pt x="0" y="272262"/>
                  </a:lnTo>
                  <a:lnTo>
                    <a:pt x="514562" y="786815"/>
                  </a:lnTo>
                  <a:lnTo>
                    <a:pt x="1301377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14560" y="261885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0" y="2887973"/>
              <a:ext cx="518159" cy="1035685"/>
            </a:xfrm>
            <a:custGeom>
              <a:avLst/>
              <a:gdLst/>
              <a:ahLst/>
              <a:cxnLst/>
              <a:rect l="l" t="t" r="r" b="b"/>
              <a:pathLst>
                <a:path w="518159" h="1035685">
                  <a:moveTo>
                    <a:pt x="0" y="0"/>
                  </a:moveTo>
                  <a:lnTo>
                    <a:pt x="0" y="1035415"/>
                  </a:lnTo>
                  <a:lnTo>
                    <a:pt x="517707" y="5177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3" name="object 113"/>
          <p:cNvGrpSpPr/>
          <p:nvPr/>
        </p:nvGrpSpPr>
        <p:grpSpPr>
          <a:xfrm>
            <a:off x="5996806" y="2618852"/>
            <a:ext cx="1574165" cy="1575435"/>
            <a:chOff x="5996806" y="2618852"/>
            <a:chExt cx="1574165" cy="1575435"/>
          </a:xfrm>
        </p:grpSpPr>
        <p:sp>
          <p:nvSpPr>
            <p:cNvPr id="114" name="object 114"/>
            <p:cNvSpPr/>
            <p:nvPr/>
          </p:nvSpPr>
          <p:spPr>
            <a:xfrm>
              <a:off x="5996806" y="340690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5996806" y="2622012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783623" y="261885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5999953" y="2618865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8" name="object 118"/>
          <p:cNvGrpSpPr/>
          <p:nvPr/>
        </p:nvGrpSpPr>
        <p:grpSpPr>
          <a:xfrm>
            <a:off x="2857864" y="2618852"/>
            <a:ext cx="1574165" cy="1575435"/>
            <a:chOff x="2857864" y="2618852"/>
            <a:chExt cx="1574165" cy="1575435"/>
          </a:xfrm>
        </p:grpSpPr>
        <p:sp>
          <p:nvSpPr>
            <p:cNvPr id="119" name="object 119"/>
            <p:cNvSpPr/>
            <p:nvPr/>
          </p:nvSpPr>
          <p:spPr>
            <a:xfrm>
              <a:off x="2857864" y="340690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857864" y="2622012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44680" y="261885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861011" y="2618865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3" name="object 123"/>
          <p:cNvGrpSpPr/>
          <p:nvPr/>
        </p:nvGrpSpPr>
        <p:grpSpPr>
          <a:xfrm>
            <a:off x="9126914" y="2618865"/>
            <a:ext cx="931544" cy="1575435"/>
            <a:chOff x="9126914" y="2618865"/>
            <a:chExt cx="931544" cy="1575435"/>
          </a:xfrm>
        </p:grpSpPr>
        <p:sp>
          <p:nvSpPr>
            <p:cNvPr id="124" name="object 124"/>
            <p:cNvSpPr/>
            <p:nvPr/>
          </p:nvSpPr>
          <p:spPr>
            <a:xfrm>
              <a:off x="9126927" y="3406905"/>
              <a:ext cx="931544" cy="787400"/>
            </a:xfrm>
            <a:custGeom>
              <a:avLst/>
              <a:gdLst/>
              <a:ahLst/>
              <a:cxnLst/>
              <a:rect l="l" t="t" r="r" b="b"/>
              <a:pathLst>
                <a:path w="931545" h="787400">
                  <a:moveTo>
                    <a:pt x="786815" y="0"/>
                  </a:moveTo>
                  <a:lnTo>
                    <a:pt x="0" y="786815"/>
                  </a:lnTo>
                  <a:lnTo>
                    <a:pt x="931472" y="786815"/>
                  </a:lnTo>
                  <a:lnTo>
                    <a:pt x="931472" y="144656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9126914" y="2622012"/>
              <a:ext cx="931544" cy="787400"/>
            </a:xfrm>
            <a:custGeom>
              <a:avLst/>
              <a:gdLst/>
              <a:ahLst/>
              <a:cxnLst/>
              <a:rect l="l" t="t" r="r" b="b"/>
              <a:pathLst>
                <a:path w="931545" h="787400">
                  <a:moveTo>
                    <a:pt x="931485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931485" y="642158"/>
                  </a:lnTo>
                  <a:lnTo>
                    <a:pt x="93148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9913743" y="3261024"/>
              <a:ext cx="144780" cy="289560"/>
            </a:xfrm>
            <a:custGeom>
              <a:avLst/>
              <a:gdLst/>
              <a:ahLst/>
              <a:cxnLst/>
              <a:rect l="l" t="t" r="r" b="b"/>
              <a:pathLst>
                <a:path w="144779" h="289560">
                  <a:moveTo>
                    <a:pt x="144656" y="0"/>
                  </a:moveTo>
                  <a:lnTo>
                    <a:pt x="0" y="144656"/>
                  </a:lnTo>
                  <a:lnTo>
                    <a:pt x="144656" y="289311"/>
                  </a:lnTo>
                  <a:lnTo>
                    <a:pt x="144656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9130073" y="2618865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8" name="object 128"/>
          <p:cNvGrpSpPr/>
          <p:nvPr/>
        </p:nvGrpSpPr>
        <p:grpSpPr>
          <a:xfrm>
            <a:off x="4440317" y="2618865"/>
            <a:ext cx="1574165" cy="1575435"/>
            <a:chOff x="4440317" y="2618865"/>
            <a:chExt cx="1574165" cy="1575435"/>
          </a:xfrm>
        </p:grpSpPr>
        <p:sp>
          <p:nvSpPr>
            <p:cNvPr id="129" name="object 129"/>
            <p:cNvSpPr/>
            <p:nvPr/>
          </p:nvSpPr>
          <p:spPr>
            <a:xfrm>
              <a:off x="4440317" y="261886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44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440330" y="3403758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5227145" y="2620077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443475" y="2620088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3" name="object 133"/>
          <p:cNvGrpSpPr/>
          <p:nvPr/>
        </p:nvGrpSpPr>
        <p:grpSpPr>
          <a:xfrm>
            <a:off x="1301376" y="2618865"/>
            <a:ext cx="1574165" cy="1575435"/>
            <a:chOff x="1301376" y="2618865"/>
            <a:chExt cx="1574165" cy="1575435"/>
          </a:xfrm>
        </p:grpSpPr>
        <p:sp>
          <p:nvSpPr>
            <p:cNvPr id="134" name="object 134"/>
            <p:cNvSpPr/>
            <p:nvPr/>
          </p:nvSpPr>
          <p:spPr>
            <a:xfrm>
              <a:off x="1301388" y="261886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301376" y="3403758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28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28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088205" y="2620077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304535" y="2620088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8" name="object 138"/>
          <p:cNvGrpSpPr/>
          <p:nvPr/>
        </p:nvGrpSpPr>
        <p:grpSpPr>
          <a:xfrm>
            <a:off x="7570449" y="2618865"/>
            <a:ext cx="1574165" cy="1575435"/>
            <a:chOff x="7570449" y="2618865"/>
            <a:chExt cx="1574165" cy="1575435"/>
          </a:xfrm>
        </p:grpSpPr>
        <p:sp>
          <p:nvSpPr>
            <p:cNvPr id="139" name="object 139"/>
            <p:cNvSpPr/>
            <p:nvPr/>
          </p:nvSpPr>
          <p:spPr>
            <a:xfrm>
              <a:off x="7570449" y="261886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44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570449" y="3403758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8357266" y="2620077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7573596" y="2620088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3" name="object 143"/>
          <p:cNvGrpSpPr/>
          <p:nvPr/>
        </p:nvGrpSpPr>
        <p:grpSpPr>
          <a:xfrm>
            <a:off x="0" y="5784632"/>
            <a:ext cx="1301750" cy="1575435"/>
            <a:chOff x="0" y="5784632"/>
            <a:chExt cx="1301750" cy="1575435"/>
          </a:xfrm>
        </p:grpSpPr>
        <p:sp>
          <p:nvSpPr>
            <p:cNvPr id="144" name="object 144"/>
            <p:cNvSpPr/>
            <p:nvPr/>
          </p:nvSpPr>
          <p:spPr>
            <a:xfrm>
              <a:off x="0" y="6572685"/>
              <a:ext cx="1301750" cy="787400"/>
            </a:xfrm>
            <a:custGeom>
              <a:avLst/>
              <a:gdLst/>
              <a:ahLst/>
              <a:cxnLst/>
              <a:rect l="l" t="t" r="r" b="b"/>
              <a:pathLst>
                <a:path w="1301750" h="787400">
                  <a:moveTo>
                    <a:pt x="514560" y="0"/>
                  </a:moveTo>
                  <a:lnTo>
                    <a:pt x="0" y="514560"/>
                  </a:lnTo>
                  <a:lnTo>
                    <a:pt x="0" y="786815"/>
                  </a:lnTo>
                  <a:lnTo>
                    <a:pt x="1301376" y="786815"/>
                  </a:lnTo>
                  <a:lnTo>
                    <a:pt x="514560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0" y="5787792"/>
              <a:ext cx="1301750" cy="787400"/>
            </a:xfrm>
            <a:custGeom>
              <a:avLst/>
              <a:gdLst/>
              <a:ahLst/>
              <a:cxnLst/>
              <a:rect l="l" t="t" r="r" b="b"/>
              <a:pathLst>
                <a:path w="1301750" h="787400">
                  <a:moveTo>
                    <a:pt x="1301377" y="0"/>
                  </a:moveTo>
                  <a:lnTo>
                    <a:pt x="0" y="0"/>
                  </a:lnTo>
                  <a:lnTo>
                    <a:pt x="0" y="272262"/>
                  </a:lnTo>
                  <a:lnTo>
                    <a:pt x="514562" y="786815"/>
                  </a:lnTo>
                  <a:lnTo>
                    <a:pt x="1301377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514560" y="578463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0" y="6053753"/>
              <a:ext cx="518159" cy="1035685"/>
            </a:xfrm>
            <a:custGeom>
              <a:avLst/>
              <a:gdLst/>
              <a:ahLst/>
              <a:cxnLst/>
              <a:rect l="l" t="t" r="r" b="b"/>
              <a:pathLst>
                <a:path w="518159" h="1035684">
                  <a:moveTo>
                    <a:pt x="0" y="0"/>
                  </a:moveTo>
                  <a:lnTo>
                    <a:pt x="0" y="1035415"/>
                  </a:lnTo>
                  <a:lnTo>
                    <a:pt x="517707" y="5177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8" name="object 148"/>
          <p:cNvGrpSpPr/>
          <p:nvPr/>
        </p:nvGrpSpPr>
        <p:grpSpPr>
          <a:xfrm>
            <a:off x="5996806" y="5784632"/>
            <a:ext cx="1574165" cy="1575435"/>
            <a:chOff x="5996806" y="5784632"/>
            <a:chExt cx="1574165" cy="1575435"/>
          </a:xfrm>
        </p:grpSpPr>
        <p:sp>
          <p:nvSpPr>
            <p:cNvPr id="149" name="object 149"/>
            <p:cNvSpPr/>
            <p:nvPr/>
          </p:nvSpPr>
          <p:spPr>
            <a:xfrm>
              <a:off x="5996806" y="657268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5996806" y="5787792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6783623" y="578463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5999953" y="5784645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3" name="object 153"/>
          <p:cNvGrpSpPr/>
          <p:nvPr/>
        </p:nvGrpSpPr>
        <p:grpSpPr>
          <a:xfrm>
            <a:off x="2857864" y="5784632"/>
            <a:ext cx="1574165" cy="1575435"/>
            <a:chOff x="2857864" y="5784632"/>
            <a:chExt cx="1574165" cy="1575435"/>
          </a:xfrm>
        </p:grpSpPr>
        <p:sp>
          <p:nvSpPr>
            <p:cNvPr id="154" name="object 154"/>
            <p:cNvSpPr/>
            <p:nvPr/>
          </p:nvSpPr>
          <p:spPr>
            <a:xfrm>
              <a:off x="2857864" y="657268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2857864" y="5787792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644680" y="5784632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786815" y="0"/>
                  </a:moveTo>
                  <a:lnTo>
                    <a:pt x="0" y="786828"/>
                  </a:lnTo>
                  <a:lnTo>
                    <a:pt x="786815" y="157364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2861011" y="5784645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8" name="object 158"/>
          <p:cNvGrpSpPr/>
          <p:nvPr/>
        </p:nvGrpSpPr>
        <p:grpSpPr>
          <a:xfrm>
            <a:off x="9126914" y="5784645"/>
            <a:ext cx="931544" cy="1575435"/>
            <a:chOff x="9126914" y="5784645"/>
            <a:chExt cx="931544" cy="1575435"/>
          </a:xfrm>
        </p:grpSpPr>
        <p:sp>
          <p:nvSpPr>
            <p:cNvPr id="159" name="object 159"/>
            <p:cNvSpPr/>
            <p:nvPr/>
          </p:nvSpPr>
          <p:spPr>
            <a:xfrm>
              <a:off x="9126927" y="6572685"/>
              <a:ext cx="931544" cy="787400"/>
            </a:xfrm>
            <a:custGeom>
              <a:avLst/>
              <a:gdLst/>
              <a:ahLst/>
              <a:cxnLst/>
              <a:rect l="l" t="t" r="r" b="b"/>
              <a:pathLst>
                <a:path w="931545" h="787400">
                  <a:moveTo>
                    <a:pt x="786815" y="0"/>
                  </a:moveTo>
                  <a:lnTo>
                    <a:pt x="0" y="786815"/>
                  </a:lnTo>
                  <a:lnTo>
                    <a:pt x="931472" y="786815"/>
                  </a:lnTo>
                  <a:lnTo>
                    <a:pt x="931472" y="144656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126914" y="5787792"/>
              <a:ext cx="931544" cy="787400"/>
            </a:xfrm>
            <a:custGeom>
              <a:avLst/>
              <a:gdLst/>
              <a:ahLst/>
              <a:cxnLst/>
              <a:rect l="l" t="t" r="r" b="b"/>
              <a:pathLst>
                <a:path w="931545" h="787400">
                  <a:moveTo>
                    <a:pt x="931485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931485" y="642158"/>
                  </a:lnTo>
                  <a:lnTo>
                    <a:pt x="93148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9913743" y="6426804"/>
              <a:ext cx="144780" cy="289560"/>
            </a:xfrm>
            <a:custGeom>
              <a:avLst/>
              <a:gdLst/>
              <a:ahLst/>
              <a:cxnLst/>
              <a:rect l="l" t="t" r="r" b="b"/>
              <a:pathLst>
                <a:path w="144779" h="289559">
                  <a:moveTo>
                    <a:pt x="144656" y="0"/>
                  </a:moveTo>
                  <a:lnTo>
                    <a:pt x="0" y="144656"/>
                  </a:lnTo>
                  <a:lnTo>
                    <a:pt x="144656" y="289311"/>
                  </a:lnTo>
                  <a:lnTo>
                    <a:pt x="144656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9130073" y="5784645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0" y="0"/>
                  </a:moveTo>
                  <a:lnTo>
                    <a:pt x="0" y="1573631"/>
                  </a:lnTo>
                  <a:lnTo>
                    <a:pt x="786815" y="786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3" name="object 163"/>
          <p:cNvGrpSpPr/>
          <p:nvPr/>
        </p:nvGrpSpPr>
        <p:grpSpPr>
          <a:xfrm>
            <a:off x="4440317" y="5784645"/>
            <a:ext cx="1574165" cy="1575435"/>
            <a:chOff x="4440317" y="5784645"/>
            <a:chExt cx="1574165" cy="1575435"/>
          </a:xfrm>
        </p:grpSpPr>
        <p:sp>
          <p:nvSpPr>
            <p:cNvPr id="164" name="object 164"/>
            <p:cNvSpPr/>
            <p:nvPr/>
          </p:nvSpPr>
          <p:spPr>
            <a:xfrm>
              <a:off x="4440317" y="578464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44" y="0"/>
                  </a:moveTo>
                  <a:lnTo>
                    <a:pt x="0" y="0"/>
                  </a:lnTo>
                  <a:lnTo>
                    <a:pt x="786828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440330" y="6569538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5227145" y="5785869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786815" y="0"/>
                  </a:moveTo>
                  <a:lnTo>
                    <a:pt x="0" y="786815"/>
                  </a:lnTo>
                  <a:lnTo>
                    <a:pt x="786815" y="1573631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43475" y="578585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8" name="object 168"/>
          <p:cNvGrpSpPr/>
          <p:nvPr/>
        </p:nvGrpSpPr>
        <p:grpSpPr>
          <a:xfrm>
            <a:off x="1301376" y="5784645"/>
            <a:ext cx="1574165" cy="1575435"/>
            <a:chOff x="1301376" y="5784645"/>
            <a:chExt cx="1574165" cy="1575435"/>
          </a:xfrm>
        </p:grpSpPr>
        <p:sp>
          <p:nvSpPr>
            <p:cNvPr id="169" name="object 169"/>
            <p:cNvSpPr/>
            <p:nvPr/>
          </p:nvSpPr>
          <p:spPr>
            <a:xfrm>
              <a:off x="1301388" y="578464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1573631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31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301376" y="6569538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28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28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088205" y="5785869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786815" y="0"/>
                  </a:moveTo>
                  <a:lnTo>
                    <a:pt x="0" y="786815"/>
                  </a:lnTo>
                  <a:lnTo>
                    <a:pt x="786815" y="1573631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304535" y="578585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3" name="object 173"/>
          <p:cNvGrpSpPr/>
          <p:nvPr/>
        </p:nvGrpSpPr>
        <p:grpSpPr>
          <a:xfrm>
            <a:off x="7570449" y="5784645"/>
            <a:ext cx="1574165" cy="1575435"/>
            <a:chOff x="7570449" y="5784645"/>
            <a:chExt cx="1574165" cy="1575435"/>
          </a:xfrm>
        </p:grpSpPr>
        <p:sp>
          <p:nvSpPr>
            <p:cNvPr id="174" name="object 174"/>
            <p:cNvSpPr/>
            <p:nvPr/>
          </p:nvSpPr>
          <p:spPr>
            <a:xfrm>
              <a:off x="7570449" y="5784645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1573644" y="0"/>
                  </a:moveTo>
                  <a:lnTo>
                    <a:pt x="0" y="0"/>
                  </a:lnTo>
                  <a:lnTo>
                    <a:pt x="786815" y="786815"/>
                  </a:lnTo>
                  <a:lnTo>
                    <a:pt x="1573644" y="0"/>
                  </a:lnTo>
                  <a:close/>
                </a:path>
              </a:pathLst>
            </a:custGeom>
            <a:solidFill>
              <a:srgbClr val="6364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7570449" y="6569538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8357266" y="5785869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786815" y="0"/>
                  </a:moveTo>
                  <a:lnTo>
                    <a:pt x="0" y="786815"/>
                  </a:lnTo>
                  <a:lnTo>
                    <a:pt x="786815" y="1573631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7573596" y="5785856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5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8" name="object 178"/>
          <p:cNvSpPr/>
          <p:nvPr/>
        </p:nvSpPr>
        <p:spPr>
          <a:xfrm>
            <a:off x="1334843" y="5284604"/>
            <a:ext cx="7341234" cy="0"/>
          </a:xfrm>
          <a:custGeom>
            <a:avLst/>
            <a:gdLst/>
            <a:ahLst/>
            <a:cxnLst/>
            <a:rect l="l" t="t" r="r" b="b"/>
            <a:pathLst>
              <a:path w="7341234">
                <a:moveTo>
                  <a:pt x="0" y="0"/>
                </a:moveTo>
                <a:lnTo>
                  <a:pt x="7340892" y="0"/>
                </a:lnTo>
              </a:path>
            </a:pathLst>
          </a:custGeom>
          <a:ln w="548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200207" y="2740710"/>
            <a:ext cx="1102995" cy="318135"/>
          </a:xfrm>
          <a:custGeom>
            <a:avLst/>
            <a:gdLst/>
            <a:ahLst/>
            <a:cxnLst/>
            <a:rect l="l" t="t" r="r" b="b"/>
            <a:pathLst>
              <a:path w="1102995" h="318135">
                <a:moveTo>
                  <a:pt x="282181" y="5143"/>
                </a:moveTo>
                <a:lnTo>
                  <a:pt x="211912" y="5092"/>
                </a:lnTo>
                <a:lnTo>
                  <a:pt x="211785" y="191770"/>
                </a:lnTo>
                <a:lnTo>
                  <a:pt x="59055" y="4991"/>
                </a:lnTo>
                <a:lnTo>
                  <a:pt x="203" y="4953"/>
                </a:lnTo>
                <a:lnTo>
                  <a:pt x="0" y="312407"/>
                </a:lnTo>
                <a:lnTo>
                  <a:pt x="70269" y="312458"/>
                </a:lnTo>
                <a:lnTo>
                  <a:pt x="70396" y="125780"/>
                </a:lnTo>
                <a:lnTo>
                  <a:pt x="223558" y="312559"/>
                </a:lnTo>
                <a:lnTo>
                  <a:pt x="281978" y="312597"/>
                </a:lnTo>
                <a:lnTo>
                  <a:pt x="282181" y="5143"/>
                </a:lnTo>
                <a:close/>
              </a:path>
              <a:path w="1102995" h="318135">
                <a:moveTo>
                  <a:pt x="634771" y="159105"/>
                </a:moveTo>
                <a:lnTo>
                  <a:pt x="629310" y="116116"/>
                </a:lnTo>
                <a:lnTo>
                  <a:pt x="612863" y="77622"/>
                </a:lnTo>
                <a:lnTo>
                  <a:pt x="586854" y="45275"/>
                </a:lnTo>
                <a:lnTo>
                  <a:pt x="562737" y="26974"/>
                </a:lnTo>
                <a:lnTo>
                  <a:pt x="562737" y="159105"/>
                </a:lnTo>
                <a:lnTo>
                  <a:pt x="561949" y="172948"/>
                </a:lnTo>
                <a:lnTo>
                  <a:pt x="550189" y="209994"/>
                </a:lnTo>
                <a:lnTo>
                  <a:pt x="515683" y="244894"/>
                </a:lnTo>
                <a:lnTo>
                  <a:pt x="466483" y="257378"/>
                </a:lnTo>
                <a:lnTo>
                  <a:pt x="453517" y="256603"/>
                </a:lnTo>
                <a:lnTo>
                  <a:pt x="453301" y="256603"/>
                </a:lnTo>
                <a:lnTo>
                  <a:pt x="407035" y="238036"/>
                </a:lnTo>
                <a:lnTo>
                  <a:pt x="377431" y="198424"/>
                </a:lnTo>
                <a:lnTo>
                  <a:pt x="370370" y="159105"/>
                </a:lnTo>
                <a:lnTo>
                  <a:pt x="371144" y="145173"/>
                </a:lnTo>
                <a:lnTo>
                  <a:pt x="382866" y="108102"/>
                </a:lnTo>
                <a:lnTo>
                  <a:pt x="417296" y="73164"/>
                </a:lnTo>
                <a:lnTo>
                  <a:pt x="453224" y="61404"/>
                </a:lnTo>
                <a:lnTo>
                  <a:pt x="452996" y="61404"/>
                </a:lnTo>
                <a:lnTo>
                  <a:pt x="466610" y="60604"/>
                </a:lnTo>
                <a:lnTo>
                  <a:pt x="479894" y="61404"/>
                </a:lnTo>
                <a:lnTo>
                  <a:pt x="492518" y="63754"/>
                </a:lnTo>
                <a:lnTo>
                  <a:pt x="535393" y="88163"/>
                </a:lnTo>
                <a:lnTo>
                  <a:pt x="559587" y="131914"/>
                </a:lnTo>
                <a:lnTo>
                  <a:pt x="561936" y="145034"/>
                </a:lnTo>
                <a:lnTo>
                  <a:pt x="561962" y="145173"/>
                </a:lnTo>
                <a:lnTo>
                  <a:pt x="562737" y="159105"/>
                </a:lnTo>
                <a:lnTo>
                  <a:pt x="562737" y="26974"/>
                </a:lnTo>
                <a:lnTo>
                  <a:pt x="512114" y="5194"/>
                </a:lnTo>
                <a:lnTo>
                  <a:pt x="466661" y="0"/>
                </a:lnTo>
                <a:lnTo>
                  <a:pt x="442785" y="1308"/>
                </a:lnTo>
                <a:lnTo>
                  <a:pt x="443141" y="1308"/>
                </a:lnTo>
                <a:lnTo>
                  <a:pt x="420814" y="5194"/>
                </a:lnTo>
                <a:lnTo>
                  <a:pt x="420954" y="5194"/>
                </a:lnTo>
                <a:lnTo>
                  <a:pt x="399961" y="11658"/>
                </a:lnTo>
                <a:lnTo>
                  <a:pt x="380161" y="20701"/>
                </a:lnTo>
                <a:lnTo>
                  <a:pt x="346062" y="45110"/>
                </a:lnTo>
                <a:lnTo>
                  <a:pt x="320128" y="77419"/>
                </a:lnTo>
                <a:lnTo>
                  <a:pt x="303796" y="115900"/>
                </a:lnTo>
                <a:lnTo>
                  <a:pt x="298335" y="159105"/>
                </a:lnTo>
                <a:lnTo>
                  <a:pt x="299669" y="180936"/>
                </a:lnTo>
                <a:lnTo>
                  <a:pt x="303733" y="201879"/>
                </a:lnTo>
                <a:lnTo>
                  <a:pt x="310515" y="221691"/>
                </a:lnTo>
                <a:lnTo>
                  <a:pt x="320014" y="240372"/>
                </a:lnTo>
                <a:lnTo>
                  <a:pt x="331812" y="257378"/>
                </a:lnTo>
                <a:lnTo>
                  <a:pt x="331914" y="257530"/>
                </a:lnTo>
                <a:lnTo>
                  <a:pt x="361988" y="285991"/>
                </a:lnTo>
                <a:lnTo>
                  <a:pt x="400240" y="306438"/>
                </a:lnTo>
                <a:lnTo>
                  <a:pt x="421132" y="312864"/>
                </a:lnTo>
                <a:lnTo>
                  <a:pt x="421284" y="312864"/>
                </a:lnTo>
                <a:lnTo>
                  <a:pt x="443268" y="316725"/>
                </a:lnTo>
                <a:lnTo>
                  <a:pt x="443636" y="316725"/>
                </a:lnTo>
                <a:lnTo>
                  <a:pt x="466445" y="317995"/>
                </a:lnTo>
                <a:lnTo>
                  <a:pt x="489775" y="316725"/>
                </a:lnTo>
                <a:lnTo>
                  <a:pt x="532828" y="306438"/>
                </a:lnTo>
                <a:lnTo>
                  <a:pt x="570636" y="286131"/>
                </a:lnTo>
                <a:lnTo>
                  <a:pt x="600748" y="257708"/>
                </a:lnTo>
                <a:lnTo>
                  <a:pt x="600976" y="257378"/>
                </a:lnTo>
                <a:lnTo>
                  <a:pt x="612749" y="240563"/>
                </a:lnTo>
                <a:lnTo>
                  <a:pt x="622376" y="221894"/>
                </a:lnTo>
                <a:lnTo>
                  <a:pt x="629246" y="202095"/>
                </a:lnTo>
                <a:lnTo>
                  <a:pt x="633387" y="181165"/>
                </a:lnTo>
                <a:lnTo>
                  <a:pt x="634771" y="159105"/>
                </a:lnTo>
                <a:close/>
              </a:path>
              <a:path w="1102995" h="318135">
                <a:moveTo>
                  <a:pt x="1102487" y="5702"/>
                </a:moveTo>
                <a:lnTo>
                  <a:pt x="1034402" y="5651"/>
                </a:lnTo>
                <a:lnTo>
                  <a:pt x="962672" y="223456"/>
                </a:lnTo>
                <a:lnTo>
                  <a:pt x="892543" y="5562"/>
                </a:lnTo>
                <a:lnTo>
                  <a:pt x="826655" y="5524"/>
                </a:lnTo>
                <a:lnTo>
                  <a:pt x="754049" y="221564"/>
                </a:lnTo>
                <a:lnTo>
                  <a:pt x="684796" y="5422"/>
                </a:lnTo>
                <a:lnTo>
                  <a:pt x="610997" y="5372"/>
                </a:lnTo>
                <a:lnTo>
                  <a:pt x="711809" y="312889"/>
                </a:lnTo>
                <a:lnTo>
                  <a:pt x="787806" y="312940"/>
                </a:lnTo>
                <a:lnTo>
                  <a:pt x="857783" y="104800"/>
                </a:lnTo>
                <a:lnTo>
                  <a:pt x="925271" y="313042"/>
                </a:lnTo>
                <a:lnTo>
                  <a:pt x="1001699" y="313093"/>
                </a:lnTo>
                <a:lnTo>
                  <a:pt x="1102487" y="57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395036" y="2741307"/>
            <a:ext cx="542925" cy="318135"/>
          </a:xfrm>
          <a:custGeom>
            <a:avLst/>
            <a:gdLst/>
            <a:ahLst/>
            <a:cxnLst/>
            <a:rect l="l" t="t" r="r" b="b"/>
            <a:pathLst>
              <a:path w="542925" h="318135">
                <a:moveTo>
                  <a:pt x="293471" y="54546"/>
                </a:moveTo>
                <a:lnTo>
                  <a:pt x="254736" y="21907"/>
                </a:lnTo>
                <a:lnTo>
                  <a:pt x="205054" y="3530"/>
                </a:lnTo>
                <a:lnTo>
                  <a:pt x="167005" y="0"/>
                </a:lnTo>
                <a:lnTo>
                  <a:pt x="143878" y="1257"/>
                </a:lnTo>
                <a:lnTo>
                  <a:pt x="101155" y="11442"/>
                </a:lnTo>
                <a:lnTo>
                  <a:pt x="63576" y="31546"/>
                </a:lnTo>
                <a:lnTo>
                  <a:pt x="33693" y="59855"/>
                </a:lnTo>
                <a:lnTo>
                  <a:pt x="12268" y="95681"/>
                </a:lnTo>
                <a:lnTo>
                  <a:pt x="1371" y="136639"/>
                </a:lnTo>
                <a:lnTo>
                  <a:pt x="0" y="158877"/>
                </a:lnTo>
                <a:lnTo>
                  <a:pt x="1346" y="181127"/>
                </a:lnTo>
                <a:lnTo>
                  <a:pt x="12179" y="222097"/>
                </a:lnTo>
                <a:lnTo>
                  <a:pt x="33553" y="257949"/>
                </a:lnTo>
                <a:lnTo>
                  <a:pt x="63411" y="286296"/>
                </a:lnTo>
                <a:lnTo>
                  <a:pt x="100939" y="306451"/>
                </a:lnTo>
                <a:lnTo>
                  <a:pt x="143421" y="316699"/>
                </a:lnTo>
                <a:lnTo>
                  <a:pt x="166357" y="317982"/>
                </a:lnTo>
                <a:lnTo>
                  <a:pt x="185877" y="317119"/>
                </a:lnTo>
                <a:lnTo>
                  <a:pt x="238836" y="303987"/>
                </a:lnTo>
                <a:lnTo>
                  <a:pt x="281673" y="275767"/>
                </a:lnTo>
                <a:lnTo>
                  <a:pt x="247675" y="220980"/>
                </a:lnTo>
                <a:lnTo>
                  <a:pt x="231140" y="236918"/>
                </a:lnTo>
                <a:lnTo>
                  <a:pt x="212737" y="248297"/>
                </a:lnTo>
                <a:lnTo>
                  <a:pt x="192468" y="255117"/>
                </a:lnTo>
                <a:lnTo>
                  <a:pt x="170345" y="257378"/>
                </a:lnTo>
                <a:lnTo>
                  <a:pt x="156451" y="256590"/>
                </a:lnTo>
                <a:lnTo>
                  <a:pt x="119405" y="244830"/>
                </a:lnTo>
                <a:lnTo>
                  <a:pt x="84518" y="209892"/>
                </a:lnTo>
                <a:lnTo>
                  <a:pt x="72809" y="172821"/>
                </a:lnTo>
                <a:lnTo>
                  <a:pt x="72034" y="158927"/>
                </a:lnTo>
                <a:lnTo>
                  <a:pt x="72821" y="145046"/>
                </a:lnTo>
                <a:lnTo>
                  <a:pt x="84582" y="107988"/>
                </a:lnTo>
                <a:lnTo>
                  <a:pt x="119519" y="73088"/>
                </a:lnTo>
                <a:lnTo>
                  <a:pt x="156591" y="61379"/>
                </a:lnTo>
                <a:lnTo>
                  <a:pt x="170484" y="60604"/>
                </a:lnTo>
                <a:lnTo>
                  <a:pt x="192608" y="62877"/>
                </a:lnTo>
                <a:lnTo>
                  <a:pt x="212864" y="69646"/>
                </a:lnTo>
                <a:lnTo>
                  <a:pt x="231241" y="80911"/>
                </a:lnTo>
                <a:lnTo>
                  <a:pt x="247764" y="96672"/>
                </a:lnTo>
                <a:lnTo>
                  <a:pt x="293471" y="54546"/>
                </a:lnTo>
                <a:close/>
              </a:path>
              <a:path w="542925" h="318135">
                <a:moveTo>
                  <a:pt x="542823" y="5359"/>
                </a:moveTo>
                <a:lnTo>
                  <a:pt x="310476" y="5359"/>
                </a:lnTo>
                <a:lnTo>
                  <a:pt x="310476" y="62509"/>
                </a:lnTo>
                <a:lnTo>
                  <a:pt x="310426" y="143789"/>
                </a:lnTo>
                <a:lnTo>
                  <a:pt x="310388" y="200939"/>
                </a:lnTo>
                <a:lnTo>
                  <a:pt x="310324" y="312699"/>
                </a:lnTo>
                <a:lnTo>
                  <a:pt x="381482" y="312699"/>
                </a:lnTo>
                <a:lnTo>
                  <a:pt x="381482" y="200939"/>
                </a:lnTo>
                <a:lnTo>
                  <a:pt x="523849" y="200939"/>
                </a:lnTo>
                <a:lnTo>
                  <a:pt x="523849" y="143789"/>
                </a:lnTo>
                <a:lnTo>
                  <a:pt x="381584" y="143789"/>
                </a:lnTo>
                <a:lnTo>
                  <a:pt x="381584" y="62509"/>
                </a:lnTo>
                <a:lnTo>
                  <a:pt x="542823" y="62509"/>
                </a:lnTo>
                <a:lnTo>
                  <a:pt x="542823" y="53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740404" y="2679902"/>
            <a:ext cx="370840" cy="400050"/>
          </a:xfrm>
          <a:custGeom>
            <a:avLst/>
            <a:gdLst/>
            <a:ahLst/>
            <a:cxnLst/>
            <a:rect l="l" t="t" r="r" b="b"/>
            <a:pathLst>
              <a:path w="370839" h="400050">
                <a:moveTo>
                  <a:pt x="132245" y="272389"/>
                </a:moveTo>
                <a:lnTo>
                  <a:pt x="128981" y="260819"/>
                </a:lnTo>
                <a:lnTo>
                  <a:pt x="130530" y="265239"/>
                </a:lnTo>
                <a:lnTo>
                  <a:pt x="128257" y="256921"/>
                </a:lnTo>
                <a:lnTo>
                  <a:pt x="116293" y="209372"/>
                </a:lnTo>
                <a:lnTo>
                  <a:pt x="105079" y="159143"/>
                </a:lnTo>
                <a:lnTo>
                  <a:pt x="83362" y="54216"/>
                </a:lnTo>
                <a:lnTo>
                  <a:pt x="72110" y="1257"/>
                </a:lnTo>
                <a:lnTo>
                  <a:pt x="52832" y="19900"/>
                </a:lnTo>
                <a:lnTo>
                  <a:pt x="31191" y="42748"/>
                </a:lnTo>
                <a:lnTo>
                  <a:pt x="11988" y="64020"/>
                </a:lnTo>
                <a:lnTo>
                  <a:pt x="0" y="77952"/>
                </a:lnTo>
                <a:lnTo>
                  <a:pt x="9944" y="102349"/>
                </a:lnTo>
                <a:lnTo>
                  <a:pt x="18757" y="126098"/>
                </a:lnTo>
                <a:lnTo>
                  <a:pt x="41287" y="188747"/>
                </a:lnTo>
                <a:lnTo>
                  <a:pt x="61836" y="249059"/>
                </a:lnTo>
                <a:lnTo>
                  <a:pt x="68491" y="288505"/>
                </a:lnTo>
                <a:lnTo>
                  <a:pt x="62839" y="322910"/>
                </a:lnTo>
                <a:lnTo>
                  <a:pt x="46507" y="368071"/>
                </a:lnTo>
                <a:lnTo>
                  <a:pt x="69037" y="344131"/>
                </a:lnTo>
                <a:lnTo>
                  <a:pt x="90944" y="319633"/>
                </a:lnTo>
                <a:lnTo>
                  <a:pt x="132245" y="272389"/>
                </a:lnTo>
                <a:close/>
              </a:path>
              <a:path w="370839" h="400050">
                <a:moveTo>
                  <a:pt x="368617" y="210007"/>
                </a:moveTo>
                <a:lnTo>
                  <a:pt x="337248" y="201358"/>
                </a:lnTo>
                <a:lnTo>
                  <a:pt x="270586" y="184658"/>
                </a:lnTo>
                <a:lnTo>
                  <a:pt x="240131" y="176555"/>
                </a:lnTo>
                <a:lnTo>
                  <a:pt x="231889" y="185305"/>
                </a:lnTo>
                <a:lnTo>
                  <a:pt x="229958" y="186880"/>
                </a:lnTo>
                <a:lnTo>
                  <a:pt x="191096" y="227622"/>
                </a:lnTo>
                <a:lnTo>
                  <a:pt x="158038" y="262712"/>
                </a:lnTo>
                <a:lnTo>
                  <a:pt x="53505" y="374764"/>
                </a:lnTo>
                <a:lnTo>
                  <a:pt x="153200" y="399846"/>
                </a:lnTo>
                <a:lnTo>
                  <a:pt x="168922" y="379044"/>
                </a:lnTo>
                <a:lnTo>
                  <a:pt x="202882" y="337273"/>
                </a:lnTo>
                <a:lnTo>
                  <a:pt x="226606" y="307162"/>
                </a:lnTo>
                <a:lnTo>
                  <a:pt x="255308" y="268274"/>
                </a:lnTo>
                <a:lnTo>
                  <a:pt x="273291" y="245033"/>
                </a:lnTo>
                <a:lnTo>
                  <a:pt x="291134" y="231533"/>
                </a:lnTo>
                <a:lnTo>
                  <a:pt x="319392" y="221830"/>
                </a:lnTo>
                <a:lnTo>
                  <a:pt x="368617" y="210007"/>
                </a:lnTo>
                <a:close/>
              </a:path>
              <a:path w="370839" h="400050">
                <a:moveTo>
                  <a:pt x="370522" y="199872"/>
                </a:moveTo>
                <a:lnTo>
                  <a:pt x="357517" y="144310"/>
                </a:lnTo>
                <a:lnTo>
                  <a:pt x="344970" y="100304"/>
                </a:lnTo>
                <a:lnTo>
                  <a:pt x="318897" y="96545"/>
                </a:lnTo>
                <a:lnTo>
                  <a:pt x="293941" y="92214"/>
                </a:lnTo>
                <a:lnTo>
                  <a:pt x="228473" y="80048"/>
                </a:lnTo>
                <a:lnTo>
                  <a:pt x="178968" y="72072"/>
                </a:lnTo>
                <a:lnTo>
                  <a:pt x="150469" y="66814"/>
                </a:lnTo>
                <a:lnTo>
                  <a:pt x="131711" y="57518"/>
                </a:lnTo>
                <a:lnTo>
                  <a:pt x="111417" y="37490"/>
                </a:lnTo>
                <a:lnTo>
                  <a:pt x="78320" y="0"/>
                </a:lnTo>
                <a:lnTo>
                  <a:pt x="85864" y="32067"/>
                </a:lnTo>
                <a:lnTo>
                  <a:pt x="103936" y="100469"/>
                </a:lnTo>
                <a:lnTo>
                  <a:pt x="111912" y="131775"/>
                </a:lnTo>
                <a:lnTo>
                  <a:pt x="123520" y="134835"/>
                </a:lnTo>
                <a:lnTo>
                  <a:pt x="121196" y="134505"/>
                </a:lnTo>
                <a:lnTo>
                  <a:pt x="175539" y="149212"/>
                </a:lnTo>
                <a:lnTo>
                  <a:pt x="222161" y="161518"/>
                </a:lnTo>
                <a:lnTo>
                  <a:pt x="370522" y="1998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936862" y="2740289"/>
            <a:ext cx="336550" cy="318135"/>
          </a:xfrm>
          <a:custGeom>
            <a:avLst/>
            <a:gdLst/>
            <a:ahLst/>
            <a:cxnLst/>
            <a:rect l="l" t="t" r="r" b="b"/>
            <a:pathLst>
              <a:path w="336550" h="318135">
                <a:moveTo>
                  <a:pt x="168311" y="0"/>
                </a:moveTo>
                <a:lnTo>
                  <a:pt x="144408" y="1309"/>
                </a:lnTo>
                <a:lnTo>
                  <a:pt x="144790" y="1309"/>
                </a:lnTo>
                <a:lnTo>
                  <a:pt x="122434" y="5199"/>
                </a:lnTo>
                <a:lnTo>
                  <a:pt x="122592" y="5199"/>
                </a:lnTo>
                <a:lnTo>
                  <a:pt x="101600" y="11667"/>
                </a:lnTo>
                <a:lnTo>
                  <a:pt x="82002" y="20586"/>
                </a:lnTo>
                <a:lnTo>
                  <a:pt x="47720" y="45108"/>
                </a:lnTo>
                <a:lnTo>
                  <a:pt x="21791" y="77431"/>
                </a:lnTo>
                <a:lnTo>
                  <a:pt x="5454" y="115908"/>
                </a:lnTo>
                <a:lnTo>
                  <a:pt x="0" y="159118"/>
                </a:lnTo>
                <a:lnTo>
                  <a:pt x="1334" y="180949"/>
                </a:lnTo>
                <a:lnTo>
                  <a:pt x="12178" y="221692"/>
                </a:lnTo>
                <a:lnTo>
                  <a:pt x="33481" y="257390"/>
                </a:lnTo>
                <a:lnTo>
                  <a:pt x="63645" y="285992"/>
                </a:lnTo>
                <a:lnTo>
                  <a:pt x="101902" y="306436"/>
                </a:lnTo>
                <a:lnTo>
                  <a:pt x="122779" y="312870"/>
                </a:lnTo>
                <a:lnTo>
                  <a:pt x="122923" y="312870"/>
                </a:lnTo>
                <a:lnTo>
                  <a:pt x="144919" y="316723"/>
                </a:lnTo>
                <a:lnTo>
                  <a:pt x="145272" y="316723"/>
                </a:lnTo>
                <a:lnTo>
                  <a:pt x="168108" y="317995"/>
                </a:lnTo>
                <a:lnTo>
                  <a:pt x="191436" y="316723"/>
                </a:lnTo>
                <a:lnTo>
                  <a:pt x="234488" y="306436"/>
                </a:lnTo>
                <a:lnTo>
                  <a:pt x="272302" y="286138"/>
                </a:lnTo>
                <a:lnTo>
                  <a:pt x="302406" y="257716"/>
                </a:lnTo>
                <a:lnTo>
                  <a:pt x="302634" y="257390"/>
                </a:lnTo>
                <a:lnTo>
                  <a:pt x="168146" y="257390"/>
                </a:lnTo>
                <a:lnTo>
                  <a:pt x="155143" y="256617"/>
                </a:lnTo>
                <a:lnTo>
                  <a:pt x="154948" y="256617"/>
                </a:lnTo>
                <a:lnTo>
                  <a:pt x="142399" y="254277"/>
                </a:lnTo>
                <a:lnTo>
                  <a:pt x="99465" y="229928"/>
                </a:lnTo>
                <a:lnTo>
                  <a:pt x="75173" y="186080"/>
                </a:lnTo>
                <a:lnTo>
                  <a:pt x="72030" y="159118"/>
                </a:lnTo>
                <a:lnTo>
                  <a:pt x="72803" y="145180"/>
                </a:lnTo>
                <a:lnTo>
                  <a:pt x="72811" y="145048"/>
                </a:lnTo>
                <a:lnTo>
                  <a:pt x="75143" y="132057"/>
                </a:lnTo>
                <a:lnTo>
                  <a:pt x="75166" y="131927"/>
                </a:lnTo>
                <a:lnTo>
                  <a:pt x="92381" y="96310"/>
                </a:lnTo>
                <a:lnTo>
                  <a:pt x="130277" y="67685"/>
                </a:lnTo>
                <a:lnTo>
                  <a:pt x="154882" y="61409"/>
                </a:lnTo>
                <a:lnTo>
                  <a:pt x="154659" y="61409"/>
                </a:lnTo>
                <a:lnTo>
                  <a:pt x="168273" y="60617"/>
                </a:lnTo>
                <a:lnTo>
                  <a:pt x="302637" y="60617"/>
                </a:lnTo>
                <a:lnTo>
                  <a:pt x="302539" y="60477"/>
                </a:lnTo>
                <a:lnTo>
                  <a:pt x="272473" y="32022"/>
                </a:lnTo>
                <a:lnTo>
                  <a:pt x="234687" y="11667"/>
                </a:lnTo>
                <a:lnTo>
                  <a:pt x="191645" y="1309"/>
                </a:lnTo>
                <a:lnTo>
                  <a:pt x="168311" y="0"/>
                </a:lnTo>
                <a:close/>
              </a:path>
              <a:path w="336550" h="318135">
                <a:moveTo>
                  <a:pt x="302637" y="60617"/>
                </a:moveTo>
                <a:lnTo>
                  <a:pt x="168273" y="60617"/>
                </a:lnTo>
                <a:lnTo>
                  <a:pt x="181561" y="61409"/>
                </a:lnTo>
                <a:lnTo>
                  <a:pt x="194186" y="63766"/>
                </a:lnTo>
                <a:lnTo>
                  <a:pt x="237050" y="88168"/>
                </a:lnTo>
                <a:lnTo>
                  <a:pt x="261245" y="131927"/>
                </a:lnTo>
                <a:lnTo>
                  <a:pt x="263602" y="145048"/>
                </a:lnTo>
                <a:lnTo>
                  <a:pt x="263626" y="145180"/>
                </a:lnTo>
                <a:lnTo>
                  <a:pt x="261248" y="186080"/>
                </a:lnTo>
                <a:lnTo>
                  <a:pt x="244989" y="220587"/>
                </a:lnTo>
                <a:lnTo>
                  <a:pt x="206028" y="250373"/>
                </a:lnTo>
                <a:lnTo>
                  <a:pt x="168146" y="257390"/>
                </a:lnTo>
                <a:lnTo>
                  <a:pt x="302634" y="257390"/>
                </a:lnTo>
                <a:lnTo>
                  <a:pt x="324032" y="221904"/>
                </a:lnTo>
                <a:lnTo>
                  <a:pt x="335043" y="181175"/>
                </a:lnTo>
                <a:lnTo>
                  <a:pt x="336434" y="159118"/>
                </a:lnTo>
                <a:lnTo>
                  <a:pt x="335072" y="137058"/>
                </a:lnTo>
                <a:lnTo>
                  <a:pt x="330967" y="116122"/>
                </a:lnTo>
                <a:lnTo>
                  <a:pt x="324118" y="96310"/>
                </a:lnTo>
                <a:lnTo>
                  <a:pt x="314526" y="77622"/>
                </a:lnTo>
                <a:lnTo>
                  <a:pt x="302637" y="60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 txBox="1">
            <a:spLocks noGrp="1"/>
          </p:cNvSpPr>
          <p:nvPr>
            <p:ph type="title"/>
          </p:nvPr>
        </p:nvSpPr>
        <p:spPr>
          <a:xfrm>
            <a:off x="1960204" y="1092466"/>
            <a:ext cx="608774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6060" marR="5080" indent="-1483995">
              <a:lnSpc>
                <a:spcPct val="114599"/>
              </a:lnSpc>
              <a:spcBef>
                <a:spcPts val="100"/>
              </a:spcBef>
            </a:pPr>
            <a:r>
              <a:rPr sz="2400" b="0" dirty="0">
                <a:solidFill>
                  <a:srgbClr val="FFFFFF"/>
                </a:solidFill>
                <a:latin typeface="Montserrat Medium"/>
                <a:cs typeface="Montserrat Medium"/>
              </a:rPr>
              <a:t>Experience</a:t>
            </a:r>
            <a:r>
              <a:rPr sz="2400" b="0" spc="8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2400" b="0" dirty="0">
                <a:solidFill>
                  <a:srgbClr val="FFFFFF"/>
                </a:solidFill>
                <a:latin typeface="Montserrat Medium"/>
                <a:cs typeface="Montserrat Medium"/>
              </a:rPr>
              <a:t>the</a:t>
            </a:r>
            <a:r>
              <a:rPr sz="2400" b="0" spc="9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2400" b="0" spc="120" dirty="0">
                <a:solidFill>
                  <a:srgbClr val="FFFFFF"/>
                </a:solidFill>
                <a:latin typeface="Montserrat Medium"/>
                <a:cs typeface="Montserrat Medium"/>
              </a:rPr>
              <a:t>Power</a:t>
            </a:r>
            <a:r>
              <a:rPr sz="2400" b="0" spc="8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2400" b="0" spc="305" dirty="0">
                <a:solidFill>
                  <a:srgbClr val="FFFFFF"/>
                </a:solidFill>
                <a:latin typeface="Montserrat Medium"/>
                <a:cs typeface="Montserrat Medium"/>
              </a:rPr>
              <a:t>of</a:t>
            </a:r>
            <a:r>
              <a:rPr sz="2400" b="0" spc="9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2400" b="0" spc="75" dirty="0">
                <a:solidFill>
                  <a:srgbClr val="FFFFFF"/>
                </a:solidFill>
                <a:latin typeface="Montserrat Medium"/>
                <a:cs typeface="Montserrat Medium"/>
              </a:rPr>
              <a:t>Outsourced </a:t>
            </a:r>
            <a:r>
              <a:rPr sz="2400" b="0" spc="80" dirty="0">
                <a:solidFill>
                  <a:srgbClr val="FFFFFF"/>
                </a:solidFill>
                <a:latin typeface="Montserrat Medium"/>
                <a:cs typeface="Montserrat Medium"/>
              </a:rPr>
              <a:t>Financial</a:t>
            </a:r>
            <a:r>
              <a:rPr sz="2400" b="0" spc="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2400" b="0" spc="-10" dirty="0">
                <a:solidFill>
                  <a:srgbClr val="FFFFFF"/>
                </a:solidFill>
                <a:latin typeface="Montserrat Medium"/>
                <a:cs typeface="Montserrat Medium"/>
              </a:rPr>
              <a:t>Expertise</a:t>
            </a:r>
            <a:endParaRPr sz="2400">
              <a:latin typeface="Montserrat Medium"/>
              <a:cs typeface="Montserrat Medium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2785364" y="4727296"/>
            <a:ext cx="4375150" cy="1616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solidFill>
                  <a:srgbClr val="FFFFFF"/>
                </a:solidFill>
                <a:latin typeface="Montserrat Medium"/>
                <a:cs typeface="Montserrat Medium"/>
              </a:rPr>
              <a:t>Contact</a:t>
            </a:r>
            <a:r>
              <a:rPr sz="1800" spc="10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800" dirty="0">
                <a:solidFill>
                  <a:srgbClr val="FFFFFF"/>
                </a:solidFill>
                <a:latin typeface="Montserrat Medium"/>
                <a:cs typeface="Montserrat Medium"/>
              </a:rPr>
              <a:t>Us</a:t>
            </a:r>
            <a:r>
              <a:rPr sz="1800" spc="1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800" spc="170" dirty="0">
                <a:solidFill>
                  <a:srgbClr val="FFFFFF"/>
                </a:solidFill>
                <a:latin typeface="Montserrat Medium"/>
                <a:cs typeface="Montserrat Medium"/>
              </a:rPr>
              <a:t>For</a:t>
            </a:r>
            <a:r>
              <a:rPr sz="1800" spc="1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800" dirty="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800" spc="1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Montserrat Medium"/>
                <a:cs typeface="Montserrat Medium"/>
              </a:rPr>
              <a:t>Free</a:t>
            </a:r>
            <a:r>
              <a:rPr sz="1800" spc="1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Montserrat Medium"/>
                <a:cs typeface="Montserrat Medium"/>
              </a:rPr>
              <a:t>Consultation</a:t>
            </a:r>
            <a:endParaRPr sz="1800">
              <a:latin typeface="Montserrat Medium"/>
              <a:cs typeface="Montserrat Medium"/>
            </a:endParaRPr>
          </a:p>
          <a:p>
            <a:pPr>
              <a:lnSpc>
                <a:spcPct val="100000"/>
              </a:lnSpc>
              <a:spcBef>
                <a:spcPts val="2170"/>
              </a:spcBef>
            </a:pPr>
            <a:endParaRPr sz="1800">
              <a:latin typeface="Montserrat Medium"/>
              <a:cs typeface="Montserrat Medium"/>
            </a:endParaRPr>
          </a:p>
          <a:p>
            <a:pPr marL="1518920" marR="1423670" indent="50165">
              <a:lnSpc>
                <a:spcPct val="156200"/>
              </a:lnSpc>
              <a:spcBef>
                <a:spcPts val="5"/>
              </a:spcBef>
            </a:pPr>
            <a:r>
              <a:rPr sz="1600" spc="-10" dirty="0">
                <a:solidFill>
                  <a:srgbClr val="FFFFFF"/>
                </a:solidFill>
                <a:latin typeface="Montserrat Medium"/>
                <a:cs typeface="Montserrat Medium"/>
              </a:rPr>
              <a:t>nowcfo.com 844-</a:t>
            </a:r>
            <a:r>
              <a:rPr sz="1600" dirty="0">
                <a:solidFill>
                  <a:srgbClr val="FFFFFF"/>
                </a:solidFill>
                <a:latin typeface="Montserrat Medium"/>
                <a:cs typeface="Montserrat Medium"/>
              </a:rPr>
              <a:t>858-</a:t>
            </a:r>
            <a:r>
              <a:rPr sz="1600" spc="-20" dirty="0">
                <a:solidFill>
                  <a:srgbClr val="FFFFFF"/>
                </a:solidFill>
                <a:latin typeface="Montserrat Medium"/>
                <a:cs typeface="Montserrat Medium"/>
              </a:rPr>
              <a:t>6236</a:t>
            </a:r>
            <a:endParaRPr sz="16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6544" y="1668526"/>
            <a:ext cx="9143622" cy="4930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38211" y="2948031"/>
            <a:ext cx="31813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Ogden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3428" y="3359918"/>
            <a:ext cx="25654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35" dirty="0">
                <a:solidFill>
                  <a:srgbClr val="FFFFFF"/>
                </a:solidFill>
                <a:latin typeface="Gilroy-SemiBoldItalic"/>
                <a:cs typeface="Gilroy-SemiBoldItalic"/>
              </a:rPr>
              <a:t>Provo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68057" y="3347124"/>
            <a:ext cx="23812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Reno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4397" y="3394997"/>
            <a:ext cx="38862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Oakland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07491" y="3628485"/>
            <a:ext cx="48133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30" dirty="0">
                <a:solidFill>
                  <a:srgbClr val="FFFFFF"/>
                </a:solidFill>
                <a:latin typeface="Gilroy-SemiBoldItalic"/>
                <a:cs typeface="Gilroy-SemiBoldItalic"/>
              </a:rPr>
              <a:t>Cedar</a:t>
            </a:r>
            <a:r>
              <a:rPr sz="750" spc="-15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City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26183" y="4043719"/>
            <a:ext cx="45021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30" dirty="0">
                <a:solidFill>
                  <a:srgbClr val="FFFFFF"/>
                </a:solidFill>
                <a:latin typeface="Gilroy-SemiBoldItalic"/>
                <a:cs typeface="Gilroy-SemiBoldItalic"/>
              </a:rPr>
              <a:t>Las </a:t>
            </a: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Vegas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86246" y="4287381"/>
            <a:ext cx="35687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Phoenix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90091" y="4212406"/>
            <a:ext cx="56578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Albuquerque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57509" y="3972718"/>
            <a:ext cx="629285" cy="1339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Oklahoma</a:t>
            </a:r>
            <a:r>
              <a:rPr sz="70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 City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79435" y="2057204"/>
            <a:ext cx="305435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Boston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60140" y="3267648"/>
            <a:ext cx="33782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Raleigh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96014" y="3469130"/>
            <a:ext cx="422909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Charlotte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14833" y="3707644"/>
            <a:ext cx="43053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Columbia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10352" y="3984005"/>
            <a:ext cx="47942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30" dirty="0">
                <a:solidFill>
                  <a:srgbClr val="FFFFFF"/>
                </a:solidFill>
                <a:latin typeface="Gilroy-SemiBoldItalic"/>
                <a:cs typeface="Gilroy-SemiBoldItalic"/>
              </a:rPr>
              <a:t>Charleston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82368" y="4648959"/>
            <a:ext cx="53022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30" dirty="0">
                <a:solidFill>
                  <a:srgbClr val="FFFFFF"/>
                </a:solidFill>
                <a:latin typeface="Gilroy-SemiBoldItalic"/>
                <a:cs typeface="Gilroy-SemiBoldItalic"/>
              </a:rPr>
              <a:t>Jacksonville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33235" y="4897727"/>
            <a:ext cx="36957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Orlando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36169" y="5145818"/>
            <a:ext cx="633730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Fort</a:t>
            </a:r>
            <a:r>
              <a:rPr sz="700" spc="-50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Lauderdale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83602" y="5452878"/>
            <a:ext cx="27495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Miami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27755" y="2828801"/>
            <a:ext cx="44894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Columbus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51406" y="3052303"/>
            <a:ext cx="39179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Louisville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30115" y="4612246"/>
            <a:ext cx="28892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Dallas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29240" y="5056936"/>
            <a:ext cx="28067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15" dirty="0">
                <a:solidFill>
                  <a:srgbClr val="FFFFFF"/>
                </a:solidFill>
                <a:latin typeface="Gilroy-SemiBoldItalic"/>
                <a:cs typeface="Gilroy-SemiBoldItalic"/>
              </a:rPr>
              <a:t>Austin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34029" y="5407675"/>
            <a:ext cx="36957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Houston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31431" y="3555909"/>
            <a:ext cx="648970" cy="1282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-30" dirty="0">
                <a:solidFill>
                  <a:srgbClr val="FFFFFF"/>
                </a:solidFill>
                <a:latin typeface="Gilroy-SemiBoldItalic"/>
                <a:cs typeface="Gilroy-SemiBoldItalic"/>
              </a:rPr>
              <a:t>Colorado</a:t>
            </a:r>
            <a:r>
              <a:rPr sz="650" spc="-5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Springs</a:t>
            </a:r>
            <a:endParaRPr sz="650">
              <a:latin typeface="Gilroy-SemiBoldItalic"/>
              <a:cs typeface="Gilroy-SemiBoldItal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02711" y="3146916"/>
            <a:ext cx="59880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Salt</a:t>
            </a: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50" spc="-35" dirty="0">
                <a:solidFill>
                  <a:srgbClr val="FFFFFF"/>
                </a:solidFill>
                <a:latin typeface="Gilroy-SemiBoldItalic"/>
                <a:cs typeface="Gilroy-SemiBoldItalic"/>
              </a:rPr>
              <a:t>Lake</a:t>
            </a: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City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73543" y="4595939"/>
            <a:ext cx="47307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Fort</a:t>
            </a:r>
            <a:r>
              <a:rPr sz="750" spc="-15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Worth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76999" y="2609184"/>
            <a:ext cx="38100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Chicago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67006" y="3081218"/>
            <a:ext cx="53721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Indianapolis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02616" y="3266694"/>
            <a:ext cx="659130" cy="382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7335">
              <a:lnSpc>
                <a:spcPct val="156000"/>
              </a:lnSpc>
              <a:spcBef>
                <a:spcPts val="100"/>
              </a:spcBef>
            </a:pPr>
            <a:r>
              <a:rPr sz="750" spc="-35" dirty="0">
                <a:solidFill>
                  <a:srgbClr val="FFFFFF"/>
                </a:solidFill>
                <a:latin typeface="Gilroy-SemiBoldItalic"/>
                <a:cs typeface="Gilroy-SemiBoldItalic"/>
              </a:rPr>
              <a:t>Knoxville</a:t>
            </a:r>
            <a:r>
              <a:rPr sz="750" spc="500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Chattanooga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40876" y="3679676"/>
            <a:ext cx="39624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Nashville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895916" y="5115254"/>
            <a:ext cx="31623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30" dirty="0">
                <a:solidFill>
                  <a:srgbClr val="FFFFFF"/>
                </a:solidFill>
                <a:latin typeface="Gilroy-SemiBoldItalic"/>
                <a:cs typeface="Gilroy-SemiBoldItalic"/>
              </a:rPr>
              <a:t>Tampa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711574" y="5206967"/>
            <a:ext cx="53530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San</a:t>
            </a: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Antonio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057684" y="2331227"/>
            <a:ext cx="398780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solidFill>
                  <a:srgbClr val="FFFFFF"/>
                </a:solidFill>
                <a:latin typeface="Gilroy-SemiBoldItalic"/>
                <a:cs typeface="Gilroy-SemiBoldItalic"/>
              </a:rPr>
              <a:t>New</a:t>
            </a:r>
            <a:r>
              <a:rPr sz="700" spc="-40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York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87625" y="4071513"/>
            <a:ext cx="42037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Riverside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680154" y="3285867"/>
            <a:ext cx="502920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Kansas</a:t>
            </a:r>
            <a:r>
              <a:rPr sz="70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 City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258162" y="3441860"/>
            <a:ext cx="358140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St.</a:t>
            </a:r>
            <a:r>
              <a:rPr sz="700" spc="-15" dirty="0">
                <a:solidFill>
                  <a:srgbClr val="FFFFFF"/>
                </a:solidFill>
                <a:latin typeface="Gilroy-SemiBoldItalic"/>
                <a:cs typeface="Gilroy-SemiBoldItalic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Louis</a:t>
            </a:r>
            <a:endParaRPr sz="700">
              <a:latin typeface="Gilroy-SemiBoldItalic"/>
              <a:cs typeface="Gilroy-SemiBoldItalic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470053" y="3909376"/>
            <a:ext cx="33718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Atlanta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594172" y="3900866"/>
            <a:ext cx="40322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Memphis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91460" y="3107694"/>
            <a:ext cx="523240" cy="3556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750" spc="-10" dirty="0">
                <a:solidFill>
                  <a:srgbClr val="FFFFFF"/>
                </a:solidFill>
                <a:latin typeface="Gilroy-SemiBoldItalic"/>
                <a:cs typeface="Gilroy-SemiBoldItalic"/>
              </a:rPr>
              <a:t>Boulder</a:t>
            </a:r>
            <a:endParaRPr sz="750">
              <a:latin typeface="Gilroy-SemiBoldItalic"/>
              <a:cs typeface="Gilroy-SemiBoldItalic"/>
            </a:endParaRPr>
          </a:p>
          <a:p>
            <a:pPr marL="210185">
              <a:lnSpc>
                <a:spcPct val="100000"/>
              </a:lnSpc>
              <a:spcBef>
                <a:spcPts val="400"/>
              </a:spcBef>
            </a:pPr>
            <a:r>
              <a:rPr sz="750" spc="-20" dirty="0">
                <a:solidFill>
                  <a:srgbClr val="FFFFFF"/>
                </a:solidFill>
                <a:latin typeface="Gilroy-SemiBoldItalic"/>
                <a:cs typeface="Gilroy-SemiBoldItalic"/>
              </a:rPr>
              <a:t>Denver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61244" y="2189440"/>
            <a:ext cx="52768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5" dirty="0">
                <a:solidFill>
                  <a:srgbClr val="FFFFFF"/>
                </a:solidFill>
                <a:latin typeface="Gilroy-SemiBoldItalic"/>
                <a:cs typeface="Gilroy-SemiBoldItalic"/>
              </a:rPr>
              <a:t>Minneapolis</a:t>
            </a:r>
            <a:endParaRPr sz="750">
              <a:latin typeface="Gilroy-SemiBoldItalic"/>
              <a:cs typeface="Gilroy-SemiBoldItalic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448563" y="456434"/>
            <a:ext cx="255016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7DB3D6"/>
                </a:solidFill>
              </a:rPr>
              <a:t>OUR</a:t>
            </a:r>
            <a:r>
              <a:rPr spc="-100" dirty="0">
                <a:solidFill>
                  <a:srgbClr val="7DB3D6"/>
                </a:solidFill>
              </a:rPr>
              <a:t> </a:t>
            </a:r>
            <a:r>
              <a:rPr spc="-30" dirty="0"/>
              <a:t>LOCATIONS</a:t>
            </a:r>
          </a:p>
        </p:txBody>
      </p:sp>
      <p:grpSp>
        <p:nvGrpSpPr>
          <p:cNvPr id="45" name="object 45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46" name="object 4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4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50" name="object 5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r>
              <a:rPr spc="-25" dirty="0"/>
              <a:t>2</a:t>
            </a:r>
          </a:p>
        </p:txBody>
      </p:sp>
      <p:sp>
        <p:nvSpPr>
          <p:cNvPr id="51" name="object 5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3635" y="4022973"/>
            <a:ext cx="7393548" cy="374942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863194" y="2292601"/>
            <a:ext cx="23926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5" dirty="0">
                <a:solidFill>
                  <a:srgbClr val="2C4C7C"/>
                </a:solidFill>
                <a:latin typeface="Montserrat Medium"/>
                <a:cs typeface="Montserrat Medium"/>
              </a:rPr>
              <a:t>Financial </a:t>
            </a:r>
            <a:r>
              <a:rPr sz="1500" dirty="0">
                <a:solidFill>
                  <a:srgbClr val="2C4C7C"/>
                </a:solidFill>
                <a:latin typeface="Montserrat Medium"/>
                <a:cs typeface="Montserrat Medium"/>
              </a:rPr>
              <a:t>Data</a:t>
            </a:r>
            <a:r>
              <a:rPr sz="1500" spc="60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dirty="0">
                <a:solidFill>
                  <a:srgbClr val="2C4C7C"/>
                </a:solidFill>
                <a:latin typeface="Montserrat Medium"/>
                <a:cs typeface="Montserrat Medium"/>
              </a:rPr>
              <a:t>Must</a:t>
            </a:r>
            <a:r>
              <a:rPr sz="1500" spc="55" dirty="0">
                <a:solidFill>
                  <a:srgbClr val="2C4C7C"/>
                </a:solidFill>
                <a:latin typeface="Montserrat Medium"/>
                <a:cs typeface="Montserrat Medium"/>
              </a:rPr>
              <a:t> </a:t>
            </a:r>
            <a:r>
              <a:rPr sz="1500" spc="-25" dirty="0">
                <a:solidFill>
                  <a:srgbClr val="2C4C7C"/>
                </a:solidFill>
                <a:latin typeface="Montserrat Medium"/>
                <a:cs typeface="Montserrat Medium"/>
              </a:rPr>
              <a:t>Be:</a:t>
            </a:r>
            <a:endParaRPr sz="1500">
              <a:latin typeface="Montserrat Medium"/>
              <a:cs typeface="Montserra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2310" y="3660900"/>
            <a:ext cx="9232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2C4C7C"/>
                </a:solidFill>
                <a:latin typeface="Montserrat"/>
                <a:cs typeface="Montserrat"/>
              </a:rPr>
              <a:t>Accurate</a:t>
            </a:r>
            <a:endParaRPr sz="1500">
              <a:latin typeface="Montserrat"/>
              <a:cs typeface="Montserra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79383" y="3660900"/>
            <a:ext cx="6908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2C4C7C"/>
                </a:solidFill>
                <a:latin typeface="Montserrat"/>
                <a:cs typeface="Montserrat"/>
              </a:rPr>
              <a:t>Timely</a:t>
            </a:r>
            <a:endParaRPr sz="1500">
              <a:latin typeface="Montserrat"/>
              <a:cs typeface="Montserra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32916" y="3660900"/>
            <a:ext cx="9042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2C4C7C"/>
                </a:solidFill>
                <a:latin typeface="Montserrat"/>
                <a:cs typeface="Montserrat"/>
              </a:rPr>
              <a:t>Relevant</a:t>
            </a:r>
            <a:endParaRPr sz="1500">
              <a:latin typeface="Montserrat"/>
              <a:cs typeface="Montserra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34971" y="3660900"/>
            <a:ext cx="988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2C4C7C"/>
                </a:solidFill>
                <a:latin typeface="Montserrat"/>
                <a:cs typeface="Montserrat"/>
              </a:rPr>
              <a:t>Insightful</a:t>
            </a:r>
            <a:endParaRPr sz="1500">
              <a:latin typeface="Montserrat"/>
              <a:cs typeface="Montserra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368751" y="466583"/>
            <a:ext cx="3298190" cy="789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530"/>
              </a:lnSpc>
              <a:spcBef>
                <a:spcPts val="100"/>
              </a:spcBef>
            </a:pPr>
            <a:r>
              <a:rPr spc="-30" dirty="0">
                <a:solidFill>
                  <a:srgbClr val="7DB3D6"/>
                </a:solidFill>
              </a:rPr>
              <a:t>FINANCIAL</a:t>
            </a:r>
            <a:r>
              <a:rPr spc="-114" dirty="0">
                <a:solidFill>
                  <a:srgbClr val="7DB3D6"/>
                </a:solidFill>
              </a:rPr>
              <a:t> </a:t>
            </a:r>
            <a:r>
              <a:rPr spc="-10" dirty="0">
                <a:solidFill>
                  <a:srgbClr val="7DB3D6"/>
                </a:solidFill>
              </a:rPr>
              <a:t>VISIBILITY</a:t>
            </a:r>
          </a:p>
          <a:p>
            <a:pPr algn="ctr">
              <a:lnSpc>
                <a:spcPts val="3490"/>
              </a:lnSpc>
            </a:pPr>
            <a:r>
              <a:rPr sz="3100" spc="-50" dirty="0"/>
              <a:t>=</a:t>
            </a:r>
            <a:endParaRPr sz="3100"/>
          </a:p>
        </p:txBody>
      </p:sp>
      <p:sp>
        <p:nvSpPr>
          <p:cNvPr id="14" name="object 14"/>
          <p:cNvSpPr txBox="1"/>
          <p:nvPr/>
        </p:nvSpPr>
        <p:spPr>
          <a:xfrm>
            <a:off x="1755128" y="1152383"/>
            <a:ext cx="652145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spc="-20" dirty="0">
                <a:solidFill>
                  <a:srgbClr val="2C4C7C"/>
                </a:solidFill>
                <a:latin typeface="Montserrat"/>
                <a:cs typeface="Montserrat"/>
              </a:rPr>
              <a:t>SMARTER</a:t>
            </a:r>
            <a:r>
              <a:rPr sz="3100" b="1" spc="-160" dirty="0">
                <a:solidFill>
                  <a:srgbClr val="2C4C7C"/>
                </a:solidFill>
                <a:latin typeface="Montserrat"/>
                <a:cs typeface="Montserrat"/>
              </a:rPr>
              <a:t> </a:t>
            </a:r>
            <a:r>
              <a:rPr sz="3100" b="1" spc="-20" dirty="0">
                <a:solidFill>
                  <a:srgbClr val="2C4C7C"/>
                </a:solidFill>
                <a:latin typeface="Montserrat"/>
                <a:cs typeface="Montserrat"/>
              </a:rPr>
              <a:t>BUSINESS</a:t>
            </a:r>
            <a:r>
              <a:rPr sz="3100" b="1" spc="-155" dirty="0">
                <a:solidFill>
                  <a:srgbClr val="2C4C7C"/>
                </a:solidFill>
                <a:latin typeface="Montserrat"/>
                <a:cs typeface="Montserrat"/>
              </a:rPr>
              <a:t> </a:t>
            </a:r>
            <a:r>
              <a:rPr sz="3100" b="1" spc="-20" dirty="0">
                <a:solidFill>
                  <a:srgbClr val="2C4C7C"/>
                </a:solidFill>
                <a:latin typeface="Montserrat"/>
                <a:cs typeface="Montserrat"/>
              </a:rPr>
              <a:t>DECISIONS</a:t>
            </a:r>
            <a:endParaRPr sz="3100">
              <a:latin typeface="Montserrat"/>
              <a:cs typeface="Montserra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14500" y="2868621"/>
            <a:ext cx="832485" cy="657225"/>
          </a:xfrm>
          <a:custGeom>
            <a:avLst/>
            <a:gdLst/>
            <a:ahLst/>
            <a:cxnLst/>
            <a:rect l="l" t="t" r="r" b="b"/>
            <a:pathLst>
              <a:path w="832485" h="657225">
                <a:moveTo>
                  <a:pt x="686943" y="0"/>
                </a:moveTo>
                <a:lnTo>
                  <a:pt x="319862" y="366877"/>
                </a:lnTo>
                <a:lnTo>
                  <a:pt x="145059" y="192227"/>
                </a:lnTo>
                <a:lnTo>
                  <a:pt x="0" y="337210"/>
                </a:lnTo>
                <a:lnTo>
                  <a:pt x="319862" y="656831"/>
                </a:lnTo>
                <a:lnTo>
                  <a:pt x="832027" y="144995"/>
                </a:lnTo>
                <a:lnTo>
                  <a:pt x="686943" y="0"/>
                </a:lnTo>
                <a:close/>
              </a:path>
            </a:pathLst>
          </a:custGeom>
          <a:solidFill>
            <a:srgbClr val="7D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11876" y="2868621"/>
            <a:ext cx="832485" cy="657225"/>
          </a:xfrm>
          <a:custGeom>
            <a:avLst/>
            <a:gdLst/>
            <a:ahLst/>
            <a:cxnLst/>
            <a:rect l="l" t="t" r="r" b="b"/>
            <a:pathLst>
              <a:path w="832484" h="657225">
                <a:moveTo>
                  <a:pt x="686943" y="0"/>
                </a:moveTo>
                <a:lnTo>
                  <a:pt x="319862" y="366877"/>
                </a:lnTo>
                <a:lnTo>
                  <a:pt x="145059" y="192227"/>
                </a:lnTo>
                <a:lnTo>
                  <a:pt x="0" y="337210"/>
                </a:lnTo>
                <a:lnTo>
                  <a:pt x="319862" y="656831"/>
                </a:lnTo>
                <a:lnTo>
                  <a:pt x="832027" y="144995"/>
                </a:lnTo>
                <a:lnTo>
                  <a:pt x="686943" y="0"/>
                </a:lnTo>
                <a:close/>
              </a:path>
            </a:pathLst>
          </a:custGeom>
          <a:solidFill>
            <a:srgbClr val="7D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98781" y="2868621"/>
            <a:ext cx="832485" cy="657225"/>
          </a:xfrm>
          <a:custGeom>
            <a:avLst/>
            <a:gdLst/>
            <a:ahLst/>
            <a:cxnLst/>
            <a:rect l="l" t="t" r="r" b="b"/>
            <a:pathLst>
              <a:path w="832485" h="657225">
                <a:moveTo>
                  <a:pt x="686955" y="0"/>
                </a:moveTo>
                <a:lnTo>
                  <a:pt x="319862" y="366877"/>
                </a:lnTo>
                <a:lnTo>
                  <a:pt x="145059" y="192227"/>
                </a:lnTo>
                <a:lnTo>
                  <a:pt x="0" y="337210"/>
                </a:lnTo>
                <a:lnTo>
                  <a:pt x="319862" y="656831"/>
                </a:lnTo>
                <a:lnTo>
                  <a:pt x="832040" y="144995"/>
                </a:lnTo>
                <a:lnTo>
                  <a:pt x="686955" y="0"/>
                </a:lnTo>
                <a:close/>
              </a:path>
            </a:pathLst>
          </a:custGeom>
          <a:solidFill>
            <a:srgbClr val="7D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54475" y="2868621"/>
            <a:ext cx="832485" cy="657225"/>
          </a:xfrm>
          <a:custGeom>
            <a:avLst/>
            <a:gdLst/>
            <a:ahLst/>
            <a:cxnLst/>
            <a:rect l="l" t="t" r="r" b="b"/>
            <a:pathLst>
              <a:path w="832485" h="657225">
                <a:moveTo>
                  <a:pt x="686942" y="0"/>
                </a:moveTo>
                <a:lnTo>
                  <a:pt x="319862" y="366877"/>
                </a:lnTo>
                <a:lnTo>
                  <a:pt x="145059" y="192227"/>
                </a:lnTo>
                <a:lnTo>
                  <a:pt x="0" y="337210"/>
                </a:lnTo>
                <a:lnTo>
                  <a:pt x="319862" y="656831"/>
                </a:lnTo>
                <a:lnTo>
                  <a:pt x="832027" y="144995"/>
                </a:lnTo>
                <a:lnTo>
                  <a:pt x="686942" y="0"/>
                </a:lnTo>
                <a:close/>
              </a:path>
            </a:pathLst>
          </a:custGeom>
          <a:solidFill>
            <a:srgbClr val="7D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r>
              <a:rPr spc="-25" dirty="0"/>
              <a:t>3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7DB3D6"/>
                </a:solidFill>
              </a:rPr>
              <a:t>INDUSTRY</a:t>
            </a:r>
            <a:r>
              <a:rPr spc="-110" dirty="0">
                <a:solidFill>
                  <a:srgbClr val="7DB3D6"/>
                </a:solidFill>
              </a:rPr>
              <a:t> </a:t>
            </a:r>
            <a:r>
              <a:rPr spc="-25" dirty="0"/>
              <a:t>EXPERTISE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796203" y="1860491"/>
            <a:ext cx="134810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60" dirty="0">
                <a:solidFill>
                  <a:srgbClr val="465B87"/>
                </a:solidFill>
                <a:latin typeface="Montserrat SemiBold"/>
                <a:cs typeface="Montserrat SemiBold"/>
              </a:rPr>
              <a:t>Healthcare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39795" y="1295399"/>
            <a:ext cx="657860" cy="455930"/>
          </a:xfrm>
          <a:custGeom>
            <a:avLst/>
            <a:gdLst/>
            <a:ahLst/>
            <a:cxnLst/>
            <a:rect l="l" t="t" r="r" b="b"/>
            <a:pathLst>
              <a:path w="657860" h="455930">
                <a:moveTo>
                  <a:pt x="657745" y="424180"/>
                </a:moveTo>
                <a:lnTo>
                  <a:pt x="621055" y="424180"/>
                </a:lnTo>
                <a:lnTo>
                  <a:pt x="621055" y="359410"/>
                </a:lnTo>
                <a:lnTo>
                  <a:pt x="621055" y="341630"/>
                </a:lnTo>
                <a:lnTo>
                  <a:pt x="621055" y="157480"/>
                </a:lnTo>
                <a:lnTo>
                  <a:pt x="596493" y="157480"/>
                </a:lnTo>
                <a:lnTo>
                  <a:pt x="596493" y="201930"/>
                </a:lnTo>
                <a:lnTo>
                  <a:pt x="596493" y="240030"/>
                </a:lnTo>
                <a:lnTo>
                  <a:pt x="499529" y="240030"/>
                </a:lnTo>
                <a:lnTo>
                  <a:pt x="499529" y="201930"/>
                </a:lnTo>
                <a:lnTo>
                  <a:pt x="596493" y="201930"/>
                </a:lnTo>
                <a:lnTo>
                  <a:pt x="596493" y="157480"/>
                </a:lnTo>
                <a:lnTo>
                  <a:pt x="471690" y="157480"/>
                </a:lnTo>
                <a:lnTo>
                  <a:pt x="471690" y="201930"/>
                </a:lnTo>
                <a:lnTo>
                  <a:pt x="471690" y="240030"/>
                </a:lnTo>
                <a:lnTo>
                  <a:pt x="471690" y="341630"/>
                </a:lnTo>
                <a:lnTo>
                  <a:pt x="442861" y="341630"/>
                </a:lnTo>
                <a:lnTo>
                  <a:pt x="442861" y="297535"/>
                </a:lnTo>
                <a:lnTo>
                  <a:pt x="442861" y="297180"/>
                </a:lnTo>
                <a:lnTo>
                  <a:pt x="442861" y="0"/>
                </a:lnTo>
                <a:lnTo>
                  <a:pt x="408635" y="0"/>
                </a:lnTo>
                <a:lnTo>
                  <a:pt x="408635" y="184150"/>
                </a:lnTo>
                <a:lnTo>
                  <a:pt x="408635" y="228600"/>
                </a:lnTo>
                <a:lnTo>
                  <a:pt x="408635" y="252730"/>
                </a:lnTo>
                <a:lnTo>
                  <a:pt x="408635" y="297180"/>
                </a:lnTo>
                <a:lnTo>
                  <a:pt x="351637" y="297180"/>
                </a:lnTo>
                <a:lnTo>
                  <a:pt x="351637" y="252730"/>
                </a:lnTo>
                <a:lnTo>
                  <a:pt x="408635" y="252730"/>
                </a:lnTo>
                <a:lnTo>
                  <a:pt x="408635" y="228600"/>
                </a:lnTo>
                <a:lnTo>
                  <a:pt x="351637" y="228600"/>
                </a:lnTo>
                <a:lnTo>
                  <a:pt x="351637" y="184150"/>
                </a:lnTo>
                <a:lnTo>
                  <a:pt x="408635" y="184150"/>
                </a:lnTo>
                <a:lnTo>
                  <a:pt x="408635" y="0"/>
                </a:lnTo>
                <a:lnTo>
                  <a:pt x="383082" y="0"/>
                </a:lnTo>
                <a:lnTo>
                  <a:pt x="383082" y="81280"/>
                </a:lnTo>
                <a:lnTo>
                  <a:pt x="383082" y="118110"/>
                </a:lnTo>
                <a:lnTo>
                  <a:pt x="343700" y="118110"/>
                </a:lnTo>
                <a:lnTo>
                  <a:pt x="343700" y="157480"/>
                </a:lnTo>
                <a:lnTo>
                  <a:pt x="306514" y="157480"/>
                </a:lnTo>
                <a:lnTo>
                  <a:pt x="306514" y="118110"/>
                </a:lnTo>
                <a:lnTo>
                  <a:pt x="303479" y="118110"/>
                </a:lnTo>
                <a:lnTo>
                  <a:pt x="303479" y="184150"/>
                </a:lnTo>
                <a:lnTo>
                  <a:pt x="303479" y="228600"/>
                </a:lnTo>
                <a:lnTo>
                  <a:pt x="303479" y="252730"/>
                </a:lnTo>
                <a:lnTo>
                  <a:pt x="303479" y="297180"/>
                </a:lnTo>
                <a:lnTo>
                  <a:pt x="246481" y="297180"/>
                </a:lnTo>
                <a:lnTo>
                  <a:pt x="246481" y="252730"/>
                </a:lnTo>
                <a:lnTo>
                  <a:pt x="303479" y="252730"/>
                </a:lnTo>
                <a:lnTo>
                  <a:pt x="303479" y="228600"/>
                </a:lnTo>
                <a:lnTo>
                  <a:pt x="246481" y="228600"/>
                </a:lnTo>
                <a:lnTo>
                  <a:pt x="246481" y="184150"/>
                </a:lnTo>
                <a:lnTo>
                  <a:pt x="303479" y="184150"/>
                </a:lnTo>
                <a:lnTo>
                  <a:pt x="303479" y="118110"/>
                </a:lnTo>
                <a:lnTo>
                  <a:pt x="267131" y="118110"/>
                </a:lnTo>
                <a:lnTo>
                  <a:pt x="267131" y="81280"/>
                </a:lnTo>
                <a:lnTo>
                  <a:pt x="306514" y="81280"/>
                </a:lnTo>
                <a:lnTo>
                  <a:pt x="306514" y="41910"/>
                </a:lnTo>
                <a:lnTo>
                  <a:pt x="343700" y="41910"/>
                </a:lnTo>
                <a:lnTo>
                  <a:pt x="343700" y="81280"/>
                </a:lnTo>
                <a:lnTo>
                  <a:pt x="383082" y="81280"/>
                </a:lnTo>
                <a:lnTo>
                  <a:pt x="383082" y="0"/>
                </a:lnTo>
                <a:lnTo>
                  <a:pt x="212255" y="0"/>
                </a:lnTo>
                <a:lnTo>
                  <a:pt x="212255" y="41910"/>
                </a:lnTo>
                <a:lnTo>
                  <a:pt x="212255" y="81280"/>
                </a:lnTo>
                <a:lnTo>
                  <a:pt x="212255" y="341630"/>
                </a:lnTo>
                <a:lnTo>
                  <a:pt x="186055" y="341630"/>
                </a:lnTo>
                <a:lnTo>
                  <a:pt x="186055" y="157480"/>
                </a:lnTo>
                <a:lnTo>
                  <a:pt x="160185" y="157480"/>
                </a:lnTo>
                <a:lnTo>
                  <a:pt x="160185" y="201930"/>
                </a:lnTo>
                <a:lnTo>
                  <a:pt x="160185" y="240030"/>
                </a:lnTo>
                <a:lnTo>
                  <a:pt x="63220" y="240030"/>
                </a:lnTo>
                <a:lnTo>
                  <a:pt x="63220" y="201930"/>
                </a:lnTo>
                <a:lnTo>
                  <a:pt x="160185" y="201930"/>
                </a:lnTo>
                <a:lnTo>
                  <a:pt x="160185" y="157480"/>
                </a:lnTo>
                <a:lnTo>
                  <a:pt x="36690" y="157480"/>
                </a:lnTo>
                <a:lnTo>
                  <a:pt x="36690" y="201930"/>
                </a:lnTo>
                <a:lnTo>
                  <a:pt x="36690" y="240030"/>
                </a:lnTo>
                <a:lnTo>
                  <a:pt x="36690" y="341630"/>
                </a:lnTo>
                <a:lnTo>
                  <a:pt x="36690" y="359410"/>
                </a:lnTo>
                <a:lnTo>
                  <a:pt x="36690" y="424180"/>
                </a:lnTo>
                <a:lnTo>
                  <a:pt x="0" y="424180"/>
                </a:lnTo>
                <a:lnTo>
                  <a:pt x="0" y="455930"/>
                </a:lnTo>
                <a:lnTo>
                  <a:pt x="288251" y="455930"/>
                </a:lnTo>
                <a:lnTo>
                  <a:pt x="288251" y="424180"/>
                </a:lnTo>
                <a:lnTo>
                  <a:pt x="288251" y="359410"/>
                </a:lnTo>
                <a:lnTo>
                  <a:pt x="369493" y="359410"/>
                </a:lnTo>
                <a:lnTo>
                  <a:pt x="369493" y="424180"/>
                </a:lnTo>
                <a:lnTo>
                  <a:pt x="369493" y="455930"/>
                </a:lnTo>
                <a:lnTo>
                  <a:pt x="657745" y="455930"/>
                </a:lnTo>
                <a:lnTo>
                  <a:pt x="657745" y="42418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86061" y="1860491"/>
            <a:ext cx="139636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Technology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753750" y="1288465"/>
            <a:ext cx="663575" cy="474345"/>
            <a:chOff x="5753750" y="1288465"/>
            <a:chExt cx="663575" cy="474345"/>
          </a:xfrm>
        </p:grpSpPr>
        <p:sp>
          <p:nvSpPr>
            <p:cNvPr id="13" name="object 13"/>
            <p:cNvSpPr/>
            <p:nvPr/>
          </p:nvSpPr>
          <p:spPr>
            <a:xfrm>
              <a:off x="5753748" y="1296593"/>
              <a:ext cx="290195" cy="450215"/>
            </a:xfrm>
            <a:custGeom>
              <a:avLst/>
              <a:gdLst/>
              <a:ahLst/>
              <a:cxnLst/>
              <a:rect l="l" t="t" r="r" b="b"/>
              <a:pathLst>
                <a:path w="290195" h="450214">
                  <a:moveTo>
                    <a:pt x="116052" y="304228"/>
                  </a:moveTo>
                  <a:lnTo>
                    <a:pt x="112623" y="300799"/>
                  </a:lnTo>
                  <a:lnTo>
                    <a:pt x="108394" y="300799"/>
                  </a:lnTo>
                  <a:lnTo>
                    <a:pt x="58674" y="300799"/>
                  </a:lnTo>
                  <a:lnTo>
                    <a:pt x="55245" y="304228"/>
                  </a:lnTo>
                  <a:lnTo>
                    <a:pt x="55245" y="312686"/>
                  </a:lnTo>
                  <a:lnTo>
                    <a:pt x="58674" y="316115"/>
                  </a:lnTo>
                  <a:lnTo>
                    <a:pt x="112623" y="316115"/>
                  </a:lnTo>
                  <a:lnTo>
                    <a:pt x="116052" y="312686"/>
                  </a:lnTo>
                  <a:lnTo>
                    <a:pt x="116052" y="304228"/>
                  </a:lnTo>
                  <a:close/>
                </a:path>
                <a:path w="290195" h="450214">
                  <a:moveTo>
                    <a:pt x="116052" y="224586"/>
                  </a:moveTo>
                  <a:lnTo>
                    <a:pt x="112623" y="221157"/>
                  </a:lnTo>
                  <a:lnTo>
                    <a:pt x="108394" y="221157"/>
                  </a:lnTo>
                  <a:lnTo>
                    <a:pt x="58674" y="221157"/>
                  </a:lnTo>
                  <a:lnTo>
                    <a:pt x="55245" y="224586"/>
                  </a:lnTo>
                  <a:lnTo>
                    <a:pt x="55245" y="233045"/>
                  </a:lnTo>
                  <a:lnTo>
                    <a:pt x="58674" y="236474"/>
                  </a:lnTo>
                  <a:lnTo>
                    <a:pt x="112623" y="236474"/>
                  </a:lnTo>
                  <a:lnTo>
                    <a:pt x="116052" y="233045"/>
                  </a:lnTo>
                  <a:lnTo>
                    <a:pt x="116052" y="224586"/>
                  </a:lnTo>
                  <a:close/>
                </a:path>
                <a:path w="290195" h="450214">
                  <a:moveTo>
                    <a:pt x="116052" y="146329"/>
                  </a:moveTo>
                  <a:lnTo>
                    <a:pt x="112623" y="142900"/>
                  </a:lnTo>
                  <a:lnTo>
                    <a:pt x="108394" y="142900"/>
                  </a:lnTo>
                  <a:lnTo>
                    <a:pt x="58674" y="142900"/>
                  </a:lnTo>
                  <a:lnTo>
                    <a:pt x="55245" y="146329"/>
                  </a:lnTo>
                  <a:lnTo>
                    <a:pt x="55245" y="154787"/>
                  </a:lnTo>
                  <a:lnTo>
                    <a:pt x="58674" y="158216"/>
                  </a:lnTo>
                  <a:lnTo>
                    <a:pt x="112623" y="158216"/>
                  </a:lnTo>
                  <a:lnTo>
                    <a:pt x="116052" y="154787"/>
                  </a:lnTo>
                  <a:lnTo>
                    <a:pt x="116052" y="146329"/>
                  </a:lnTo>
                  <a:close/>
                </a:path>
                <a:path w="290195" h="450214">
                  <a:moveTo>
                    <a:pt x="116052" y="68084"/>
                  </a:moveTo>
                  <a:lnTo>
                    <a:pt x="112623" y="64655"/>
                  </a:lnTo>
                  <a:lnTo>
                    <a:pt x="108394" y="64655"/>
                  </a:lnTo>
                  <a:lnTo>
                    <a:pt x="58674" y="64655"/>
                  </a:lnTo>
                  <a:lnTo>
                    <a:pt x="55245" y="68084"/>
                  </a:lnTo>
                  <a:lnTo>
                    <a:pt x="55245" y="76542"/>
                  </a:lnTo>
                  <a:lnTo>
                    <a:pt x="58674" y="79971"/>
                  </a:lnTo>
                  <a:lnTo>
                    <a:pt x="112623" y="79971"/>
                  </a:lnTo>
                  <a:lnTo>
                    <a:pt x="116052" y="76542"/>
                  </a:lnTo>
                  <a:lnTo>
                    <a:pt x="116052" y="68084"/>
                  </a:lnTo>
                  <a:close/>
                </a:path>
                <a:path w="290195" h="450214">
                  <a:moveTo>
                    <a:pt x="290156" y="23672"/>
                  </a:moveTo>
                  <a:lnTo>
                    <a:pt x="288290" y="14478"/>
                  </a:lnTo>
                  <a:lnTo>
                    <a:pt x="283197" y="6946"/>
                  </a:lnTo>
                  <a:lnTo>
                    <a:pt x="275678" y="1866"/>
                  </a:lnTo>
                  <a:lnTo>
                    <a:pt x="266484" y="0"/>
                  </a:lnTo>
                  <a:lnTo>
                    <a:pt x="254088" y="0"/>
                  </a:lnTo>
                  <a:lnTo>
                    <a:pt x="254088" y="50673"/>
                  </a:lnTo>
                  <a:lnTo>
                    <a:pt x="254088" y="93967"/>
                  </a:lnTo>
                  <a:lnTo>
                    <a:pt x="254088" y="330111"/>
                  </a:lnTo>
                  <a:lnTo>
                    <a:pt x="252437" y="331762"/>
                  </a:lnTo>
                  <a:lnTo>
                    <a:pt x="252437" y="368477"/>
                  </a:lnTo>
                  <a:lnTo>
                    <a:pt x="252437" y="384492"/>
                  </a:lnTo>
                  <a:lnTo>
                    <a:pt x="245948" y="390994"/>
                  </a:lnTo>
                  <a:lnTo>
                    <a:pt x="229920" y="390994"/>
                  </a:lnTo>
                  <a:lnTo>
                    <a:pt x="223418" y="384492"/>
                  </a:lnTo>
                  <a:lnTo>
                    <a:pt x="223418" y="368477"/>
                  </a:lnTo>
                  <a:lnTo>
                    <a:pt x="229920" y="361975"/>
                  </a:lnTo>
                  <a:lnTo>
                    <a:pt x="245948" y="361975"/>
                  </a:lnTo>
                  <a:lnTo>
                    <a:pt x="252437" y="368477"/>
                  </a:lnTo>
                  <a:lnTo>
                    <a:pt x="252437" y="331762"/>
                  </a:lnTo>
                  <a:lnTo>
                    <a:pt x="249072" y="335127"/>
                  </a:lnTo>
                  <a:lnTo>
                    <a:pt x="41084" y="335127"/>
                  </a:lnTo>
                  <a:lnTo>
                    <a:pt x="36068" y="330111"/>
                  </a:lnTo>
                  <a:lnTo>
                    <a:pt x="36068" y="286804"/>
                  </a:lnTo>
                  <a:lnTo>
                    <a:pt x="41084" y="281800"/>
                  </a:lnTo>
                  <a:lnTo>
                    <a:pt x="249072" y="281800"/>
                  </a:lnTo>
                  <a:lnTo>
                    <a:pt x="254088" y="286804"/>
                  </a:lnTo>
                  <a:lnTo>
                    <a:pt x="254088" y="250469"/>
                  </a:lnTo>
                  <a:lnTo>
                    <a:pt x="249072" y="255485"/>
                  </a:lnTo>
                  <a:lnTo>
                    <a:pt x="41084" y="255485"/>
                  </a:lnTo>
                  <a:lnTo>
                    <a:pt x="36068" y="250469"/>
                  </a:lnTo>
                  <a:lnTo>
                    <a:pt x="36068" y="207175"/>
                  </a:lnTo>
                  <a:lnTo>
                    <a:pt x="41084" y="202158"/>
                  </a:lnTo>
                  <a:lnTo>
                    <a:pt x="249072" y="202158"/>
                  </a:lnTo>
                  <a:lnTo>
                    <a:pt x="254088" y="207175"/>
                  </a:lnTo>
                  <a:lnTo>
                    <a:pt x="254088" y="172224"/>
                  </a:lnTo>
                  <a:lnTo>
                    <a:pt x="249072" y="177228"/>
                  </a:lnTo>
                  <a:lnTo>
                    <a:pt x="41084" y="177228"/>
                  </a:lnTo>
                  <a:lnTo>
                    <a:pt x="36068" y="172224"/>
                  </a:lnTo>
                  <a:lnTo>
                    <a:pt x="36068" y="128917"/>
                  </a:lnTo>
                  <a:lnTo>
                    <a:pt x="41084" y="123901"/>
                  </a:lnTo>
                  <a:lnTo>
                    <a:pt x="249072" y="123901"/>
                  </a:lnTo>
                  <a:lnTo>
                    <a:pt x="254088" y="128917"/>
                  </a:lnTo>
                  <a:lnTo>
                    <a:pt x="254088" y="93967"/>
                  </a:lnTo>
                  <a:lnTo>
                    <a:pt x="249072" y="98983"/>
                  </a:lnTo>
                  <a:lnTo>
                    <a:pt x="41084" y="98983"/>
                  </a:lnTo>
                  <a:lnTo>
                    <a:pt x="36068" y="93967"/>
                  </a:lnTo>
                  <a:lnTo>
                    <a:pt x="36068" y="50673"/>
                  </a:lnTo>
                  <a:lnTo>
                    <a:pt x="41084" y="45656"/>
                  </a:lnTo>
                  <a:lnTo>
                    <a:pt x="249072" y="45656"/>
                  </a:lnTo>
                  <a:lnTo>
                    <a:pt x="254088" y="50673"/>
                  </a:lnTo>
                  <a:lnTo>
                    <a:pt x="254088" y="0"/>
                  </a:lnTo>
                  <a:lnTo>
                    <a:pt x="23672" y="0"/>
                  </a:lnTo>
                  <a:lnTo>
                    <a:pt x="14478" y="1866"/>
                  </a:lnTo>
                  <a:lnTo>
                    <a:pt x="6946" y="6946"/>
                  </a:lnTo>
                  <a:lnTo>
                    <a:pt x="1866" y="14478"/>
                  </a:lnTo>
                  <a:lnTo>
                    <a:pt x="0" y="23672"/>
                  </a:lnTo>
                  <a:lnTo>
                    <a:pt x="114" y="402094"/>
                  </a:lnTo>
                  <a:lnTo>
                    <a:pt x="266" y="403212"/>
                  </a:lnTo>
                  <a:lnTo>
                    <a:pt x="101" y="404228"/>
                  </a:lnTo>
                  <a:lnTo>
                    <a:pt x="5727" y="444233"/>
                  </a:lnTo>
                  <a:lnTo>
                    <a:pt x="19519" y="449973"/>
                  </a:lnTo>
                  <a:lnTo>
                    <a:pt x="27089" y="448424"/>
                  </a:lnTo>
                  <a:lnTo>
                    <a:pt x="33299" y="444233"/>
                  </a:lnTo>
                  <a:lnTo>
                    <a:pt x="37490" y="438035"/>
                  </a:lnTo>
                  <a:lnTo>
                    <a:pt x="39039" y="430453"/>
                  </a:lnTo>
                  <a:lnTo>
                    <a:pt x="39039" y="423481"/>
                  </a:lnTo>
                  <a:lnTo>
                    <a:pt x="250659" y="423481"/>
                  </a:lnTo>
                  <a:lnTo>
                    <a:pt x="250659" y="430453"/>
                  </a:lnTo>
                  <a:lnTo>
                    <a:pt x="252196" y="438035"/>
                  </a:lnTo>
                  <a:lnTo>
                    <a:pt x="256387" y="444233"/>
                  </a:lnTo>
                  <a:lnTo>
                    <a:pt x="262597" y="448424"/>
                  </a:lnTo>
                  <a:lnTo>
                    <a:pt x="270179" y="449973"/>
                  </a:lnTo>
                  <a:lnTo>
                    <a:pt x="277761" y="448424"/>
                  </a:lnTo>
                  <a:lnTo>
                    <a:pt x="283959" y="444233"/>
                  </a:lnTo>
                  <a:lnTo>
                    <a:pt x="288163" y="438035"/>
                  </a:lnTo>
                  <a:lnTo>
                    <a:pt x="289699" y="430453"/>
                  </a:lnTo>
                  <a:lnTo>
                    <a:pt x="289674" y="423481"/>
                  </a:lnTo>
                  <a:lnTo>
                    <a:pt x="289737" y="404228"/>
                  </a:lnTo>
                  <a:lnTo>
                    <a:pt x="289953" y="403212"/>
                  </a:lnTo>
                  <a:lnTo>
                    <a:pt x="290080" y="402094"/>
                  </a:lnTo>
                  <a:lnTo>
                    <a:pt x="290156" y="390994"/>
                  </a:lnTo>
                  <a:lnTo>
                    <a:pt x="290156" y="361975"/>
                  </a:lnTo>
                  <a:lnTo>
                    <a:pt x="290156" y="335127"/>
                  </a:lnTo>
                  <a:lnTo>
                    <a:pt x="290156" y="45656"/>
                  </a:lnTo>
                  <a:lnTo>
                    <a:pt x="290156" y="23672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5854" y="1567077"/>
              <a:ext cx="234683" cy="19558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083795" y="1288465"/>
              <a:ext cx="333375" cy="287020"/>
            </a:xfrm>
            <a:custGeom>
              <a:avLst/>
              <a:gdLst/>
              <a:ahLst/>
              <a:cxnLst/>
              <a:rect l="l" t="t" r="r" b="b"/>
              <a:pathLst>
                <a:path w="333375" h="287019">
                  <a:moveTo>
                    <a:pt x="261099" y="56197"/>
                  </a:moveTo>
                  <a:lnTo>
                    <a:pt x="244627" y="16484"/>
                  </a:lnTo>
                  <a:lnTo>
                    <a:pt x="221996" y="3467"/>
                  </a:lnTo>
                  <a:lnTo>
                    <a:pt x="221996" y="46774"/>
                  </a:lnTo>
                  <a:lnTo>
                    <a:pt x="221996" y="65620"/>
                  </a:lnTo>
                  <a:lnTo>
                    <a:pt x="214325" y="73291"/>
                  </a:lnTo>
                  <a:lnTo>
                    <a:pt x="195478" y="73291"/>
                  </a:lnTo>
                  <a:lnTo>
                    <a:pt x="187807" y="65620"/>
                  </a:lnTo>
                  <a:lnTo>
                    <a:pt x="187807" y="46774"/>
                  </a:lnTo>
                  <a:lnTo>
                    <a:pt x="195478" y="39103"/>
                  </a:lnTo>
                  <a:lnTo>
                    <a:pt x="214325" y="39103"/>
                  </a:lnTo>
                  <a:lnTo>
                    <a:pt x="221996" y="46774"/>
                  </a:lnTo>
                  <a:lnTo>
                    <a:pt x="221996" y="3467"/>
                  </a:lnTo>
                  <a:lnTo>
                    <a:pt x="183045" y="4432"/>
                  </a:lnTo>
                  <a:lnTo>
                    <a:pt x="153123" y="34353"/>
                  </a:lnTo>
                  <a:lnTo>
                    <a:pt x="148704" y="56197"/>
                  </a:lnTo>
                  <a:lnTo>
                    <a:pt x="151396" y="73291"/>
                  </a:lnTo>
                  <a:lnTo>
                    <a:pt x="151422" y="73469"/>
                  </a:lnTo>
                  <a:lnTo>
                    <a:pt x="159016" y="88569"/>
                  </a:lnTo>
                  <a:lnTo>
                    <a:pt x="170611" y="100634"/>
                  </a:lnTo>
                  <a:lnTo>
                    <a:pt x="185343" y="108813"/>
                  </a:lnTo>
                  <a:lnTo>
                    <a:pt x="185343" y="141503"/>
                  </a:lnTo>
                  <a:lnTo>
                    <a:pt x="19558" y="141503"/>
                  </a:lnTo>
                  <a:lnTo>
                    <a:pt x="0" y="161048"/>
                  </a:lnTo>
                  <a:lnTo>
                    <a:pt x="1536" y="168656"/>
                  </a:lnTo>
                  <a:lnTo>
                    <a:pt x="5740" y="174879"/>
                  </a:lnTo>
                  <a:lnTo>
                    <a:pt x="11950" y="179070"/>
                  </a:lnTo>
                  <a:lnTo>
                    <a:pt x="19558" y="180606"/>
                  </a:lnTo>
                  <a:lnTo>
                    <a:pt x="204901" y="180606"/>
                  </a:lnTo>
                  <a:lnTo>
                    <a:pt x="212509" y="179070"/>
                  </a:lnTo>
                  <a:lnTo>
                    <a:pt x="218719" y="174879"/>
                  </a:lnTo>
                  <a:lnTo>
                    <a:pt x="222923" y="168656"/>
                  </a:lnTo>
                  <a:lnTo>
                    <a:pt x="224459" y="161048"/>
                  </a:lnTo>
                  <a:lnTo>
                    <a:pt x="224459" y="108813"/>
                  </a:lnTo>
                  <a:lnTo>
                    <a:pt x="239191" y="100634"/>
                  </a:lnTo>
                  <a:lnTo>
                    <a:pt x="250786" y="88569"/>
                  </a:lnTo>
                  <a:lnTo>
                    <a:pt x="258381" y="73469"/>
                  </a:lnTo>
                  <a:lnTo>
                    <a:pt x="258406" y="73291"/>
                  </a:lnTo>
                  <a:lnTo>
                    <a:pt x="261099" y="56197"/>
                  </a:lnTo>
                  <a:close/>
                </a:path>
                <a:path w="333375" h="287019">
                  <a:moveTo>
                    <a:pt x="332994" y="230416"/>
                  </a:moveTo>
                  <a:lnTo>
                    <a:pt x="329526" y="213321"/>
                  </a:lnTo>
                  <a:lnTo>
                    <a:pt x="328574" y="208572"/>
                  </a:lnTo>
                  <a:lnTo>
                    <a:pt x="316509" y="190703"/>
                  </a:lnTo>
                  <a:lnTo>
                    <a:pt x="298653" y="178650"/>
                  </a:lnTo>
                  <a:lnTo>
                    <a:pt x="293890" y="177685"/>
                  </a:lnTo>
                  <a:lnTo>
                    <a:pt x="293890" y="220992"/>
                  </a:lnTo>
                  <a:lnTo>
                    <a:pt x="293890" y="239839"/>
                  </a:lnTo>
                  <a:lnTo>
                    <a:pt x="286219" y="247510"/>
                  </a:lnTo>
                  <a:lnTo>
                    <a:pt x="267373" y="247510"/>
                  </a:lnTo>
                  <a:lnTo>
                    <a:pt x="259702" y="239839"/>
                  </a:lnTo>
                  <a:lnTo>
                    <a:pt x="259702" y="220992"/>
                  </a:lnTo>
                  <a:lnTo>
                    <a:pt x="267373" y="213321"/>
                  </a:lnTo>
                  <a:lnTo>
                    <a:pt x="286219" y="213321"/>
                  </a:lnTo>
                  <a:lnTo>
                    <a:pt x="293890" y="220992"/>
                  </a:lnTo>
                  <a:lnTo>
                    <a:pt x="293890" y="177685"/>
                  </a:lnTo>
                  <a:lnTo>
                    <a:pt x="276796" y="174218"/>
                  </a:lnTo>
                  <a:lnTo>
                    <a:pt x="259524" y="176949"/>
                  </a:lnTo>
                  <a:lnTo>
                    <a:pt x="244436" y="184543"/>
                  </a:lnTo>
                  <a:lnTo>
                    <a:pt x="232371" y="196126"/>
                  </a:lnTo>
                  <a:lnTo>
                    <a:pt x="224180" y="210858"/>
                  </a:lnTo>
                  <a:lnTo>
                    <a:pt x="21463" y="210858"/>
                  </a:lnTo>
                  <a:lnTo>
                    <a:pt x="13855" y="212407"/>
                  </a:lnTo>
                  <a:lnTo>
                    <a:pt x="7645" y="216598"/>
                  </a:lnTo>
                  <a:lnTo>
                    <a:pt x="3454" y="222821"/>
                  </a:lnTo>
                  <a:lnTo>
                    <a:pt x="1917" y="230416"/>
                  </a:lnTo>
                  <a:lnTo>
                    <a:pt x="3454" y="238023"/>
                  </a:lnTo>
                  <a:lnTo>
                    <a:pt x="7645" y="244246"/>
                  </a:lnTo>
                  <a:lnTo>
                    <a:pt x="13855" y="248437"/>
                  </a:lnTo>
                  <a:lnTo>
                    <a:pt x="21463" y="249974"/>
                  </a:lnTo>
                  <a:lnTo>
                    <a:pt x="224180" y="249974"/>
                  </a:lnTo>
                  <a:lnTo>
                    <a:pt x="232371" y="264718"/>
                  </a:lnTo>
                  <a:lnTo>
                    <a:pt x="244436" y="276313"/>
                  </a:lnTo>
                  <a:lnTo>
                    <a:pt x="259524" y="283895"/>
                  </a:lnTo>
                  <a:lnTo>
                    <a:pt x="276796" y="286613"/>
                  </a:lnTo>
                  <a:lnTo>
                    <a:pt x="298653" y="282194"/>
                  </a:lnTo>
                  <a:lnTo>
                    <a:pt x="316509" y="270141"/>
                  </a:lnTo>
                  <a:lnTo>
                    <a:pt x="328574" y="252272"/>
                  </a:lnTo>
                  <a:lnTo>
                    <a:pt x="329526" y="247510"/>
                  </a:lnTo>
                  <a:lnTo>
                    <a:pt x="332994" y="230416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746980" y="1860491"/>
            <a:ext cx="18002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50" dirty="0">
                <a:solidFill>
                  <a:srgbClr val="465B87"/>
                </a:solidFill>
                <a:latin typeface="Montserrat SemiBold"/>
                <a:cs typeface="Montserrat SemiBold"/>
              </a:rPr>
              <a:t>Manufacturing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319283" y="1201468"/>
            <a:ext cx="653415" cy="640715"/>
            <a:chOff x="8319283" y="1201468"/>
            <a:chExt cx="653415" cy="640715"/>
          </a:xfrm>
        </p:grpSpPr>
        <p:sp>
          <p:nvSpPr>
            <p:cNvPr id="18" name="object 18"/>
            <p:cNvSpPr/>
            <p:nvPr/>
          </p:nvSpPr>
          <p:spPr>
            <a:xfrm>
              <a:off x="8319283" y="1201468"/>
              <a:ext cx="653415" cy="640715"/>
            </a:xfrm>
            <a:custGeom>
              <a:avLst/>
              <a:gdLst/>
              <a:ahLst/>
              <a:cxnLst/>
              <a:rect l="l" t="t" r="r" b="b"/>
              <a:pathLst>
                <a:path w="653415" h="640714">
                  <a:moveTo>
                    <a:pt x="459663" y="0"/>
                  </a:moveTo>
                  <a:lnTo>
                    <a:pt x="408186" y="6625"/>
                  </a:lnTo>
                  <a:lnTo>
                    <a:pt x="361929" y="25324"/>
                  </a:lnTo>
                  <a:lnTo>
                    <a:pt x="322740" y="54329"/>
                  </a:lnTo>
                  <a:lnTo>
                    <a:pt x="292463" y="91870"/>
                  </a:lnTo>
                  <a:lnTo>
                    <a:pt x="272943" y="136182"/>
                  </a:lnTo>
                  <a:lnTo>
                    <a:pt x="266026" y="185496"/>
                  </a:lnTo>
                  <a:lnTo>
                    <a:pt x="266695" y="200914"/>
                  </a:lnTo>
                  <a:lnTo>
                    <a:pt x="268657" y="215976"/>
                  </a:lnTo>
                  <a:lnTo>
                    <a:pt x="271850" y="230637"/>
                  </a:lnTo>
                  <a:lnTo>
                    <a:pt x="276212" y="244856"/>
                  </a:lnTo>
                  <a:lnTo>
                    <a:pt x="28473" y="493001"/>
                  </a:lnTo>
                  <a:lnTo>
                    <a:pt x="16657" y="505852"/>
                  </a:lnTo>
                  <a:lnTo>
                    <a:pt x="7688" y="520827"/>
                  </a:lnTo>
                  <a:lnTo>
                    <a:pt x="1993" y="537535"/>
                  </a:lnTo>
                  <a:lnTo>
                    <a:pt x="0" y="555586"/>
                  </a:lnTo>
                  <a:lnTo>
                    <a:pt x="6897" y="588696"/>
                  </a:lnTo>
                  <a:lnTo>
                    <a:pt x="25706" y="615735"/>
                  </a:lnTo>
                  <a:lnTo>
                    <a:pt x="53604" y="633966"/>
                  </a:lnTo>
                  <a:lnTo>
                    <a:pt x="87769" y="640651"/>
                  </a:lnTo>
                  <a:lnTo>
                    <a:pt x="105550" y="638902"/>
                  </a:lnTo>
                  <a:lnTo>
                    <a:pt x="121844" y="633966"/>
                  </a:lnTo>
                  <a:lnTo>
                    <a:pt x="137065" y="625960"/>
                  </a:lnTo>
                  <a:lnTo>
                    <a:pt x="150088" y="615467"/>
                  </a:lnTo>
                  <a:lnTo>
                    <a:pt x="180987" y="584517"/>
                  </a:lnTo>
                  <a:lnTo>
                    <a:pt x="89839" y="584517"/>
                  </a:lnTo>
                  <a:lnTo>
                    <a:pt x="76456" y="581815"/>
                  </a:lnTo>
                  <a:lnTo>
                    <a:pt x="65524" y="574447"/>
                  </a:lnTo>
                  <a:lnTo>
                    <a:pt x="58151" y="563520"/>
                  </a:lnTo>
                  <a:lnTo>
                    <a:pt x="55448" y="550138"/>
                  </a:lnTo>
                  <a:lnTo>
                    <a:pt x="58151" y="536749"/>
                  </a:lnTo>
                  <a:lnTo>
                    <a:pt x="65524" y="525818"/>
                  </a:lnTo>
                  <a:lnTo>
                    <a:pt x="76456" y="518448"/>
                  </a:lnTo>
                  <a:lnTo>
                    <a:pt x="89839" y="515747"/>
                  </a:lnTo>
                  <a:lnTo>
                    <a:pt x="249643" y="515747"/>
                  </a:lnTo>
                  <a:lnTo>
                    <a:pt x="402399" y="362737"/>
                  </a:lnTo>
                  <a:lnTo>
                    <a:pt x="515172" y="362737"/>
                  </a:lnTo>
                  <a:lnTo>
                    <a:pt x="557401" y="345667"/>
                  </a:lnTo>
                  <a:lnTo>
                    <a:pt x="596593" y="316663"/>
                  </a:lnTo>
                  <a:lnTo>
                    <a:pt x="626873" y="279121"/>
                  </a:lnTo>
                  <a:lnTo>
                    <a:pt x="637398" y="255231"/>
                  </a:lnTo>
                  <a:lnTo>
                    <a:pt x="504069" y="255231"/>
                  </a:lnTo>
                  <a:lnTo>
                    <a:pt x="487683" y="252190"/>
                  </a:lnTo>
                  <a:lnTo>
                    <a:pt x="473265" y="242798"/>
                  </a:lnTo>
                  <a:lnTo>
                    <a:pt x="402716" y="173304"/>
                  </a:lnTo>
                  <a:lnTo>
                    <a:pt x="393114" y="159028"/>
                  </a:lnTo>
                  <a:lnTo>
                    <a:pt x="389824" y="142690"/>
                  </a:lnTo>
                  <a:lnTo>
                    <a:pt x="392867" y="126305"/>
                  </a:lnTo>
                  <a:lnTo>
                    <a:pt x="402259" y="111887"/>
                  </a:lnTo>
                  <a:lnTo>
                    <a:pt x="506958" y="5600"/>
                  </a:lnTo>
                  <a:lnTo>
                    <a:pt x="495477" y="3187"/>
                  </a:lnTo>
                  <a:lnTo>
                    <a:pt x="483754" y="1433"/>
                  </a:lnTo>
                  <a:lnTo>
                    <a:pt x="471809" y="362"/>
                  </a:lnTo>
                  <a:lnTo>
                    <a:pt x="459663" y="0"/>
                  </a:lnTo>
                  <a:close/>
                </a:path>
                <a:path w="653415" h="640714">
                  <a:moveTo>
                    <a:pt x="249643" y="515747"/>
                  </a:moveTo>
                  <a:lnTo>
                    <a:pt x="89839" y="515747"/>
                  </a:lnTo>
                  <a:lnTo>
                    <a:pt x="103221" y="518448"/>
                  </a:lnTo>
                  <a:lnTo>
                    <a:pt x="114149" y="525818"/>
                  </a:lnTo>
                  <a:lnTo>
                    <a:pt x="121516" y="536749"/>
                  </a:lnTo>
                  <a:lnTo>
                    <a:pt x="124218" y="550138"/>
                  </a:lnTo>
                  <a:lnTo>
                    <a:pt x="121516" y="563520"/>
                  </a:lnTo>
                  <a:lnTo>
                    <a:pt x="114149" y="574447"/>
                  </a:lnTo>
                  <a:lnTo>
                    <a:pt x="103221" y="581815"/>
                  </a:lnTo>
                  <a:lnTo>
                    <a:pt x="89839" y="584517"/>
                  </a:lnTo>
                  <a:lnTo>
                    <a:pt x="180987" y="584517"/>
                  </a:lnTo>
                  <a:lnTo>
                    <a:pt x="249643" y="515747"/>
                  </a:lnTo>
                  <a:close/>
                </a:path>
                <a:path w="653415" h="640714">
                  <a:moveTo>
                    <a:pt x="515172" y="362737"/>
                  </a:moveTo>
                  <a:lnTo>
                    <a:pt x="402399" y="362737"/>
                  </a:lnTo>
                  <a:lnTo>
                    <a:pt x="416178" y="366288"/>
                  </a:lnTo>
                  <a:lnTo>
                    <a:pt x="430341" y="368874"/>
                  </a:lnTo>
                  <a:lnTo>
                    <a:pt x="444849" y="370456"/>
                  </a:lnTo>
                  <a:lnTo>
                    <a:pt x="459663" y="370992"/>
                  </a:lnTo>
                  <a:lnTo>
                    <a:pt x="511142" y="364366"/>
                  </a:lnTo>
                  <a:lnTo>
                    <a:pt x="515172" y="362737"/>
                  </a:lnTo>
                  <a:close/>
                </a:path>
                <a:path w="653415" h="640714">
                  <a:moveTo>
                    <a:pt x="644702" y="130657"/>
                  </a:moveTo>
                  <a:lnTo>
                    <a:pt x="534682" y="242328"/>
                  </a:lnTo>
                  <a:lnTo>
                    <a:pt x="520407" y="251939"/>
                  </a:lnTo>
                  <a:lnTo>
                    <a:pt x="504069" y="255231"/>
                  </a:lnTo>
                  <a:lnTo>
                    <a:pt x="637398" y="255231"/>
                  </a:lnTo>
                  <a:lnTo>
                    <a:pt x="646395" y="234809"/>
                  </a:lnTo>
                  <a:lnTo>
                    <a:pt x="653313" y="185496"/>
                  </a:lnTo>
                  <a:lnTo>
                    <a:pt x="652832" y="173304"/>
                  </a:lnTo>
                  <a:lnTo>
                    <a:pt x="652753" y="171312"/>
                  </a:lnTo>
                  <a:lnTo>
                    <a:pt x="651103" y="157419"/>
                  </a:lnTo>
                  <a:lnTo>
                    <a:pt x="648405" y="143855"/>
                  </a:lnTo>
                  <a:lnTo>
                    <a:pt x="644702" y="130657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356" y="1222945"/>
              <a:ext cx="212610" cy="21295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71266" y="1860491"/>
            <a:ext cx="521334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55" dirty="0">
                <a:solidFill>
                  <a:srgbClr val="465B87"/>
                </a:solidFill>
                <a:latin typeface="Montserrat SemiBold"/>
                <a:cs typeface="Montserrat SemiBold"/>
              </a:rPr>
              <a:t>M&amp;A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98156" y="1285925"/>
            <a:ext cx="667385" cy="475615"/>
          </a:xfrm>
          <a:custGeom>
            <a:avLst/>
            <a:gdLst/>
            <a:ahLst/>
            <a:cxnLst/>
            <a:rect l="l" t="t" r="r" b="b"/>
            <a:pathLst>
              <a:path w="667385" h="475614">
                <a:moveTo>
                  <a:pt x="201498" y="305676"/>
                </a:moveTo>
                <a:lnTo>
                  <a:pt x="191033" y="294551"/>
                </a:lnTo>
                <a:lnTo>
                  <a:pt x="54952" y="412318"/>
                </a:lnTo>
                <a:lnTo>
                  <a:pt x="54952" y="475132"/>
                </a:lnTo>
                <a:lnTo>
                  <a:pt x="201498" y="475132"/>
                </a:lnTo>
                <a:lnTo>
                  <a:pt x="201498" y="305676"/>
                </a:lnTo>
                <a:close/>
              </a:path>
              <a:path w="667385" h="475614">
                <a:moveTo>
                  <a:pt x="403009" y="339051"/>
                </a:moveTo>
                <a:lnTo>
                  <a:pt x="319265" y="409702"/>
                </a:lnTo>
                <a:lnTo>
                  <a:pt x="256463" y="349516"/>
                </a:lnTo>
                <a:lnTo>
                  <a:pt x="256463" y="475132"/>
                </a:lnTo>
                <a:lnTo>
                  <a:pt x="403009" y="475132"/>
                </a:lnTo>
                <a:lnTo>
                  <a:pt x="403009" y="339051"/>
                </a:lnTo>
                <a:close/>
              </a:path>
              <a:path w="667385" h="475614">
                <a:moveTo>
                  <a:pt x="601891" y="184645"/>
                </a:moveTo>
                <a:lnTo>
                  <a:pt x="591426" y="167640"/>
                </a:lnTo>
                <a:lnTo>
                  <a:pt x="455345" y="294563"/>
                </a:lnTo>
                <a:lnTo>
                  <a:pt x="455345" y="475132"/>
                </a:lnTo>
                <a:lnTo>
                  <a:pt x="601891" y="475132"/>
                </a:lnTo>
                <a:lnTo>
                  <a:pt x="601891" y="184645"/>
                </a:lnTo>
                <a:close/>
              </a:path>
              <a:path w="667385" h="475614">
                <a:moveTo>
                  <a:pt x="667092" y="0"/>
                </a:moveTo>
                <a:lnTo>
                  <a:pt x="517499" y="28067"/>
                </a:lnTo>
                <a:lnTo>
                  <a:pt x="557936" y="68503"/>
                </a:lnTo>
                <a:lnTo>
                  <a:pt x="320929" y="284899"/>
                </a:lnTo>
                <a:lnTo>
                  <a:pt x="192493" y="162966"/>
                </a:lnTo>
                <a:lnTo>
                  <a:pt x="0" y="335254"/>
                </a:lnTo>
                <a:lnTo>
                  <a:pt x="34912" y="374256"/>
                </a:lnTo>
                <a:lnTo>
                  <a:pt x="191452" y="234149"/>
                </a:lnTo>
                <a:lnTo>
                  <a:pt x="320230" y="356412"/>
                </a:lnTo>
                <a:lnTo>
                  <a:pt x="594982" y="105549"/>
                </a:lnTo>
                <a:lnTo>
                  <a:pt x="631621" y="142189"/>
                </a:lnTo>
                <a:lnTo>
                  <a:pt x="667092" y="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440412" y="3126934"/>
            <a:ext cx="205993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465B87"/>
                </a:solidFill>
                <a:latin typeface="Montserrat SemiBold"/>
                <a:cs typeface="Montserrat SemiBold"/>
              </a:rPr>
              <a:t>Business</a:t>
            </a:r>
            <a:r>
              <a:rPr sz="1700" b="1" spc="75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Services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152133" y="2457262"/>
            <a:ext cx="636270" cy="665480"/>
            <a:chOff x="3152133" y="2457262"/>
            <a:chExt cx="636270" cy="665480"/>
          </a:xfrm>
        </p:grpSpPr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7365" y="2457262"/>
              <a:ext cx="140271" cy="13830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152127" y="2601061"/>
              <a:ext cx="631825" cy="521970"/>
            </a:xfrm>
            <a:custGeom>
              <a:avLst/>
              <a:gdLst/>
              <a:ahLst/>
              <a:cxnLst/>
              <a:rect l="l" t="t" r="r" b="b"/>
              <a:pathLst>
                <a:path w="631825" h="521969">
                  <a:moveTo>
                    <a:pt x="417639" y="62407"/>
                  </a:moveTo>
                  <a:lnTo>
                    <a:pt x="414515" y="52120"/>
                  </a:lnTo>
                  <a:lnTo>
                    <a:pt x="408051" y="44069"/>
                  </a:lnTo>
                  <a:lnTo>
                    <a:pt x="398856" y="39370"/>
                  </a:lnTo>
                  <a:lnTo>
                    <a:pt x="229285" y="15392"/>
                  </a:lnTo>
                  <a:lnTo>
                    <a:pt x="229285" y="4114"/>
                  </a:lnTo>
                  <a:lnTo>
                    <a:pt x="222059" y="1511"/>
                  </a:lnTo>
                  <a:lnTo>
                    <a:pt x="214261" y="0"/>
                  </a:lnTo>
                  <a:lnTo>
                    <a:pt x="170865" y="698"/>
                  </a:lnTo>
                  <a:lnTo>
                    <a:pt x="135369" y="113449"/>
                  </a:lnTo>
                  <a:lnTo>
                    <a:pt x="100215" y="1816"/>
                  </a:lnTo>
                  <a:lnTo>
                    <a:pt x="39547" y="7708"/>
                  </a:lnTo>
                  <a:lnTo>
                    <a:pt x="5105" y="41478"/>
                  </a:lnTo>
                  <a:lnTo>
                    <a:pt x="0" y="65773"/>
                  </a:lnTo>
                  <a:lnTo>
                    <a:pt x="0" y="236474"/>
                  </a:lnTo>
                  <a:lnTo>
                    <a:pt x="3238" y="255790"/>
                  </a:lnTo>
                  <a:lnTo>
                    <a:pt x="12255" y="272503"/>
                  </a:lnTo>
                  <a:lnTo>
                    <a:pt x="25971" y="285686"/>
                  </a:lnTo>
                  <a:lnTo>
                    <a:pt x="43345" y="294360"/>
                  </a:lnTo>
                  <a:lnTo>
                    <a:pt x="43345" y="521538"/>
                  </a:lnTo>
                  <a:lnTo>
                    <a:pt x="102235" y="521538"/>
                  </a:lnTo>
                  <a:lnTo>
                    <a:pt x="135369" y="303263"/>
                  </a:lnTo>
                  <a:lnTo>
                    <a:pt x="175856" y="521538"/>
                  </a:lnTo>
                  <a:lnTo>
                    <a:pt x="227380" y="521538"/>
                  </a:lnTo>
                  <a:lnTo>
                    <a:pt x="227380" y="291439"/>
                  </a:lnTo>
                  <a:lnTo>
                    <a:pt x="229285" y="290601"/>
                  </a:lnTo>
                  <a:lnTo>
                    <a:pt x="229285" y="101219"/>
                  </a:lnTo>
                  <a:lnTo>
                    <a:pt x="384632" y="95453"/>
                  </a:lnTo>
                  <a:lnTo>
                    <a:pt x="394944" y="95719"/>
                  </a:lnTo>
                  <a:lnTo>
                    <a:pt x="404469" y="91719"/>
                  </a:lnTo>
                  <a:lnTo>
                    <a:pt x="412127" y="84175"/>
                  </a:lnTo>
                  <a:lnTo>
                    <a:pt x="416864" y="73787"/>
                  </a:lnTo>
                  <a:lnTo>
                    <a:pt x="417639" y="62407"/>
                  </a:lnTo>
                  <a:close/>
                </a:path>
                <a:path w="631825" h="521969">
                  <a:moveTo>
                    <a:pt x="631596" y="328980"/>
                  </a:moveTo>
                  <a:lnTo>
                    <a:pt x="471081" y="328980"/>
                  </a:lnTo>
                  <a:lnTo>
                    <a:pt x="358736" y="443585"/>
                  </a:lnTo>
                  <a:lnTo>
                    <a:pt x="382346" y="462737"/>
                  </a:lnTo>
                  <a:lnTo>
                    <a:pt x="409359" y="477189"/>
                  </a:lnTo>
                  <a:lnTo>
                    <a:pt x="439140" y="486308"/>
                  </a:lnTo>
                  <a:lnTo>
                    <a:pt x="471081" y="489496"/>
                  </a:lnTo>
                  <a:lnTo>
                    <a:pt x="521817" y="481317"/>
                  </a:lnTo>
                  <a:lnTo>
                    <a:pt x="565873" y="458520"/>
                  </a:lnTo>
                  <a:lnTo>
                    <a:pt x="600621" y="423773"/>
                  </a:lnTo>
                  <a:lnTo>
                    <a:pt x="623404" y="379717"/>
                  </a:lnTo>
                  <a:lnTo>
                    <a:pt x="631596" y="32898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5663" y="2746292"/>
              <a:ext cx="152590" cy="15137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449932" y="2751787"/>
              <a:ext cx="151130" cy="264795"/>
            </a:xfrm>
            <a:custGeom>
              <a:avLst/>
              <a:gdLst/>
              <a:ahLst/>
              <a:cxnLst/>
              <a:rect l="l" t="t" r="r" b="b"/>
              <a:pathLst>
                <a:path w="151129" h="264794">
                  <a:moveTo>
                    <a:pt x="150787" y="0"/>
                  </a:moveTo>
                  <a:lnTo>
                    <a:pt x="102806" y="10395"/>
                  </a:lnTo>
                  <a:lnTo>
                    <a:pt x="61373" y="33972"/>
                  </a:lnTo>
                  <a:lnTo>
                    <a:pt x="28852" y="68371"/>
                  </a:lnTo>
                  <a:lnTo>
                    <a:pt x="7607" y="111233"/>
                  </a:lnTo>
                  <a:lnTo>
                    <a:pt x="0" y="160197"/>
                  </a:lnTo>
                  <a:lnTo>
                    <a:pt x="2631" y="189269"/>
                  </a:lnTo>
                  <a:lnTo>
                    <a:pt x="10212" y="216609"/>
                  </a:lnTo>
                  <a:lnTo>
                    <a:pt x="22272" y="241756"/>
                  </a:lnTo>
                  <a:lnTo>
                    <a:pt x="38341" y="264248"/>
                  </a:lnTo>
                  <a:lnTo>
                    <a:pt x="150787" y="150393"/>
                  </a:lnTo>
                  <a:lnTo>
                    <a:pt x="150787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414670" y="3126934"/>
            <a:ext cx="133921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85" dirty="0">
                <a:solidFill>
                  <a:srgbClr val="465B87"/>
                </a:solidFill>
                <a:latin typeface="Montserrat SemiBold"/>
                <a:cs typeface="Montserrat SemiBold"/>
              </a:rPr>
              <a:t>Real</a:t>
            </a:r>
            <a:r>
              <a:rPr sz="1700" b="1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Estate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752376" y="2482214"/>
            <a:ext cx="663575" cy="615315"/>
          </a:xfrm>
          <a:custGeom>
            <a:avLst/>
            <a:gdLst/>
            <a:ahLst/>
            <a:cxnLst/>
            <a:rect l="l" t="t" r="r" b="b"/>
            <a:pathLst>
              <a:path w="663575" h="615314">
                <a:moveTo>
                  <a:pt x="615251" y="338251"/>
                </a:moveTo>
                <a:lnTo>
                  <a:pt x="334949" y="136512"/>
                </a:lnTo>
                <a:lnTo>
                  <a:pt x="54660" y="338251"/>
                </a:lnTo>
                <a:lnTo>
                  <a:pt x="54660" y="615315"/>
                </a:lnTo>
                <a:lnTo>
                  <a:pt x="257098" y="615315"/>
                </a:lnTo>
                <a:lnTo>
                  <a:pt x="257098" y="388772"/>
                </a:lnTo>
                <a:lnTo>
                  <a:pt x="412813" y="388772"/>
                </a:lnTo>
                <a:lnTo>
                  <a:pt x="412813" y="615315"/>
                </a:lnTo>
                <a:lnTo>
                  <a:pt x="615251" y="615315"/>
                </a:lnTo>
                <a:lnTo>
                  <a:pt x="615251" y="338251"/>
                </a:lnTo>
                <a:close/>
              </a:path>
              <a:path w="663575" h="615314">
                <a:moveTo>
                  <a:pt x="663371" y="331889"/>
                </a:moveTo>
                <a:lnTo>
                  <a:pt x="661085" y="222732"/>
                </a:lnTo>
                <a:lnTo>
                  <a:pt x="583565" y="166941"/>
                </a:lnTo>
                <a:lnTo>
                  <a:pt x="583565" y="59461"/>
                </a:lnTo>
                <a:lnTo>
                  <a:pt x="510844" y="59461"/>
                </a:lnTo>
                <a:lnTo>
                  <a:pt x="510844" y="118110"/>
                </a:lnTo>
                <a:lnTo>
                  <a:pt x="334962" y="0"/>
                </a:lnTo>
                <a:lnTo>
                  <a:pt x="0" y="228104"/>
                </a:lnTo>
                <a:lnTo>
                  <a:pt x="4356" y="331889"/>
                </a:lnTo>
                <a:lnTo>
                  <a:pt x="334962" y="99847"/>
                </a:lnTo>
                <a:lnTo>
                  <a:pt x="663371" y="331889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967733" y="3126934"/>
            <a:ext cx="13589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Automotive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234876" y="2747804"/>
            <a:ext cx="824865" cy="374015"/>
          </a:xfrm>
          <a:custGeom>
            <a:avLst/>
            <a:gdLst/>
            <a:ahLst/>
            <a:cxnLst/>
            <a:rect l="l" t="t" r="r" b="b"/>
            <a:pathLst>
              <a:path w="824865" h="374014">
                <a:moveTo>
                  <a:pt x="181036" y="373460"/>
                </a:moveTo>
                <a:lnTo>
                  <a:pt x="143639" y="366899"/>
                </a:lnTo>
                <a:lnTo>
                  <a:pt x="113069" y="349017"/>
                </a:lnTo>
                <a:lnTo>
                  <a:pt x="92441" y="322516"/>
                </a:lnTo>
                <a:lnTo>
                  <a:pt x="84872" y="290099"/>
                </a:lnTo>
                <a:lnTo>
                  <a:pt x="84879" y="289138"/>
                </a:lnTo>
                <a:lnTo>
                  <a:pt x="10926" y="289138"/>
                </a:lnTo>
                <a:lnTo>
                  <a:pt x="9485" y="283826"/>
                </a:lnTo>
                <a:lnTo>
                  <a:pt x="5497" y="268105"/>
                </a:lnTo>
                <a:lnTo>
                  <a:pt x="2071" y="251637"/>
                </a:lnTo>
                <a:lnTo>
                  <a:pt x="0" y="236212"/>
                </a:lnTo>
                <a:lnTo>
                  <a:pt x="75" y="223614"/>
                </a:lnTo>
                <a:lnTo>
                  <a:pt x="1074" y="216158"/>
                </a:lnTo>
                <a:lnTo>
                  <a:pt x="8303" y="211015"/>
                </a:lnTo>
                <a:lnTo>
                  <a:pt x="12639" y="208439"/>
                </a:lnTo>
                <a:lnTo>
                  <a:pt x="14032" y="197122"/>
                </a:lnTo>
                <a:lnTo>
                  <a:pt x="14717" y="186425"/>
                </a:lnTo>
                <a:lnTo>
                  <a:pt x="14844" y="180315"/>
                </a:lnTo>
                <a:lnTo>
                  <a:pt x="14882" y="155602"/>
                </a:lnTo>
                <a:lnTo>
                  <a:pt x="16840" y="145447"/>
                </a:lnTo>
                <a:lnTo>
                  <a:pt x="21857" y="138336"/>
                </a:lnTo>
                <a:lnTo>
                  <a:pt x="28895" y="134131"/>
                </a:lnTo>
                <a:lnTo>
                  <a:pt x="36916" y="132690"/>
                </a:lnTo>
                <a:lnTo>
                  <a:pt x="54832" y="131950"/>
                </a:lnTo>
                <a:lnTo>
                  <a:pt x="65442" y="130692"/>
                </a:lnTo>
                <a:lnTo>
                  <a:pt x="70551" y="129482"/>
                </a:lnTo>
                <a:lnTo>
                  <a:pt x="71958" y="128883"/>
                </a:lnTo>
                <a:lnTo>
                  <a:pt x="107734" y="96626"/>
                </a:lnTo>
                <a:lnTo>
                  <a:pt x="150015" y="65934"/>
                </a:lnTo>
                <a:lnTo>
                  <a:pt x="193806" y="38975"/>
                </a:lnTo>
                <a:lnTo>
                  <a:pt x="234110" y="17916"/>
                </a:lnTo>
                <a:lnTo>
                  <a:pt x="276027" y="5155"/>
                </a:lnTo>
                <a:lnTo>
                  <a:pt x="324749" y="0"/>
                </a:lnTo>
                <a:lnTo>
                  <a:pt x="372022" y="0"/>
                </a:lnTo>
                <a:lnTo>
                  <a:pt x="431228" y="2944"/>
                </a:lnTo>
                <a:lnTo>
                  <a:pt x="470678" y="11153"/>
                </a:lnTo>
                <a:lnTo>
                  <a:pt x="507500" y="27224"/>
                </a:lnTo>
                <a:lnTo>
                  <a:pt x="365634" y="27224"/>
                </a:lnTo>
                <a:lnTo>
                  <a:pt x="342072" y="28902"/>
                </a:lnTo>
                <a:lnTo>
                  <a:pt x="337776" y="29448"/>
                </a:lnTo>
                <a:lnTo>
                  <a:pt x="332774" y="30624"/>
                </a:lnTo>
                <a:lnTo>
                  <a:pt x="330316" y="31619"/>
                </a:lnTo>
                <a:lnTo>
                  <a:pt x="330316" y="32977"/>
                </a:lnTo>
                <a:lnTo>
                  <a:pt x="290222" y="32977"/>
                </a:lnTo>
                <a:lnTo>
                  <a:pt x="251121" y="44546"/>
                </a:lnTo>
                <a:lnTo>
                  <a:pt x="203906" y="76052"/>
                </a:lnTo>
                <a:lnTo>
                  <a:pt x="174978" y="105076"/>
                </a:lnTo>
                <a:lnTo>
                  <a:pt x="198721" y="124144"/>
                </a:lnTo>
                <a:lnTo>
                  <a:pt x="629798" y="124144"/>
                </a:lnTo>
                <a:lnTo>
                  <a:pt x="633285" y="128023"/>
                </a:lnTo>
                <a:lnTo>
                  <a:pt x="786918" y="156563"/>
                </a:lnTo>
                <a:lnTo>
                  <a:pt x="791478" y="158181"/>
                </a:lnTo>
                <a:lnTo>
                  <a:pt x="796893" y="164674"/>
                </a:lnTo>
                <a:lnTo>
                  <a:pt x="800729" y="180315"/>
                </a:lnTo>
                <a:lnTo>
                  <a:pt x="800626" y="197122"/>
                </a:lnTo>
                <a:lnTo>
                  <a:pt x="800551" y="209374"/>
                </a:lnTo>
                <a:lnTo>
                  <a:pt x="824564" y="219235"/>
                </a:lnTo>
                <a:lnTo>
                  <a:pt x="824564" y="241429"/>
                </a:lnTo>
                <a:lnTo>
                  <a:pt x="181214" y="241429"/>
                </a:lnTo>
                <a:lnTo>
                  <a:pt x="159444" y="245249"/>
                </a:lnTo>
                <a:lnTo>
                  <a:pt x="141648" y="255659"/>
                </a:lnTo>
                <a:lnTo>
                  <a:pt x="129639" y="271087"/>
                </a:lnTo>
                <a:lnTo>
                  <a:pt x="125425" y="289138"/>
                </a:lnTo>
                <a:lnTo>
                  <a:pt x="125375" y="289352"/>
                </a:lnTo>
                <a:lnTo>
                  <a:pt x="141648" y="324256"/>
                </a:lnTo>
                <a:lnTo>
                  <a:pt x="181214" y="338485"/>
                </a:lnTo>
                <a:lnTo>
                  <a:pt x="257207" y="338485"/>
                </a:lnTo>
                <a:lnTo>
                  <a:pt x="249008" y="349017"/>
                </a:lnTo>
                <a:lnTo>
                  <a:pt x="218434" y="366899"/>
                </a:lnTo>
                <a:lnTo>
                  <a:pt x="181036" y="373460"/>
                </a:lnTo>
                <a:close/>
              </a:path>
              <a:path w="824865" h="374014">
                <a:moveTo>
                  <a:pt x="629798" y="124144"/>
                </a:moveTo>
                <a:lnTo>
                  <a:pt x="557799" y="124144"/>
                </a:lnTo>
                <a:lnTo>
                  <a:pt x="565684" y="118865"/>
                </a:lnTo>
                <a:lnTo>
                  <a:pt x="529670" y="85400"/>
                </a:lnTo>
                <a:lnTo>
                  <a:pt x="491223" y="59142"/>
                </a:lnTo>
                <a:lnTo>
                  <a:pt x="454198" y="40982"/>
                </a:lnTo>
                <a:lnTo>
                  <a:pt x="403562" y="29113"/>
                </a:lnTo>
                <a:lnTo>
                  <a:pt x="365634" y="27224"/>
                </a:lnTo>
                <a:lnTo>
                  <a:pt x="507500" y="27224"/>
                </a:lnTo>
                <a:lnTo>
                  <a:pt x="514914" y="30460"/>
                </a:lnTo>
                <a:lnTo>
                  <a:pt x="559629" y="58169"/>
                </a:lnTo>
                <a:lnTo>
                  <a:pt x="600521" y="91588"/>
                </a:lnTo>
                <a:lnTo>
                  <a:pt x="629798" y="124144"/>
                </a:lnTo>
                <a:close/>
              </a:path>
              <a:path w="824865" h="374014">
                <a:moveTo>
                  <a:pt x="334022" y="124144"/>
                </a:moveTo>
                <a:lnTo>
                  <a:pt x="293515" y="124144"/>
                </a:lnTo>
                <a:lnTo>
                  <a:pt x="294327" y="123558"/>
                </a:lnTo>
                <a:lnTo>
                  <a:pt x="295538" y="122208"/>
                </a:lnTo>
                <a:lnTo>
                  <a:pt x="296445" y="120998"/>
                </a:lnTo>
                <a:lnTo>
                  <a:pt x="296445" y="33495"/>
                </a:lnTo>
                <a:lnTo>
                  <a:pt x="294756" y="33186"/>
                </a:lnTo>
                <a:lnTo>
                  <a:pt x="292248" y="32977"/>
                </a:lnTo>
                <a:lnTo>
                  <a:pt x="330316" y="32977"/>
                </a:lnTo>
                <a:lnTo>
                  <a:pt x="330316" y="119800"/>
                </a:lnTo>
                <a:lnTo>
                  <a:pt x="331827" y="122208"/>
                </a:lnTo>
                <a:lnTo>
                  <a:pt x="334022" y="124144"/>
                </a:lnTo>
                <a:close/>
              </a:path>
              <a:path w="824865" h="374014">
                <a:moveTo>
                  <a:pt x="257207" y="338485"/>
                </a:moveTo>
                <a:lnTo>
                  <a:pt x="181214" y="338485"/>
                </a:lnTo>
                <a:lnTo>
                  <a:pt x="202984" y="334666"/>
                </a:lnTo>
                <a:lnTo>
                  <a:pt x="220782" y="324256"/>
                </a:lnTo>
                <a:lnTo>
                  <a:pt x="232791" y="308829"/>
                </a:lnTo>
                <a:lnTo>
                  <a:pt x="237165" y="290099"/>
                </a:lnTo>
                <a:lnTo>
                  <a:pt x="237198" y="289958"/>
                </a:lnTo>
                <a:lnTo>
                  <a:pt x="232791" y="271087"/>
                </a:lnTo>
                <a:lnTo>
                  <a:pt x="220782" y="255659"/>
                </a:lnTo>
                <a:lnTo>
                  <a:pt x="202984" y="245249"/>
                </a:lnTo>
                <a:lnTo>
                  <a:pt x="181214" y="241429"/>
                </a:lnTo>
                <a:lnTo>
                  <a:pt x="660221" y="241429"/>
                </a:lnTo>
                <a:lnTo>
                  <a:pt x="638452" y="245249"/>
                </a:lnTo>
                <a:lnTo>
                  <a:pt x="620655" y="255659"/>
                </a:lnTo>
                <a:lnTo>
                  <a:pt x="608647" y="271087"/>
                </a:lnTo>
                <a:lnTo>
                  <a:pt x="604433" y="289138"/>
                </a:lnTo>
                <a:lnTo>
                  <a:pt x="277203" y="289138"/>
                </a:lnTo>
                <a:lnTo>
                  <a:pt x="277210" y="290099"/>
                </a:lnTo>
                <a:lnTo>
                  <a:pt x="269639" y="322516"/>
                </a:lnTo>
                <a:lnTo>
                  <a:pt x="257207" y="338485"/>
                </a:lnTo>
                <a:close/>
              </a:path>
              <a:path w="824865" h="374014">
                <a:moveTo>
                  <a:pt x="735497" y="338485"/>
                </a:moveTo>
                <a:lnTo>
                  <a:pt x="660221" y="338485"/>
                </a:lnTo>
                <a:lnTo>
                  <a:pt x="681992" y="334666"/>
                </a:lnTo>
                <a:lnTo>
                  <a:pt x="699789" y="324256"/>
                </a:lnTo>
                <a:lnTo>
                  <a:pt x="711799" y="308829"/>
                </a:lnTo>
                <a:lnTo>
                  <a:pt x="716173" y="290099"/>
                </a:lnTo>
                <a:lnTo>
                  <a:pt x="716205" y="289958"/>
                </a:lnTo>
                <a:lnTo>
                  <a:pt x="711799" y="271087"/>
                </a:lnTo>
                <a:lnTo>
                  <a:pt x="699789" y="255659"/>
                </a:lnTo>
                <a:lnTo>
                  <a:pt x="681992" y="245249"/>
                </a:lnTo>
                <a:lnTo>
                  <a:pt x="660221" y="241429"/>
                </a:lnTo>
                <a:lnTo>
                  <a:pt x="824564" y="241429"/>
                </a:lnTo>
                <a:lnTo>
                  <a:pt x="824564" y="289138"/>
                </a:lnTo>
                <a:lnTo>
                  <a:pt x="756078" y="289138"/>
                </a:lnTo>
                <a:lnTo>
                  <a:pt x="756078" y="289352"/>
                </a:lnTo>
                <a:lnTo>
                  <a:pt x="748508" y="321770"/>
                </a:lnTo>
                <a:lnTo>
                  <a:pt x="735497" y="338485"/>
                </a:lnTo>
                <a:close/>
              </a:path>
              <a:path w="824865" h="374014">
                <a:moveTo>
                  <a:pt x="659905" y="372720"/>
                </a:moveTo>
                <a:lnTo>
                  <a:pt x="622508" y="366158"/>
                </a:lnTo>
                <a:lnTo>
                  <a:pt x="591936" y="348273"/>
                </a:lnTo>
                <a:lnTo>
                  <a:pt x="571307" y="321770"/>
                </a:lnTo>
                <a:lnTo>
                  <a:pt x="563738" y="289352"/>
                </a:lnTo>
                <a:lnTo>
                  <a:pt x="563738" y="289138"/>
                </a:lnTo>
                <a:lnTo>
                  <a:pt x="604433" y="289138"/>
                </a:lnTo>
                <a:lnTo>
                  <a:pt x="604382" y="289352"/>
                </a:lnTo>
                <a:lnTo>
                  <a:pt x="604274" y="290099"/>
                </a:lnTo>
                <a:lnTo>
                  <a:pt x="608647" y="308829"/>
                </a:lnTo>
                <a:lnTo>
                  <a:pt x="620655" y="324256"/>
                </a:lnTo>
                <a:lnTo>
                  <a:pt x="638452" y="334666"/>
                </a:lnTo>
                <a:lnTo>
                  <a:pt x="660221" y="338485"/>
                </a:lnTo>
                <a:lnTo>
                  <a:pt x="735497" y="338485"/>
                </a:lnTo>
                <a:lnTo>
                  <a:pt x="727877" y="348273"/>
                </a:lnTo>
                <a:lnTo>
                  <a:pt x="697303" y="366158"/>
                </a:lnTo>
                <a:lnTo>
                  <a:pt x="659905" y="372720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78377" y="3126934"/>
            <a:ext cx="15068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60" dirty="0">
                <a:solidFill>
                  <a:srgbClr val="465B87"/>
                </a:solidFill>
                <a:latin typeface="Montserrat SemiBold"/>
                <a:cs typeface="Montserrat SemiBold"/>
              </a:rPr>
              <a:t>Life</a:t>
            </a:r>
            <a:r>
              <a:rPr sz="1700" b="1" spc="1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Sciences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99172" y="2457322"/>
            <a:ext cx="465455" cy="665480"/>
          </a:xfrm>
          <a:custGeom>
            <a:avLst/>
            <a:gdLst/>
            <a:ahLst/>
            <a:cxnLst/>
            <a:rect l="l" t="t" r="r" b="b"/>
            <a:pathLst>
              <a:path w="465455" h="665480">
                <a:moveTo>
                  <a:pt x="419265" y="343611"/>
                </a:moveTo>
                <a:lnTo>
                  <a:pt x="403656" y="328002"/>
                </a:lnTo>
                <a:lnTo>
                  <a:pt x="302768" y="428891"/>
                </a:lnTo>
                <a:lnTo>
                  <a:pt x="318376" y="444500"/>
                </a:lnTo>
                <a:lnTo>
                  <a:pt x="419265" y="343611"/>
                </a:lnTo>
                <a:close/>
              </a:path>
              <a:path w="465455" h="665480">
                <a:moveTo>
                  <a:pt x="465048" y="616407"/>
                </a:moveTo>
                <a:lnTo>
                  <a:pt x="462813" y="605383"/>
                </a:lnTo>
                <a:lnTo>
                  <a:pt x="456717" y="596366"/>
                </a:lnTo>
                <a:lnTo>
                  <a:pt x="447700" y="590270"/>
                </a:lnTo>
                <a:lnTo>
                  <a:pt x="436676" y="588035"/>
                </a:lnTo>
                <a:lnTo>
                  <a:pt x="301447" y="588035"/>
                </a:lnTo>
                <a:lnTo>
                  <a:pt x="303961" y="581736"/>
                </a:lnTo>
                <a:lnTo>
                  <a:pt x="305841" y="575157"/>
                </a:lnTo>
                <a:lnTo>
                  <a:pt x="307009" y="568312"/>
                </a:lnTo>
                <a:lnTo>
                  <a:pt x="307416" y="558469"/>
                </a:lnTo>
                <a:lnTo>
                  <a:pt x="306603" y="553173"/>
                </a:lnTo>
                <a:lnTo>
                  <a:pt x="463918" y="395859"/>
                </a:lnTo>
                <a:lnTo>
                  <a:pt x="431152" y="363080"/>
                </a:lnTo>
                <a:lnTo>
                  <a:pt x="283121" y="511098"/>
                </a:lnTo>
                <a:lnTo>
                  <a:pt x="274307" y="505066"/>
                </a:lnTo>
                <a:lnTo>
                  <a:pt x="264553" y="500494"/>
                </a:lnTo>
                <a:lnTo>
                  <a:pt x="254012" y="497611"/>
                </a:lnTo>
                <a:lnTo>
                  <a:pt x="242785" y="496595"/>
                </a:lnTo>
                <a:lnTo>
                  <a:pt x="230149" y="497852"/>
                </a:lnTo>
                <a:lnTo>
                  <a:pt x="218363" y="501434"/>
                </a:lnTo>
                <a:lnTo>
                  <a:pt x="207645" y="507111"/>
                </a:lnTo>
                <a:lnTo>
                  <a:pt x="198208" y="514604"/>
                </a:lnTo>
                <a:lnTo>
                  <a:pt x="196989" y="514223"/>
                </a:lnTo>
                <a:lnTo>
                  <a:pt x="199885" y="508088"/>
                </a:lnTo>
                <a:lnTo>
                  <a:pt x="160337" y="481914"/>
                </a:lnTo>
                <a:lnTo>
                  <a:pt x="130111" y="446303"/>
                </a:lnTo>
                <a:lnTo>
                  <a:pt x="110794" y="403783"/>
                </a:lnTo>
                <a:lnTo>
                  <a:pt x="104000" y="356857"/>
                </a:lnTo>
                <a:lnTo>
                  <a:pt x="105308" y="335991"/>
                </a:lnTo>
                <a:lnTo>
                  <a:pt x="109181" y="315531"/>
                </a:lnTo>
                <a:lnTo>
                  <a:pt x="115557" y="295732"/>
                </a:lnTo>
                <a:lnTo>
                  <a:pt x="124333" y="276885"/>
                </a:lnTo>
                <a:lnTo>
                  <a:pt x="121729" y="275463"/>
                </a:lnTo>
                <a:lnTo>
                  <a:pt x="161315" y="265379"/>
                </a:lnTo>
                <a:lnTo>
                  <a:pt x="212331" y="316395"/>
                </a:lnTo>
                <a:lnTo>
                  <a:pt x="220675" y="321919"/>
                </a:lnTo>
                <a:lnTo>
                  <a:pt x="230174" y="323761"/>
                </a:lnTo>
                <a:lnTo>
                  <a:pt x="239687" y="321919"/>
                </a:lnTo>
                <a:lnTo>
                  <a:pt x="248005" y="316395"/>
                </a:lnTo>
                <a:lnTo>
                  <a:pt x="317957" y="246443"/>
                </a:lnTo>
                <a:lnTo>
                  <a:pt x="323481" y="238112"/>
                </a:lnTo>
                <a:lnTo>
                  <a:pt x="325310" y="228612"/>
                </a:lnTo>
                <a:lnTo>
                  <a:pt x="323481" y="219113"/>
                </a:lnTo>
                <a:lnTo>
                  <a:pt x="317957" y="210781"/>
                </a:lnTo>
                <a:lnTo>
                  <a:pt x="129171" y="21996"/>
                </a:lnTo>
                <a:lnTo>
                  <a:pt x="120853" y="16484"/>
                </a:lnTo>
                <a:lnTo>
                  <a:pt x="111340" y="14643"/>
                </a:lnTo>
                <a:lnTo>
                  <a:pt x="101841" y="16484"/>
                </a:lnTo>
                <a:lnTo>
                  <a:pt x="93510" y="21996"/>
                </a:lnTo>
                <a:lnTo>
                  <a:pt x="81876" y="33629"/>
                </a:lnTo>
                <a:lnTo>
                  <a:pt x="61048" y="10388"/>
                </a:lnTo>
                <a:lnTo>
                  <a:pt x="51028" y="2933"/>
                </a:lnTo>
                <a:lnTo>
                  <a:pt x="39281" y="0"/>
                </a:lnTo>
                <a:lnTo>
                  <a:pt x="27305" y="1651"/>
                </a:lnTo>
                <a:lnTo>
                  <a:pt x="16522" y="7962"/>
                </a:lnTo>
                <a:lnTo>
                  <a:pt x="11823" y="12179"/>
                </a:lnTo>
                <a:lnTo>
                  <a:pt x="4381" y="22199"/>
                </a:lnTo>
                <a:lnTo>
                  <a:pt x="1435" y="33934"/>
                </a:lnTo>
                <a:lnTo>
                  <a:pt x="3086" y="45923"/>
                </a:lnTo>
                <a:lnTo>
                  <a:pt x="9398" y="56692"/>
                </a:lnTo>
                <a:lnTo>
                  <a:pt x="32550" y="82511"/>
                </a:lnTo>
                <a:lnTo>
                  <a:pt x="36715" y="78778"/>
                </a:lnTo>
                <a:lnTo>
                  <a:pt x="23558" y="91948"/>
                </a:lnTo>
                <a:lnTo>
                  <a:pt x="18046" y="100279"/>
                </a:lnTo>
                <a:lnTo>
                  <a:pt x="16205" y="109778"/>
                </a:lnTo>
                <a:lnTo>
                  <a:pt x="18046" y="119291"/>
                </a:lnTo>
                <a:lnTo>
                  <a:pt x="23558" y="127622"/>
                </a:lnTo>
                <a:lnTo>
                  <a:pt x="72021" y="176085"/>
                </a:lnTo>
                <a:lnTo>
                  <a:pt x="68757" y="181089"/>
                </a:lnTo>
                <a:lnTo>
                  <a:pt x="66382" y="186639"/>
                </a:lnTo>
                <a:lnTo>
                  <a:pt x="64604" y="192468"/>
                </a:lnTo>
                <a:lnTo>
                  <a:pt x="62852" y="191109"/>
                </a:lnTo>
                <a:lnTo>
                  <a:pt x="40944" y="222834"/>
                </a:lnTo>
                <a:lnTo>
                  <a:pt x="20675" y="261696"/>
                </a:lnTo>
                <a:lnTo>
                  <a:pt x="5791" y="306717"/>
                </a:lnTo>
                <a:lnTo>
                  <a:pt x="0" y="356857"/>
                </a:lnTo>
                <a:lnTo>
                  <a:pt x="3987" y="401993"/>
                </a:lnTo>
                <a:lnTo>
                  <a:pt x="15519" y="445884"/>
                </a:lnTo>
                <a:lnTo>
                  <a:pt x="33934" y="487476"/>
                </a:lnTo>
                <a:lnTo>
                  <a:pt x="58572" y="525729"/>
                </a:lnTo>
                <a:lnTo>
                  <a:pt x="88798" y="559600"/>
                </a:lnTo>
                <a:lnTo>
                  <a:pt x="123952" y="588035"/>
                </a:lnTo>
                <a:lnTo>
                  <a:pt x="44157" y="588035"/>
                </a:lnTo>
                <a:lnTo>
                  <a:pt x="33147" y="590270"/>
                </a:lnTo>
                <a:lnTo>
                  <a:pt x="24130" y="596366"/>
                </a:lnTo>
                <a:lnTo>
                  <a:pt x="18034" y="605383"/>
                </a:lnTo>
                <a:lnTo>
                  <a:pt x="15786" y="616407"/>
                </a:lnTo>
                <a:lnTo>
                  <a:pt x="15786" y="636905"/>
                </a:lnTo>
                <a:lnTo>
                  <a:pt x="18034" y="647928"/>
                </a:lnTo>
                <a:lnTo>
                  <a:pt x="24130" y="656945"/>
                </a:lnTo>
                <a:lnTo>
                  <a:pt x="33147" y="663041"/>
                </a:lnTo>
                <a:lnTo>
                  <a:pt x="44157" y="665276"/>
                </a:lnTo>
                <a:lnTo>
                  <a:pt x="436676" y="665276"/>
                </a:lnTo>
                <a:lnTo>
                  <a:pt x="447700" y="663041"/>
                </a:lnTo>
                <a:lnTo>
                  <a:pt x="456717" y="656945"/>
                </a:lnTo>
                <a:lnTo>
                  <a:pt x="462813" y="647928"/>
                </a:lnTo>
                <a:lnTo>
                  <a:pt x="465048" y="636905"/>
                </a:lnTo>
                <a:lnTo>
                  <a:pt x="465048" y="616407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756799" y="4363698"/>
            <a:ext cx="142684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80" dirty="0">
                <a:solidFill>
                  <a:srgbClr val="465B87"/>
                </a:solidFill>
                <a:latin typeface="Montserrat SemiBold"/>
                <a:cs typeface="Montserrat SemiBold"/>
              </a:rPr>
              <a:t>Agriculture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157817" y="3694036"/>
            <a:ext cx="606425" cy="665480"/>
          </a:xfrm>
          <a:custGeom>
            <a:avLst/>
            <a:gdLst/>
            <a:ahLst/>
            <a:cxnLst/>
            <a:rect l="l" t="t" r="r" b="b"/>
            <a:pathLst>
              <a:path w="606425" h="665479">
                <a:moveTo>
                  <a:pt x="606348" y="665327"/>
                </a:moveTo>
                <a:lnTo>
                  <a:pt x="583653" y="624382"/>
                </a:lnTo>
                <a:lnTo>
                  <a:pt x="550989" y="591426"/>
                </a:lnTo>
                <a:lnTo>
                  <a:pt x="510324" y="568477"/>
                </a:lnTo>
                <a:lnTo>
                  <a:pt x="463664" y="557517"/>
                </a:lnTo>
                <a:lnTo>
                  <a:pt x="463664" y="486156"/>
                </a:lnTo>
                <a:lnTo>
                  <a:pt x="520039" y="469900"/>
                </a:lnTo>
                <a:lnTo>
                  <a:pt x="559219" y="420966"/>
                </a:lnTo>
                <a:lnTo>
                  <a:pt x="565340" y="372732"/>
                </a:lnTo>
                <a:lnTo>
                  <a:pt x="562673" y="362839"/>
                </a:lnTo>
                <a:lnTo>
                  <a:pt x="562000" y="362305"/>
                </a:lnTo>
                <a:lnTo>
                  <a:pt x="551675" y="361645"/>
                </a:lnTo>
                <a:lnTo>
                  <a:pt x="530999" y="366217"/>
                </a:lnTo>
                <a:lnTo>
                  <a:pt x="480085" y="399567"/>
                </a:lnTo>
                <a:lnTo>
                  <a:pt x="463664" y="433387"/>
                </a:lnTo>
                <a:lnTo>
                  <a:pt x="463664" y="357289"/>
                </a:lnTo>
                <a:lnTo>
                  <a:pt x="520039" y="341033"/>
                </a:lnTo>
                <a:lnTo>
                  <a:pt x="559219" y="292100"/>
                </a:lnTo>
                <a:lnTo>
                  <a:pt x="565340" y="243878"/>
                </a:lnTo>
                <a:lnTo>
                  <a:pt x="562673" y="233984"/>
                </a:lnTo>
                <a:lnTo>
                  <a:pt x="561987" y="233438"/>
                </a:lnTo>
                <a:lnTo>
                  <a:pt x="551675" y="232791"/>
                </a:lnTo>
                <a:lnTo>
                  <a:pt x="530999" y="237363"/>
                </a:lnTo>
                <a:lnTo>
                  <a:pt x="480085" y="270713"/>
                </a:lnTo>
                <a:lnTo>
                  <a:pt x="463664" y="304533"/>
                </a:lnTo>
                <a:lnTo>
                  <a:pt x="463664" y="231902"/>
                </a:lnTo>
                <a:lnTo>
                  <a:pt x="520039" y="215633"/>
                </a:lnTo>
                <a:lnTo>
                  <a:pt x="559219" y="166712"/>
                </a:lnTo>
                <a:lnTo>
                  <a:pt x="565340" y="118478"/>
                </a:lnTo>
                <a:lnTo>
                  <a:pt x="562673" y="108585"/>
                </a:lnTo>
                <a:lnTo>
                  <a:pt x="561987" y="108051"/>
                </a:lnTo>
                <a:lnTo>
                  <a:pt x="551675" y="107391"/>
                </a:lnTo>
                <a:lnTo>
                  <a:pt x="530999" y="111963"/>
                </a:lnTo>
                <a:lnTo>
                  <a:pt x="480085" y="145313"/>
                </a:lnTo>
                <a:lnTo>
                  <a:pt x="463664" y="179133"/>
                </a:lnTo>
                <a:lnTo>
                  <a:pt x="463664" y="132334"/>
                </a:lnTo>
                <a:lnTo>
                  <a:pt x="471258" y="121183"/>
                </a:lnTo>
                <a:lnTo>
                  <a:pt x="478256" y="107442"/>
                </a:lnTo>
                <a:lnTo>
                  <a:pt x="483527" y="91592"/>
                </a:lnTo>
                <a:lnTo>
                  <a:pt x="485927" y="71589"/>
                </a:lnTo>
                <a:lnTo>
                  <a:pt x="480352" y="43535"/>
                </a:lnTo>
                <a:lnTo>
                  <a:pt x="468960" y="20764"/>
                </a:lnTo>
                <a:lnTo>
                  <a:pt x="456895" y="5524"/>
                </a:lnTo>
                <a:lnTo>
                  <a:pt x="449287" y="0"/>
                </a:lnTo>
                <a:lnTo>
                  <a:pt x="448487" y="0"/>
                </a:lnTo>
                <a:lnTo>
                  <a:pt x="440766" y="5524"/>
                </a:lnTo>
                <a:lnTo>
                  <a:pt x="428701" y="20764"/>
                </a:lnTo>
                <a:lnTo>
                  <a:pt x="417309" y="43535"/>
                </a:lnTo>
                <a:lnTo>
                  <a:pt x="411734" y="74104"/>
                </a:lnTo>
                <a:lnTo>
                  <a:pt x="414134" y="91592"/>
                </a:lnTo>
                <a:lnTo>
                  <a:pt x="419404" y="107454"/>
                </a:lnTo>
                <a:lnTo>
                  <a:pt x="426402" y="121208"/>
                </a:lnTo>
                <a:lnTo>
                  <a:pt x="434009" y="132359"/>
                </a:lnTo>
                <a:lnTo>
                  <a:pt x="434009" y="179133"/>
                </a:lnTo>
                <a:lnTo>
                  <a:pt x="415874" y="143192"/>
                </a:lnTo>
                <a:lnTo>
                  <a:pt x="366674" y="111963"/>
                </a:lnTo>
                <a:lnTo>
                  <a:pt x="345998" y="107403"/>
                </a:lnTo>
                <a:lnTo>
                  <a:pt x="335762" y="107975"/>
                </a:lnTo>
                <a:lnTo>
                  <a:pt x="335102" y="108508"/>
                </a:lnTo>
                <a:lnTo>
                  <a:pt x="332320" y="118478"/>
                </a:lnTo>
                <a:lnTo>
                  <a:pt x="332524" y="139661"/>
                </a:lnTo>
                <a:lnTo>
                  <a:pt x="353212" y="194602"/>
                </a:lnTo>
                <a:lnTo>
                  <a:pt x="402005" y="226987"/>
                </a:lnTo>
                <a:lnTo>
                  <a:pt x="422541" y="231927"/>
                </a:lnTo>
                <a:lnTo>
                  <a:pt x="434009" y="231902"/>
                </a:lnTo>
                <a:lnTo>
                  <a:pt x="434009" y="304520"/>
                </a:lnTo>
                <a:lnTo>
                  <a:pt x="415874" y="268592"/>
                </a:lnTo>
                <a:lnTo>
                  <a:pt x="366674" y="237363"/>
                </a:lnTo>
                <a:lnTo>
                  <a:pt x="345998" y="232791"/>
                </a:lnTo>
                <a:lnTo>
                  <a:pt x="335762" y="233362"/>
                </a:lnTo>
                <a:lnTo>
                  <a:pt x="335102" y="233908"/>
                </a:lnTo>
                <a:lnTo>
                  <a:pt x="332320" y="243878"/>
                </a:lnTo>
                <a:lnTo>
                  <a:pt x="332524" y="265049"/>
                </a:lnTo>
                <a:lnTo>
                  <a:pt x="353212" y="320001"/>
                </a:lnTo>
                <a:lnTo>
                  <a:pt x="402005" y="352386"/>
                </a:lnTo>
                <a:lnTo>
                  <a:pt x="422541" y="357314"/>
                </a:lnTo>
                <a:lnTo>
                  <a:pt x="434009" y="357289"/>
                </a:lnTo>
                <a:lnTo>
                  <a:pt x="434009" y="433374"/>
                </a:lnTo>
                <a:lnTo>
                  <a:pt x="415874" y="397446"/>
                </a:lnTo>
                <a:lnTo>
                  <a:pt x="366674" y="366217"/>
                </a:lnTo>
                <a:lnTo>
                  <a:pt x="345998" y="361645"/>
                </a:lnTo>
                <a:lnTo>
                  <a:pt x="335762" y="362216"/>
                </a:lnTo>
                <a:lnTo>
                  <a:pt x="335102" y="362762"/>
                </a:lnTo>
                <a:lnTo>
                  <a:pt x="332320" y="372732"/>
                </a:lnTo>
                <a:lnTo>
                  <a:pt x="332524" y="393915"/>
                </a:lnTo>
                <a:lnTo>
                  <a:pt x="353212" y="448856"/>
                </a:lnTo>
                <a:lnTo>
                  <a:pt x="402005" y="481241"/>
                </a:lnTo>
                <a:lnTo>
                  <a:pt x="422541" y="486168"/>
                </a:lnTo>
                <a:lnTo>
                  <a:pt x="434009" y="486156"/>
                </a:lnTo>
                <a:lnTo>
                  <a:pt x="434009" y="557517"/>
                </a:lnTo>
                <a:lnTo>
                  <a:pt x="393776" y="566102"/>
                </a:lnTo>
                <a:lnTo>
                  <a:pt x="357733" y="583704"/>
                </a:lnTo>
                <a:lnTo>
                  <a:pt x="327113" y="609041"/>
                </a:lnTo>
                <a:lnTo>
                  <a:pt x="303174" y="640854"/>
                </a:lnTo>
                <a:lnTo>
                  <a:pt x="279222" y="609028"/>
                </a:lnTo>
                <a:lnTo>
                  <a:pt x="248615" y="583692"/>
                </a:lnTo>
                <a:lnTo>
                  <a:pt x="212572" y="566102"/>
                </a:lnTo>
                <a:lnTo>
                  <a:pt x="172339" y="557517"/>
                </a:lnTo>
                <a:lnTo>
                  <a:pt x="172339" y="486156"/>
                </a:lnTo>
                <a:lnTo>
                  <a:pt x="228727" y="469887"/>
                </a:lnTo>
                <a:lnTo>
                  <a:pt x="267906" y="420966"/>
                </a:lnTo>
                <a:lnTo>
                  <a:pt x="274027" y="372732"/>
                </a:lnTo>
                <a:lnTo>
                  <a:pt x="271348" y="362839"/>
                </a:lnTo>
                <a:lnTo>
                  <a:pt x="270675" y="362305"/>
                </a:lnTo>
                <a:lnTo>
                  <a:pt x="260350" y="361645"/>
                </a:lnTo>
                <a:lnTo>
                  <a:pt x="239674" y="366217"/>
                </a:lnTo>
                <a:lnTo>
                  <a:pt x="188760" y="399567"/>
                </a:lnTo>
                <a:lnTo>
                  <a:pt x="172339" y="433387"/>
                </a:lnTo>
                <a:lnTo>
                  <a:pt x="172339" y="357289"/>
                </a:lnTo>
                <a:lnTo>
                  <a:pt x="228727" y="341033"/>
                </a:lnTo>
                <a:lnTo>
                  <a:pt x="267906" y="292100"/>
                </a:lnTo>
                <a:lnTo>
                  <a:pt x="274027" y="243878"/>
                </a:lnTo>
                <a:lnTo>
                  <a:pt x="271348" y="233984"/>
                </a:lnTo>
                <a:lnTo>
                  <a:pt x="270675" y="233451"/>
                </a:lnTo>
                <a:lnTo>
                  <a:pt x="260350" y="232791"/>
                </a:lnTo>
                <a:lnTo>
                  <a:pt x="239674" y="237363"/>
                </a:lnTo>
                <a:lnTo>
                  <a:pt x="188760" y="270713"/>
                </a:lnTo>
                <a:lnTo>
                  <a:pt x="172339" y="304533"/>
                </a:lnTo>
                <a:lnTo>
                  <a:pt x="172339" y="231902"/>
                </a:lnTo>
                <a:lnTo>
                  <a:pt x="228727" y="215633"/>
                </a:lnTo>
                <a:lnTo>
                  <a:pt x="267906" y="166712"/>
                </a:lnTo>
                <a:lnTo>
                  <a:pt x="274027" y="118491"/>
                </a:lnTo>
                <a:lnTo>
                  <a:pt x="271348" y="108597"/>
                </a:lnTo>
                <a:lnTo>
                  <a:pt x="270675" y="108051"/>
                </a:lnTo>
                <a:lnTo>
                  <a:pt x="260350" y="107403"/>
                </a:lnTo>
                <a:lnTo>
                  <a:pt x="239674" y="111975"/>
                </a:lnTo>
                <a:lnTo>
                  <a:pt x="188760" y="145326"/>
                </a:lnTo>
                <a:lnTo>
                  <a:pt x="172339" y="179133"/>
                </a:lnTo>
                <a:lnTo>
                  <a:pt x="172339" y="132334"/>
                </a:lnTo>
                <a:lnTo>
                  <a:pt x="179933" y="121183"/>
                </a:lnTo>
                <a:lnTo>
                  <a:pt x="186944" y="107442"/>
                </a:lnTo>
                <a:lnTo>
                  <a:pt x="192201" y="91592"/>
                </a:lnTo>
                <a:lnTo>
                  <a:pt x="194602" y="71589"/>
                </a:lnTo>
                <a:lnTo>
                  <a:pt x="189026" y="43535"/>
                </a:lnTo>
                <a:lnTo>
                  <a:pt x="177634" y="20764"/>
                </a:lnTo>
                <a:lnTo>
                  <a:pt x="165569" y="5524"/>
                </a:lnTo>
                <a:lnTo>
                  <a:pt x="157962" y="0"/>
                </a:lnTo>
                <a:lnTo>
                  <a:pt x="157175" y="0"/>
                </a:lnTo>
                <a:lnTo>
                  <a:pt x="149440" y="5524"/>
                </a:lnTo>
                <a:lnTo>
                  <a:pt x="137375" y="20764"/>
                </a:lnTo>
                <a:lnTo>
                  <a:pt x="125984" y="43535"/>
                </a:lnTo>
                <a:lnTo>
                  <a:pt x="120408" y="74104"/>
                </a:lnTo>
                <a:lnTo>
                  <a:pt x="122809" y="91592"/>
                </a:lnTo>
                <a:lnTo>
                  <a:pt x="128079" y="107454"/>
                </a:lnTo>
                <a:lnTo>
                  <a:pt x="135089" y="121208"/>
                </a:lnTo>
                <a:lnTo>
                  <a:pt x="142684" y="132359"/>
                </a:lnTo>
                <a:lnTo>
                  <a:pt x="142684" y="179133"/>
                </a:lnTo>
                <a:lnTo>
                  <a:pt x="124548" y="143192"/>
                </a:lnTo>
                <a:lnTo>
                  <a:pt x="75361" y="111963"/>
                </a:lnTo>
                <a:lnTo>
                  <a:pt x="54673" y="107391"/>
                </a:lnTo>
                <a:lnTo>
                  <a:pt x="44450" y="107975"/>
                </a:lnTo>
                <a:lnTo>
                  <a:pt x="43776" y="108508"/>
                </a:lnTo>
                <a:lnTo>
                  <a:pt x="41008" y="118478"/>
                </a:lnTo>
                <a:lnTo>
                  <a:pt x="41198" y="139661"/>
                </a:lnTo>
                <a:lnTo>
                  <a:pt x="61887" y="194602"/>
                </a:lnTo>
                <a:lnTo>
                  <a:pt x="110680" y="226987"/>
                </a:lnTo>
                <a:lnTo>
                  <a:pt x="131216" y="231927"/>
                </a:lnTo>
                <a:lnTo>
                  <a:pt x="142684" y="231902"/>
                </a:lnTo>
                <a:lnTo>
                  <a:pt x="142684" y="304520"/>
                </a:lnTo>
                <a:lnTo>
                  <a:pt x="124548" y="268592"/>
                </a:lnTo>
                <a:lnTo>
                  <a:pt x="75361" y="237363"/>
                </a:lnTo>
                <a:lnTo>
                  <a:pt x="54673" y="232791"/>
                </a:lnTo>
                <a:lnTo>
                  <a:pt x="44450" y="233362"/>
                </a:lnTo>
                <a:lnTo>
                  <a:pt x="43776" y="233908"/>
                </a:lnTo>
                <a:lnTo>
                  <a:pt x="41008" y="243878"/>
                </a:lnTo>
                <a:lnTo>
                  <a:pt x="41198" y="265049"/>
                </a:lnTo>
                <a:lnTo>
                  <a:pt x="61887" y="320001"/>
                </a:lnTo>
                <a:lnTo>
                  <a:pt x="110680" y="352386"/>
                </a:lnTo>
                <a:lnTo>
                  <a:pt x="131216" y="357314"/>
                </a:lnTo>
                <a:lnTo>
                  <a:pt x="142684" y="357289"/>
                </a:lnTo>
                <a:lnTo>
                  <a:pt x="142684" y="433374"/>
                </a:lnTo>
                <a:lnTo>
                  <a:pt x="124548" y="397446"/>
                </a:lnTo>
                <a:lnTo>
                  <a:pt x="75361" y="366217"/>
                </a:lnTo>
                <a:lnTo>
                  <a:pt x="54673" y="361645"/>
                </a:lnTo>
                <a:lnTo>
                  <a:pt x="44450" y="362216"/>
                </a:lnTo>
                <a:lnTo>
                  <a:pt x="43776" y="362762"/>
                </a:lnTo>
                <a:lnTo>
                  <a:pt x="41008" y="372732"/>
                </a:lnTo>
                <a:lnTo>
                  <a:pt x="41198" y="393915"/>
                </a:lnTo>
                <a:lnTo>
                  <a:pt x="61887" y="448856"/>
                </a:lnTo>
                <a:lnTo>
                  <a:pt x="110680" y="481241"/>
                </a:lnTo>
                <a:lnTo>
                  <a:pt x="131216" y="486168"/>
                </a:lnTo>
                <a:lnTo>
                  <a:pt x="142684" y="486156"/>
                </a:lnTo>
                <a:lnTo>
                  <a:pt x="142684" y="557517"/>
                </a:lnTo>
                <a:lnTo>
                  <a:pt x="96024" y="568464"/>
                </a:lnTo>
                <a:lnTo>
                  <a:pt x="55359" y="591426"/>
                </a:lnTo>
                <a:lnTo>
                  <a:pt x="22682" y="624382"/>
                </a:lnTo>
                <a:lnTo>
                  <a:pt x="0" y="665327"/>
                </a:lnTo>
                <a:lnTo>
                  <a:pt x="303174" y="665327"/>
                </a:lnTo>
                <a:lnTo>
                  <a:pt x="315023" y="665327"/>
                </a:lnTo>
                <a:lnTo>
                  <a:pt x="606348" y="665327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907098" y="4363698"/>
            <a:ext cx="23545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465B87"/>
                </a:solidFill>
                <a:latin typeface="Montserrat SemiBold"/>
                <a:cs typeface="Montserrat SemiBold"/>
              </a:rPr>
              <a:t>Consumer</a:t>
            </a:r>
            <a:r>
              <a:rPr sz="1700" b="1" spc="-45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700" b="1" spc="75" dirty="0">
                <a:solidFill>
                  <a:srgbClr val="465B87"/>
                </a:solidFill>
                <a:latin typeface="Montserrat SemiBold"/>
                <a:cs typeface="Montserrat SemiBold"/>
              </a:rPr>
              <a:t>Products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753624" y="3696442"/>
            <a:ext cx="662940" cy="650240"/>
            <a:chOff x="5753624" y="3696442"/>
            <a:chExt cx="662940" cy="650240"/>
          </a:xfrm>
        </p:grpSpPr>
        <p:sp>
          <p:nvSpPr>
            <p:cNvPr id="38" name="object 38"/>
            <p:cNvSpPr/>
            <p:nvPr/>
          </p:nvSpPr>
          <p:spPr>
            <a:xfrm>
              <a:off x="5904610" y="3703345"/>
              <a:ext cx="359410" cy="152400"/>
            </a:xfrm>
            <a:custGeom>
              <a:avLst/>
              <a:gdLst/>
              <a:ahLst/>
              <a:cxnLst/>
              <a:rect l="l" t="t" r="r" b="b"/>
              <a:pathLst>
                <a:path w="359410" h="152400">
                  <a:moveTo>
                    <a:pt x="359028" y="0"/>
                  </a:moveTo>
                  <a:lnTo>
                    <a:pt x="0" y="0"/>
                  </a:lnTo>
                  <a:lnTo>
                    <a:pt x="0" y="151891"/>
                  </a:lnTo>
                  <a:lnTo>
                    <a:pt x="359028" y="151891"/>
                  </a:lnTo>
                  <a:lnTo>
                    <a:pt x="359028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904610" y="3703345"/>
              <a:ext cx="359410" cy="152400"/>
            </a:xfrm>
            <a:custGeom>
              <a:avLst/>
              <a:gdLst/>
              <a:ahLst/>
              <a:cxnLst/>
              <a:rect l="l" t="t" r="r" b="b"/>
              <a:pathLst>
                <a:path w="359410" h="152400">
                  <a:moveTo>
                    <a:pt x="359028" y="151891"/>
                  </a:moveTo>
                  <a:lnTo>
                    <a:pt x="0" y="151891"/>
                  </a:lnTo>
                  <a:lnTo>
                    <a:pt x="0" y="0"/>
                  </a:lnTo>
                  <a:lnTo>
                    <a:pt x="359028" y="0"/>
                  </a:lnTo>
                  <a:lnTo>
                    <a:pt x="359028" y="151891"/>
                  </a:lnTo>
                  <a:close/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271452" y="3773458"/>
              <a:ext cx="124460" cy="207645"/>
            </a:xfrm>
            <a:custGeom>
              <a:avLst/>
              <a:gdLst/>
              <a:ahLst/>
              <a:cxnLst/>
              <a:rect l="l" t="t" r="r" b="b"/>
              <a:pathLst>
                <a:path w="124460" h="207645">
                  <a:moveTo>
                    <a:pt x="0" y="0"/>
                  </a:moveTo>
                  <a:lnTo>
                    <a:pt x="124282" y="0"/>
                  </a:lnTo>
                  <a:lnTo>
                    <a:pt x="124282" y="207136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774336" y="3773455"/>
              <a:ext cx="124460" cy="207645"/>
            </a:xfrm>
            <a:custGeom>
              <a:avLst/>
              <a:gdLst/>
              <a:ahLst/>
              <a:cxnLst/>
              <a:rect l="l" t="t" r="r" b="b"/>
              <a:pathLst>
                <a:path w="124460" h="207645">
                  <a:moveTo>
                    <a:pt x="0" y="207137"/>
                  </a:moveTo>
                  <a:lnTo>
                    <a:pt x="0" y="0"/>
                  </a:lnTo>
                  <a:lnTo>
                    <a:pt x="124282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774335" y="3977138"/>
              <a:ext cx="621665" cy="31115"/>
            </a:xfrm>
            <a:custGeom>
              <a:avLst/>
              <a:gdLst/>
              <a:ahLst/>
              <a:cxnLst/>
              <a:rect l="l" t="t" r="r" b="b"/>
              <a:pathLst>
                <a:path w="621664" h="31114">
                  <a:moveTo>
                    <a:pt x="621398" y="0"/>
                  </a:moveTo>
                  <a:lnTo>
                    <a:pt x="0" y="0"/>
                  </a:lnTo>
                  <a:lnTo>
                    <a:pt x="2441" y="12094"/>
                  </a:lnTo>
                  <a:lnTo>
                    <a:pt x="9099" y="21972"/>
                  </a:lnTo>
                  <a:lnTo>
                    <a:pt x="18977" y="28633"/>
                  </a:lnTo>
                  <a:lnTo>
                    <a:pt x="31076" y="31076"/>
                  </a:lnTo>
                  <a:lnTo>
                    <a:pt x="43169" y="28633"/>
                  </a:lnTo>
                  <a:lnTo>
                    <a:pt x="53043" y="21972"/>
                  </a:lnTo>
                  <a:lnTo>
                    <a:pt x="59700" y="12094"/>
                  </a:lnTo>
                  <a:lnTo>
                    <a:pt x="62141" y="0"/>
                  </a:lnTo>
                  <a:lnTo>
                    <a:pt x="64582" y="12094"/>
                  </a:lnTo>
                  <a:lnTo>
                    <a:pt x="71239" y="21972"/>
                  </a:lnTo>
                  <a:lnTo>
                    <a:pt x="81113" y="28633"/>
                  </a:lnTo>
                  <a:lnTo>
                    <a:pt x="93205" y="31076"/>
                  </a:lnTo>
                  <a:lnTo>
                    <a:pt x="105304" y="28633"/>
                  </a:lnTo>
                  <a:lnTo>
                    <a:pt x="115182" y="21972"/>
                  </a:lnTo>
                  <a:lnTo>
                    <a:pt x="121841" y="12094"/>
                  </a:lnTo>
                  <a:lnTo>
                    <a:pt x="124282" y="0"/>
                  </a:lnTo>
                  <a:lnTo>
                    <a:pt x="126723" y="12094"/>
                  </a:lnTo>
                  <a:lnTo>
                    <a:pt x="133380" y="21972"/>
                  </a:lnTo>
                  <a:lnTo>
                    <a:pt x="143254" y="28633"/>
                  </a:lnTo>
                  <a:lnTo>
                    <a:pt x="155346" y="31076"/>
                  </a:lnTo>
                  <a:lnTo>
                    <a:pt x="167440" y="28633"/>
                  </a:lnTo>
                  <a:lnTo>
                    <a:pt x="177318" y="21972"/>
                  </a:lnTo>
                  <a:lnTo>
                    <a:pt x="183980" y="12094"/>
                  </a:lnTo>
                  <a:lnTo>
                    <a:pt x="186423" y="0"/>
                  </a:lnTo>
                  <a:lnTo>
                    <a:pt x="188864" y="12094"/>
                  </a:lnTo>
                  <a:lnTo>
                    <a:pt x="195521" y="21972"/>
                  </a:lnTo>
                  <a:lnTo>
                    <a:pt x="205395" y="28633"/>
                  </a:lnTo>
                  <a:lnTo>
                    <a:pt x="217487" y="31076"/>
                  </a:lnTo>
                  <a:lnTo>
                    <a:pt x="229581" y="28633"/>
                  </a:lnTo>
                  <a:lnTo>
                    <a:pt x="239460" y="21972"/>
                  </a:lnTo>
                  <a:lnTo>
                    <a:pt x="246121" y="12094"/>
                  </a:lnTo>
                  <a:lnTo>
                    <a:pt x="248564" y="0"/>
                  </a:lnTo>
                  <a:lnTo>
                    <a:pt x="251005" y="12094"/>
                  </a:lnTo>
                  <a:lnTo>
                    <a:pt x="257662" y="21972"/>
                  </a:lnTo>
                  <a:lnTo>
                    <a:pt x="267536" y="28633"/>
                  </a:lnTo>
                  <a:lnTo>
                    <a:pt x="279628" y="31076"/>
                  </a:lnTo>
                  <a:lnTo>
                    <a:pt x="291722" y="28633"/>
                  </a:lnTo>
                  <a:lnTo>
                    <a:pt x="301601" y="21972"/>
                  </a:lnTo>
                  <a:lnTo>
                    <a:pt x="308262" y="12094"/>
                  </a:lnTo>
                  <a:lnTo>
                    <a:pt x="310705" y="0"/>
                  </a:lnTo>
                  <a:lnTo>
                    <a:pt x="313146" y="12094"/>
                  </a:lnTo>
                  <a:lnTo>
                    <a:pt x="319803" y="21972"/>
                  </a:lnTo>
                  <a:lnTo>
                    <a:pt x="329677" y="28633"/>
                  </a:lnTo>
                  <a:lnTo>
                    <a:pt x="341769" y="31076"/>
                  </a:lnTo>
                  <a:lnTo>
                    <a:pt x="353861" y="28633"/>
                  </a:lnTo>
                  <a:lnTo>
                    <a:pt x="363735" y="21972"/>
                  </a:lnTo>
                  <a:lnTo>
                    <a:pt x="370392" y="12094"/>
                  </a:lnTo>
                  <a:lnTo>
                    <a:pt x="372833" y="0"/>
                  </a:lnTo>
                  <a:lnTo>
                    <a:pt x="375276" y="12094"/>
                  </a:lnTo>
                  <a:lnTo>
                    <a:pt x="381938" y="21972"/>
                  </a:lnTo>
                  <a:lnTo>
                    <a:pt x="391816" y="28633"/>
                  </a:lnTo>
                  <a:lnTo>
                    <a:pt x="403910" y="31076"/>
                  </a:lnTo>
                  <a:lnTo>
                    <a:pt x="416002" y="28633"/>
                  </a:lnTo>
                  <a:lnTo>
                    <a:pt x="425877" y="21972"/>
                  </a:lnTo>
                  <a:lnTo>
                    <a:pt x="432534" y="12094"/>
                  </a:lnTo>
                  <a:lnTo>
                    <a:pt x="434974" y="0"/>
                  </a:lnTo>
                  <a:lnTo>
                    <a:pt x="437417" y="12094"/>
                  </a:lnTo>
                  <a:lnTo>
                    <a:pt x="444079" y="21972"/>
                  </a:lnTo>
                  <a:lnTo>
                    <a:pt x="453957" y="28633"/>
                  </a:lnTo>
                  <a:lnTo>
                    <a:pt x="466051" y="31076"/>
                  </a:lnTo>
                  <a:lnTo>
                    <a:pt x="478144" y="28633"/>
                  </a:lnTo>
                  <a:lnTo>
                    <a:pt x="488018" y="21972"/>
                  </a:lnTo>
                  <a:lnTo>
                    <a:pt x="494675" y="12094"/>
                  </a:lnTo>
                  <a:lnTo>
                    <a:pt x="497116" y="0"/>
                  </a:lnTo>
                  <a:lnTo>
                    <a:pt x="499557" y="12094"/>
                  </a:lnTo>
                  <a:lnTo>
                    <a:pt x="506215" y="21972"/>
                  </a:lnTo>
                  <a:lnTo>
                    <a:pt x="516093" y="28633"/>
                  </a:lnTo>
                  <a:lnTo>
                    <a:pt x="528192" y="31076"/>
                  </a:lnTo>
                  <a:lnTo>
                    <a:pt x="540285" y="28633"/>
                  </a:lnTo>
                  <a:lnTo>
                    <a:pt x="550159" y="21972"/>
                  </a:lnTo>
                  <a:lnTo>
                    <a:pt x="556816" y="12094"/>
                  </a:lnTo>
                  <a:lnTo>
                    <a:pt x="559257" y="0"/>
                  </a:lnTo>
                  <a:lnTo>
                    <a:pt x="561698" y="12094"/>
                  </a:lnTo>
                  <a:lnTo>
                    <a:pt x="568355" y="21972"/>
                  </a:lnTo>
                  <a:lnTo>
                    <a:pt x="578229" y="28633"/>
                  </a:lnTo>
                  <a:lnTo>
                    <a:pt x="590321" y="31076"/>
                  </a:lnTo>
                  <a:lnTo>
                    <a:pt x="602420" y="28633"/>
                  </a:lnTo>
                  <a:lnTo>
                    <a:pt x="612298" y="21972"/>
                  </a:lnTo>
                  <a:lnTo>
                    <a:pt x="618957" y="12094"/>
                  </a:lnTo>
                  <a:lnTo>
                    <a:pt x="6213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774335" y="3977138"/>
              <a:ext cx="621665" cy="31115"/>
            </a:xfrm>
            <a:custGeom>
              <a:avLst/>
              <a:gdLst/>
              <a:ahLst/>
              <a:cxnLst/>
              <a:rect l="l" t="t" r="r" b="b"/>
              <a:pathLst>
                <a:path w="621664" h="31114">
                  <a:moveTo>
                    <a:pt x="621398" y="0"/>
                  </a:moveTo>
                  <a:lnTo>
                    <a:pt x="618957" y="12094"/>
                  </a:lnTo>
                  <a:lnTo>
                    <a:pt x="612298" y="21972"/>
                  </a:lnTo>
                  <a:lnTo>
                    <a:pt x="602420" y="28633"/>
                  </a:lnTo>
                  <a:lnTo>
                    <a:pt x="590321" y="31076"/>
                  </a:lnTo>
                  <a:lnTo>
                    <a:pt x="578229" y="28633"/>
                  </a:lnTo>
                  <a:lnTo>
                    <a:pt x="568355" y="21972"/>
                  </a:lnTo>
                  <a:lnTo>
                    <a:pt x="561698" y="12094"/>
                  </a:lnTo>
                  <a:lnTo>
                    <a:pt x="559257" y="0"/>
                  </a:lnTo>
                  <a:lnTo>
                    <a:pt x="556816" y="12094"/>
                  </a:lnTo>
                  <a:lnTo>
                    <a:pt x="550159" y="21972"/>
                  </a:lnTo>
                  <a:lnTo>
                    <a:pt x="540285" y="28633"/>
                  </a:lnTo>
                  <a:lnTo>
                    <a:pt x="528192" y="31076"/>
                  </a:lnTo>
                  <a:lnTo>
                    <a:pt x="516093" y="28633"/>
                  </a:lnTo>
                  <a:lnTo>
                    <a:pt x="506215" y="21972"/>
                  </a:lnTo>
                  <a:lnTo>
                    <a:pt x="499557" y="12094"/>
                  </a:lnTo>
                  <a:lnTo>
                    <a:pt x="497116" y="0"/>
                  </a:lnTo>
                  <a:lnTo>
                    <a:pt x="494675" y="12094"/>
                  </a:lnTo>
                  <a:lnTo>
                    <a:pt x="488018" y="21972"/>
                  </a:lnTo>
                  <a:lnTo>
                    <a:pt x="478144" y="28633"/>
                  </a:lnTo>
                  <a:lnTo>
                    <a:pt x="466051" y="31076"/>
                  </a:lnTo>
                  <a:lnTo>
                    <a:pt x="453957" y="28633"/>
                  </a:lnTo>
                  <a:lnTo>
                    <a:pt x="444079" y="21972"/>
                  </a:lnTo>
                  <a:lnTo>
                    <a:pt x="437417" y="12094"/>
                  </a:lnTo>
                  <a:lnTo>
                    <a:pt x="434974" y="0"/>
                  </a:lnTo>
                  <a:lnTo>
                    <a:pt x="432534" y="12094"/>
                  </a:lnTo>
                  <a:lnTo>
                    <a:pt x="425877" y="21972"/>
                  </a:lnTo>
                  <a:lnTo>
                    <a:pt x="416002" y="28633"/>
                  </a:lnTo>
                  <a:lnTo>
                    <a:pt x="403910" y="31076"/>
                  </a:lnTo>
                  <a:lnTo>
                    <a:pt x="391816" y="28633"/>
                  </a:lnTo>
                  <a:lnTo>
                    <a:pt x="381938" y="21972"/>
                  </a:lnTo>
                  <a:lnTo>
                    <a:pt x="375276" y="12094"/>
                  </a:lnTo>
                  <a:lnTo>
                    <a:pt x="372833" y="0"/>
                  </a:lnTo>
                  <a:lnTo>
                    <a:pt x="370392" y="12094"/>
                  </a:lnTo>
                  <a:lnTo>
                    <a:pt x="363735" y="21972"/>
                  </a:lnTo>
                  <a:lnTo>
                    <a:pt x="353861" y="28633"/>
                  </a:lnTo>
                  <a:lnTo>
                    <a:pt x="341769" y="31076"/>
                  </a:lnTo>
                  <a:lnTo>
                    <a:pt x="329677" y="28633"/>
                  </a:lnTo>
                  <a:lnTo>
                    <a:pt x="319803" y="21972"/>
                  </a:lnTo>
                  <a:lnTo>
                    <a:pt x="313146" y="12094"/>
                  </a:lnTo>
                  <a:lnTo>
                    <a:pt x="310705" y="0"/>
                  </a:lnTo>
                  <a:lnTo>
                    <a:pt x="308262" y="12094"/>
                  </a:lnTo>
                  <a:lnTo>
                    <a:pt x="301601" y="21972"/>
                  </a:lnTo>
                  <a:lnTo>
                    <a:pt x="291722" y="28633"/>
                  </a:lnTo>
                  <a:lnTo>
                    <a:pt x="279628" y="31076"/>
                  </a:lnTo>
                  <a:lnTo>
                    <a:pt x="267536" y="28633"/>
                  </a:lnTo>
                  <a:lnTo>
                    <a:pt x="257662" y="21972"/>
                  </a:lnTo>
                  <a:lnTo>
                    <a:pt x="251005" y="12094"/>
                  </a:lnTo>
                  <a:lnTo>
                    <a:pt x="248564" y="0"/>
                  </a:lnTo>
                  <a:lnTo>
                    <a:pt x="246121" y="12094"/>
                  </a:lnTo>
                  <a:lnTo>
                    <a:pt x="239460" y="21972"/>
                  </a:lnTo>
                  <a:lnTo>
                    <a:pt x="229581" y="28633"/>
                  </a:lnTo>
                  <a:lnTo>
                    <a:pt x="217487" y="31076"/>
                  </a:lnTo>
                  <a:lnTo>
                    <a:pt x="205395" y="28633"/>
                  </a:lnTo>
                  <a:lnTo>
                    <a:pt x="195521" y="21972"/>
                  </a:lnTo>
                  <a:lnTo>
                    <a:pt x="188864" y="12094"/>
                  </a:lnTo>
                  <a:lnTo>
                    <a:pt x="186423" y="0"/>
                  </a:lnTo>
                  <a:lnTo>
                    <a:pt x="183980" y="12094"/>
                  </a:lnTo>
                  <a:lnTo>
                    <a:pt x="177318" y="21972"/>
                  </a:lnTo>
                  <a:lnTo>
                    <a:pt x="167440" y="28633"/>
                  </a:lnTo>
                  <a:lnTo>
                    <a:pt x="155346" y="31076"/>
                  </a:lnTo>
                  <a:lnTo>
                    <a:pt x="143254" y="28633"/>
                  </a:lnTo>
                  <a:lnTo>
                    <a:pt x="133380" y="21972"/>
                  </a:lnTo>
                  <a:lnTo>
                    <a:pt x="126723" y="12094"/>
                  </a:lnTo>
                  <a:lnTo>
                    <a:pt x="124282" y="0"/>
                  </a:lnTo>
                  <a:lnTo>
                    <a:pt x="121841" y="12094"/>
                  </a:lnTo>
                  <a:lnTo>
                    <a:pt x="115182" y="21972"/>
                  </a:lnTo>
                  <a:lnTo>
                    <a:pt x="105304" y="28633"/>
                  </a:lnTo>
                  <a:lnTo>
                    <a:pt x="93205" y="31076"/>
                  </a:lnTo>
                  <a:lnTo>
                    <a:pt x="81113" y="28633"/>
                  </a:lnTo>
                  <a:lnTo>
                    <a:pt x="71239" y="21972"/>
                  </a:lnTo>
                  <a:lnTo>
                    <a:pt x="64582" y="12094"/>
                  </a:lnTo>
                  <a:lnTo>
                    <a:pt x="62141" y="0"/>
                  </a:lnTo>
                  <a:lnTo>
                    <a:pt x="59700" y="12094"/>
                  </a:lnTo>
                  <a:lnTo>
                    <a:pt x="53043" y="21972"/>
                  </a:lnTo>
                  <a:lnTo>
                    <a:pt x="43169" y="28633"/>
                  </a:lnTo>
                  <a:lnTo>
                    <a:pt x="31076" y="31076"/>
                  </a:lnTo>
                  <a:lnTo>
                    <a:pt x="18977" y="28633"/>
                  </a:lnTo>
                  <a:lnTo>
                    <a:pt x="9099" y="21972"/>
                  </a:lnTo>
                  <a:lnTo>
                    <a:pt x="2441" y="12094"/>
                  </a:ln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836476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836476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898616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898616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960756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960756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022894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022894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085035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085035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147174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147174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209314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209314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271452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271452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333595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23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333595" y="392536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5232"/>
                  </a:move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801951" y="4008208"/>
              <a:ext cx="566420" cy="331470"/>
            </a:xfrm>
            <a:custGeom>
              <a:avLst/>
              <a:gdLst/>
              <a:ahLst/>
              <a:cxnLst/>
              <a:rect l="l" t="t" r="r" b="b"/>
              <a:pathLst>
                <a:path w="566420" h="331470">
                  <a:moveTo>
                    <a:pt x="566165" y="0"/>
                  </a:moveTo>
                  <a:lnTo>
                    <a:pt x="0" y="0"/>
                  </a:lnTo>
                  <a:lnTo>
                    <a:pt x="0" y="331406"/>
                  </a:lnTo>
                  <a:lnTo>
                    <a:pt x="566165" y="331406"/>
                  </a:lnTo>
                  <a:lnTo>
                    <a:pt x="566165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801951" y="4008208"/>
              <a:ext cx="566420" cy="331470"/>
            </a:xfrm>
            <a:custGeom>
              <a:avLst/>
              <a:gdLst/>
              <a:ahLst/>
              <a:cxnLst/>
              <a:rect l="l" t="t" r="r" b="b"/>
              <a:pathLst>
                <a:path w="566420" h="331470">
                  <a:moveTo>
                    <a:pt x="566165" y="0"/>
                  </a:moveTo>
                  <a:lnTo>
                    <a:pt x="566165" y="331406"/>
                  </a:lnTo>
                  <a:lnTo>
                    <a:pt x="0" y="331406"/>
                  </a:lnTo>
                  <a:lnTo>
                    <a:pt x="0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753624" y="4339619"/>
              <a:ext cx="662940" cy="0"/>
            </a:xfrm>
            <a:custGeom>
              <a:avLst/>
              <a:gdLst/>
              <a:ahLst/>
              <a:cxnLst/>
              <a:rect l="l" t="t" r="r" b="b"/>
              <a:pathLst>
                <a:path w="662939">
                  <a:moveTo>
                    <a:pt x="662825" y="0"/>
                  </a:moveTo>
                  <a:lnTo>
                    <a:pt x="0" y="0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753624" y="4339619"/>
              <a:ext cx="662940" cy="0"/>
            </a:xfrm>
            <a:custGeom>
              <a:avLst/>
              <a:gdLst/>
              <a:ahLst/>
              <a:cxnLst/>
              <a:rect l="l" t="t" r="r" b="b"/>
              <a:pathLst>
                <a:path w="662939">
                  <a:moveTo>
                    <a:pt x="0" y="0"/>
                  </a:moveTo>
                  <a:lnTo>
                    <a:pt x="662825" y="0"/>
                  </a:lnTo>
                </a:path>
              </a:pathLst>
            </a:custGeom>
            <a:ln w="13804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160973" y="4063441"/>
              <a:ext cx="165735" cy="276225"/>
            </a:xfrm>
            <a:custGeom>
              <a:avLst/>
              <a:gdLst/>
              <a:ahLst/>
              <a:cxnLst/>
              <a:rect l="l" t="t" r="r" b="b"/>
              <a:pathLst>
                <a:path w="165735" h="276225">
                  <a:moveTo>
                    <a:pt x="165709" y="276174"/>
                  </a:moveTo>
                  <a:lnTo>
                    <a:pt x="0" y="276174"/>
                  </a:lnTo>
                  <a:lnTo>
                    <a:pt x="0" y="0"/>
                  </a:lnTo>
                  <a:lnTo>
                    <a:pt x="165709" y="0"/>
                  </a:lnTo>
                  <a:lnTo>
                    <a:pt x="165709" y="276174"/>
                  </a:lnTo>
                  <a:close/>
                </a:path>
              </a:pathLst>
            </a:custGeom>
            <a:ln w="138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181698" y="4208438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5">
                  <a:moveTo>
                    <a:pt x="48323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181698" y="4208438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5">
                  <a:moveTo>
                    <a:pt x="0" y="0"/>
                  </a:moveTo>
                  <a:lnTo>
                    <a:pt x="48323" y="0"/>
                  </a:lnTo>
                </a:path>
              </a:pathLst>
            </a:custGeom>
            <a:ln w="138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857176" y="4091063"/>
              <a:ext cx="248920" cy="165735"/>
            </a:xfrm>
            <a:custGeom>
              <a:avLst/>
              <a:gdLst/>
              <a:ahLst/>
              <a:cxnLst/>
              <a:rect l="l" t="t" r="r" b="b"/>
              <a:pathLst>
                <a:path w="248920" h="165735">
                  <a:moveTo>
                    <a:pt x="248577" y="0"/>
                  </a:moveTo>
                  <a:lnTo>
                    <a:pt x="124282" y="0"/>
                  </a:lnTo>
                  <a:lnTo>
                    <a:pt x="0" y="0"/>
                  </a:lnTo>
                  <a:lnTo>
                    <a:pt x="0" y="165709"/>
                  </a:lnTo>
                  <a:lnTo>
                    <a:pt x="124282" y="165709"/>
                  </a:lnTo>
                  <a:lnTo>
                    <a:pt x="248577" y="165709"/>
                  </a:lnTo>
                  <a:lnTo>
                    <a:pt x="2485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41626" y="3732037"/>
              <a:ext cx="289928" cy="81267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7746765" y="4363698"/>
            <a:ext cx="180086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110" dirty="0">
                <a:solidFill>
                  <a:srgbClr val="465B87"/>
                </a:solidFill>
                <a:latin typeface="Montserrat SemiBold"/>
                <a:cs typeface="Montserrat SemiBold"/>
              </a:rPr>
              <a:t>Infrastructure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8321525" y="3712491"/>
            <a:ext cx="649605" cy="631190"/>
            <a:chOff x="8321525" y="3712491"/>
            <a:chExt cx="649605" cy="631190"/>
          </a:xfrm>
        </p:grpSpPr>
        <p:sp>
          <p:nvSpPr>
            <p:cNvPr id="73" name="object 73"/>
            <p:cNvSpPr/>
            <p:nvPr/>
          </p:nvSpPr>
          <p:spPr>
            <a:xfrm>
              <a:off x="8321525" y="3880068"/>
              <a:ext cx="251460" cy="461009"/>
            </a:xfrm>
            <a:custGeom>
              <a:avLst/>
              <a:gdLst/>
              <a:ahLst/>
              <a:cxnLst/>
              <a:rect l="l" t="t" r="r" b="b"/>
              <a:pathLst>
                <a:path w="251459" h="461010">
                  <a:moveTo>
                    <a:pt x="251358" y="0"/>
                  </a:moveTo>
                  <a:lnTo>
                    <a:pt x="188518" y="0"/>
                  </a:lnTo>
                  <a:lnTo>
                    <a:pt x="0" y="460819"/>
                  </a:lnTo>
                  <a:lnTo>
                    <a:pt x="125679" y="460819"/>
                  </a:lnTo>
                  <a:lnTo>
                    <a:pt x="251358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447202" y="3880078"/>
              <a:ext cx="523875" cy="461009"/>
            </a:xfrm>
            <a:custGeom>
              <a:avLst/>
              <a:gdLst/>
              <a:ahLst/>
              <a:cxnLst/>
              <a:rect l="l" t="t" r="r" b="b"/>
              <a:pathLst>
                <a:path w="523875" h="461010">
                  <a:moveTo>
                    <a:pt x="523659" y="460819"/>
                  </a:moveTo>
                  <a:lnTo>
                    <a:pt x="335140" y="0"/>
                  </a:lnTo>
                  <a:lnTo>
                    <a:pt x="272300" y="0"/>
                  </a:lnTo>
                  <a:lnTo>
                    <a:pt x="125679" y="0"/>
                  </a:lnTo>
                  <a:lnTo>
                    <a:pt x="0" y="460819"/>
                  </a:lnTo>
                  <a:lnTo>
                    <a:pt x="397979" y="460819"/>
                  </a:lnTo>
                  <a:lnTo>
                    <a:pt x="523659" y="460819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447209" y="3880068"/>
              <a:ext cx="398145" cy="461009"/>
            </a:xfrm>
            <a:custGeom>
              <a:avLst/>
              <a:gdLst/>
              <a:ahLst/>
              <a:cxnLst/>
              <a:rect l="l" t="t" r="r" b="b"/>
              <a:pathLst>
                <a:path w="398145" h="461010">
                  <a:moveTo>
                    <a:pt x="272300" y="0"/>
                  </a:moveTo>
                  <a:lnTo>
                    <a:pt x="198983" y="0"/>
                  </a:lnTo>
                  <a:lnTo>
                    <a:pt x="125679" y="0"/>
                  </a:lnTo>
                  <a:lnTo>
                    <a:pt x="0" y="460819"/>
                  </a:lnTo>
                  <a:lnTo>
                    <a:pt x="198983" y="460819"/>
                  </a:lnTo>
                  <a:lnTo>
                    <a:pt x="397979" y="460819"/>
                  </a:lnTo>
                  <a:lnTo>
                    <a:pt x="272300" y="0"/>
                  </a:lnTo>
                  <a:close/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646200" y="3911479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54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646197" y="3911488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2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646200" y="4183797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10">
                  <a:moveTo>
                    <a:pt x="0" y="0"/>
                  </a:moveTo>
                  <a:lnTo>
                    <a:pt x="0" y="41884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646197" y="4183794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10">
                  <a:moveTo>
                    <a:pt x="0" y="0"/>
                  </a:moveTo>
                  <a:lnTo>
                    <a:pt x="0" y="41897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646200" y="4267591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10">
                  <a:moveTo>
                    <a:pt x="0" y="0"/>
                  </a:moveTo>
                  <a:lnTo>
                    <a:pt x="0" y="41884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646197" y="4267581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10">
                  <a:moveTo>
                    <a:pt x="0" y="0"/>
                  </a:moveTo>
                  <a:lnTo>
                    <a:pt x="0" y="41897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646200" y="4120963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0"/>
                  </a:moveTo>
                  <a:lnTo>
                    <a:pt x="0" y="31407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646197" y="4120954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31419"/>
                  </a:moveTo>
                  <a:lnTo>
                    <a:pt x="0" y="0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646200" y="4058121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0"/>
                  </a:moveTo>
                  <a:lnTo>
                    <a:pt x="0" y="31407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646197" y="4058113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31419"/>
                  </a:moveTo>
                  <a:lnTo>
                    <a:pt x="0" y="0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8646200" y="3995277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0"/>
                  </a:moveTo>
                  <a:lnTo>
                    <a:pt x="0" y="31419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646197" y="3995275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31419"/>
                  </a:moveTo>
                  <a:lnTo>
                    <a:pt x="0" y="0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646200" y="3953383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2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646197" y="3953385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20942"/>
                  </a:moveTo>
                  <a:lnTo>
                    <a:pt x="0" y="0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8646200" y="3880071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2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646197" y="3880073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20942"/>
                  </a:moveTo>
                  <a:lnTo>
                    <a:pt x="0" y="0"/>
                  </a:lnTo>
                </a:path>
              </a:pathLst>
            </a:custGeom>
            <a:ln w="5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24234" y="3712491"/>
              <a:ext cx="146634" cy="146634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8897554" y="3859122"/>
              <a:ext cx="0" cy="293370"/>
            </a:xfrm>
            <a:custGeom>
              <a:avLst/>
              <a:gdLst/>
              <a:ahLst/>
              <a:cxnLst/>
              <a:rect l="l" t="t" r="r" b="b"/>
              <a:pathLst>
                <a:path h="293370">
                  <a:moveTo>
                    <a:pt x="0" y="0"/>
                  </a:moveTo>
                  <a:lnTo>
                    <a:pt x="0" y="293255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897554" y="3859122"/>
              <a:ext cx="0" cy="293370"/>
            </a:xfrm>
            <a:custGeom>
              <a:avLst/>
              <a:gdLst/>
              <a:ahLst/>
              <a:cxnLst/>
              <a:rect l="l" t="t" r="r" b="b"/>
              <a:pathLst>
                <a:path h="293370">
                  <a:moveTo>
                    <a:pt x="0" y="0"/>
                  </a:moveTo>
                  <a:lnTo>
                    <a:pt x="0" y="293255"/>
                  </a:lnTo>
                </a:path>
              </a:pathLst>
            </a:custGeom>
            <a:ln w="5321">
              <a:solidFill>
                <a:srgbClr val="7EB3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885296" y="3785809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511" y="0"/>
                  </a:moveTo>
                  <a:lnTo>
                    <a:pt x="0" y="0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8885296" y="3785809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511" y="0"/>
                  </a:lnTo>
                </a:path>
              </a:pathLst>
            </a:custGeom>
            <a:ln w="1064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934325" y="3785809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511" y="0"/>
                  </a:moveTo>
                  <a:lnTo>
                    <a:pt x="0" y="0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934325" y="3785809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511" y="0"/>
                  </a:lnTo>
                </a:path>
              </a:pathLst>
            </a:custGeom>
            <a:ln w="1064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836272" y="3785809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510" y="0"/>
                  </a:moveTo>
                  <a:lnTo>
                    <a:pt x="0" y="0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8836272" y="3785809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510" y="0"/>
                  </a:moveTo>
                  <a:lnTo>
                    <a:pt x="0" y="0"/>
                  </a:lnTo>
                </a:path>
              </a:pathLst>
            </a:custGeom>
            <a:ln w="1064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77136" y="3794290"/>
              <a:ext cx="161086" cy="211456"/>
            </a:xfrm>
            <a:prstGeom prst="rect">
              <a:avLst/>
            </a:prstGeom>
          </p:spPr>
        </p:pic>
      </p:grpSp>
      <p:sp>
        <p:nvSpPr>
          <p:cNvPr id="102" name="object 102"/>
          <p:cNvSpPr txBox="1"/>
          <p:nvPr/>
        </p:nvSpPr>
        <p:spPr>
          <a:xfrm>
            <a:off x="510971" y="4363698"/>
            <a:ext cx="144208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465B87"/>
                </a:solidFill>
                <a:latin typeface="Montserrat SemiBold"/>
                <a:cs typeface="Montserrat SemiBold"/>
              </a:rPr>
              <a:t>ERP</a:t>
            </a: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700" b="1" spc="-45" dirty="0">
                <a:solidFill>
                  <a:srgbClr val="465B87"/>
                </a:solidFill>
                <a:latin typeface="Montserrat SemiBold"/>
                <a:cs typeface="Montserrat SemiBold"/>
              </a:rPr>
              <a:t>Systems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899045" y="3748570"/>
            <a:ext cx="665480" cy="556260"/>
          </a:xfrm>
          <a:custGeom>
            <a:avLst/>
            <a:gdLst/>
            <a:ahLst/>
            <a:cxnLst/>
            <a:rect l="l" t="t" r="r" b="b"/>
            <a:pathLst>
              <a:path w="665480" h="556260">
                <a:moveTo>
                  <a:pt x="481545" y="289115"/>
                </a:moveTo>
                <a:lnTo>
                  <a:pt x="469252" y="285280"/>
                </a:lnTo>
                <a:lnTo>
                  <a:pt x="468871" y="281470"/>
                </a:lnTo>
                <a:lnTo>
                  <a:pt x="468833" y="281127"/>
                </a:lnTo>
                <a:lnTo>
                  <a:pt x="468312" y="278650"/>
                </a:lnTo>
                <a:lnTo>
                  <a:pt x="468236" y="278307"/>
                </a:lnTo>
                <a:lnTo>
                  <a:pt x="468134" y="277850"/>
                </a:lnTo>
                <a:lnTo>
                  <a:pt x="468083" y="277622"/>
                </a:lnTo>
                <a:lnTo>
                  <a:pt x="467969" y="277075"/>
                </a:lnTo>
                <a:lnTo>
                  <a:pt x="466725" y="273177"/>
                </a:lnTo>
                <a:lnTo>
                  <a:pt x="476504" y="264731"/>
                </a:lnTo>
                <a:lnTo>
                  <a:pt x="475640" y="262559"/>
                </a:lnTo>
                <a:lnTo>
                  <a:pt x="475018" y="261010"/>
                </a:lnTo>
                <a:lnTo>
                  <a:pt x="473214" y="257467"/>
                </a:lnTo>
                <a:lnTo>
                  <a:pt x="472871" y="256921"/>
                </a:lnTo>
                <a:lnTo>
                  <a:pt x="471131" y="254101"/>
                </a:lnTo>
                <a:lnTo>
                  <a:pt x="458533" y="256921"/>
                </a:lnTo>
                <a:lnTo>
                  <a:pt x="456120" y="253593"/>
                </a:lnTo>
                <a:lnTo>
                  <a:pt x="454444" y="251714"/>
                </a:lnTo>
                <a:lnTo>
                  <a:pt x="453364" y="250494"/>
                </a:lnTo>
                <a:lnTo>
                  <a:pt x="450303" y="247713"/>
                </a:lnTo>
                <a:lnTo>
                  <a:pt x="453732" y="237883"/>
                </a:lnTo>
                <a:lnTo>
                  <a:pt x="454558" y="235496"/>
                </a:lnTo>
                <a:lnTo>
                  <a:pt x="451434" y="233057"/>
                </a:lnTo>
                <a:lnTo>
                  <a:pt x="448170" y="230873"/>
                </a:lnTo>
                <a:lnTo>
                  <a:pt x="444601" y="228942"/>
                </a:lnTo>
                <a:lnTo>
                  <a:pt x="439496" y="233667"/>
                </a:lnTo>
                <a:lnTo>
                  <a:pt x="439496" y="292684"/>
                </a:lnTo>
                <a:lnTo>
                  <a:pt x="436664" y="303428"/>
                </a:lnTo>
                <a:lnTo>
                  <a:pt x="436600" y="303644"/>
                </a:lnTo>
                <a:lnTo>
                  <a:pt x="429971" y="312356"/>
                </a:lnTo>
                <a:lnTo>
                  <a:pt x="420573" y="317944"/>
                </a:lnTo>
                <a:lnTo>
                  <a:pt x="409359" y="319532"/>
                </a:lnTo>
                <a:lnTo>
                  <a:pt x="398411" y="316649"/>
                </a:lnTo>
                <a:lnTo>
                  <a:pt x="389712" y="310032"/>
                </a:lnTo>
                <a:lnTo>
                  <a:pt x="384124" y="300634"/>
                </a:lnTo>
                <a:lnTo>
                  <a:pt x="382625" y="290233"/>
                </a:lnTo>
                <a:lnTo>
                  <a:pt x="382600" y="289115"/>
                </a:lnTo>
                <a:lnTo>
                  <a:pt x="385343" y="278650"/>
                </a:lnTo>
                <a:lnTo>
                  <a:pt x="385381" y="278460"/>
                </a:lnTo>
                <a:lnTo>
                  <a:pt x="392010" y="269748"/>
                </a:lnTo>
                <a:lnTo>
                  <a:pt x="401421" y="264172"/>
                </a:lnTo>
                <a:lnTo>
                  <a:pt x="412635" y="262559"/>
                </a:lnTo>
                <a:lnTo>
                  <a:pt x="423595" y="265430"/>
                </a:lnTo>
                <a:lnTo>
                  <a:pt x="432295" y="272059"/>
                </a:lnTo>
                <a:lnTo>
                  <a:pt x="437883" y="281470"/>
                </a:lnTo>
                <a:lnTo>
                  <a:pt x="439496" y="292684"/>
                </a:lnTo>
                <a:lnTo>
                  <a:pt x="439496" y="233667"/>
                </a:lnTo>
                <a:lnTo>
                  <a:pt x="435102" y="237731"/>
                </a:lnTo>
                <a:lnTo>
                  <a:pt x="431406" y="236016"/>
                </a:lnTo>
                <a:lnTo>
                  <a:pt x="429285" y="235318"/>
                </a:lnTo>
                <a:lnTo>
                  <a:pt x="427469" y="234721"/>
                </a:lnTo>
                <a:lnTo>
                  <a:pt x="423379" y="233832"/>
                </a:lnTo>
                <a:lnTo>
                  <a:pt x="420954" y="221157"/>
                </a:lnTo>
                <a:lnTo>
                  <a:pt x="417042" y="220637"/>
                </a:lnTo>
                <a:lnTo>
                  <a:pt x="409028" y="220637"/>
                </a:lnTo>
                <a:lnTo>
                  <a:pt x="405231" y="232791"/>
                </a:lnTo>
                <a:lnTo>
                  <a:pt x="401091" y="233197"/>
                </a:lnTo>
                <a:lnTo>
                  <a:pt x="397014" y="234061"/>
                </a:lnTo>
                <a:lnTo>
                  <a:pt x="393115" y="235318"/>
                </a:lnTo>
                <a:lnTo>
                  <a:pt x="384683" y="225513"/>
                </a:lnTo>
                <a:lnTo>
                  <a:pt x="380961" y="226987"/>
                </a:lnTo>
                <a:lnTo>
                  <a:pt x="377215" y="228942"/>
                </a:lnTo>
                <a:lnTo>
                  <a:pt x="374053" y="230873"/>
                </a:lnTo>
                <a:lnTo>
                  <a:pt x="376847" y="243293"/>
                </a:lnTo>
                <a:lnTo>
                  <a:pt x="376885" y="243484"/>
                </a:lnTo>
                <a:lnTo>
                  <a:pt x="373532" y="245897"/>
                </a:lnTo>
                <a:lnTo>
                  <a:pt x="370433" y="248666"/>
                </a:lnTo>
                <a:lnTo>
                  <a:pt x="367677" y="251714"/>
                </a:lnTo>
                <a:lnTo>
                  <a:pt x="365150" y="250837"/>
                </a:lnTo>
                <a:lnTo>
                  <a:pt x="365353" y="250494"/>
                </a:lnTo>
                <a:lnTo>
                  <a:pt x="367753" y="247230"/>
                </a:lnTo>
                <a:lnTo>
                  <a:pt x="371157" y="242481"/>
                </a:lnTo>
                <a:lnTo>
                  <a:pt x="373265" y="238620"/>
                </a:lnTo>
                <a:lnTo>
                  <a:pt x="373672" y="237883"/>
                </a:lnTo>
                <a:lnTo>
                  <a:pt x="365874" y="229425"/>
                </a:lnTo>
                <a:lnTo>
                  <a:pt x="359257" y="222262"/>
                </a:lnTo>
                <a:lnTo>
                  <a:pt x="362013" y="216192"/>
                </a:lnTo>
                <a:lnTo>
                  <a:pt x="364185" y="209753"/>
                </a:lnTo>
                <a:lnTo>
                  <a:pt x="365544" y="203352"/>
                </a:lnTo>
                <a:lnTo>
                  <a:pt x="365620" y="202996"/>
                </a:lnTo>
                <a:lnTo>
                  <a:pt x="386422" y="199034"/>
                </a:lnTo>
                <a:lnTo>
                  <a:pt x="386854" y="195808"/>
                </a:lnTo>
                <a:lnTo>
                  <a:pt x="387210" y="192595"/>
                </a:lnTo>
                <a:lnTo>
                  <a:pt x="387438" y="189318"/>
                </a:lnTo>
                <a:lnTo>
                  <a:pt x="387540" y="179489"/>
                </a:lnTo>
                <a:lnTo>
                  <a:pt x="367347" y="173202"/>
                </a:lnTo>
                <a:lnTo>
                  <a:pt x="366725" y="166941"/>
                </a:lnTo>
                <a:lnTo>
                  <a:pt x="366649" y="166243"/>
                </a:lnTo>
                <a:lnTo>
                  <a:pt x="365239" y="159715"/>
                </a:lnTo>
                <a:lnTo>
                  <a:pt x="363207" y="153327"/>
                </a:lnTo>
                <a:lnTo>
                  <a:pt x="379260" y="139458"/>
                </a:lnTo>
                <a:lnTo>
                  <a:pt x="370433" y="122021"/>
                </a:lnTo>
                <a:lnTo>
                  <a:pt x="349758" y="126644"/>
                </a:lnTo>
                <a:lnTo>
                  <a:pt x="345795" y="121170"/>
                </a:lnTo>
                <a:lnTo>
                  <a:pt x="343065" y="118097"/>
                </a:lnTo>
                <a:lnTo>
                  <a:pt x="341274" y="116090"/>
                </a:lnTo>
                <a:lnTo>
                  <a:pt x="336245" y="111518"/>
                </a:lnTo>
                <a:lnTo>
                  <a:pt x="341960" y="95123"/>
                </a:lnTo>
                <a:lnTo>
                  <a:pt x="343230" y="91478"/>
                </a:lnTo>
                <a:lnTo>
                  <a:pt x="338099" y="87464"/>
                </a:lnTo>
                <a:lnTo>
                  <a:pt x="332752" y="83870"/>
                </a:lnTo>
                <a:lnTo>
                  <a:pt x="326885" y="80721"/>
                </a:lnTo>
                <a:lnTo>
                  <a:pt x="318503" y="88468"/>
                </a:lnTo>
                <a:lnTo>
                  <a:pt x="318503" y="185356"/>
                </a:lnTo>
                <a:lnTo>
                  <a:pt x="313855" y="202996"/>
                </a:lnTo>
                <a:lnTo>
                  <a:pt x="313753" y="203352"/>
                </a:lnTo>
                <a:lnTo>
                  <a:pt x="302882" y="217639"/>
                </a:lnTo>
                <a:lnTo>
                  <a:pt x="287439" y="226809"/>
                </a:lnTo>
                <a:lnTo>
                  <a:pt x="269036" y="229425"/>
                </a:lnTo>
                <a:lnTo>
                  <a:pt x="251053" y="224713"/>
                </a:lnTo>
                <a:lnTo>
                  <a:pt x="236766" y="213842"/>
                </a:lnTo>
                <a:lnTo>
                  <a:pt x="227596" y="198412"/>
                </a:lnTo>
                <a:lnTo>
                  <a:pt x="224955" y="180009"/>
                </a:lnTo>
                <a:lnTo>
                  <a:pt x="229590" y="162318"/>
                </a:lnTo>
                <a:lnTo>
                  <a:pt x="229679" y="162001"/>
                </a:lnTo>
                <a:lnTo>
                  <a:pt x="240550" y="147713"/>
                </a:lnTo>
                <a:lnTo>
                  <a:pt x="255993" y="138544"/>
                </a:lnTo>
                <a:lnTo>
                  <a:pt x="274408" y="135902"/>
                </a:lnTo>
                <a:lnTo>
                  <a:pt x="292404" y="140627"/>
                </a:lnTo>
                <a:lnTo>
                  <a:pt x="306705" y="151498"/>
                </a:lnTo>
                <a:lnTo>
                  <a:pt x="315874" y="166941"/>
                </a:lnTo>
                <a:lnTo>
                  <a:pt x="318503" y="185356"/>
                </a:lnTo>
                <a:lnTo>
                  <a:pt x="318503" y="88468"/>
                </a:lnTo>
                <a:lnTo>
                  <a:pt x="311302" y="95123"/>
                </a:lnTo>
                <a:lnTo>
                  <a:pt x="305206" y="92329"/>
                </a:lnTo>
                <a:lnTo>
                  <a:pt x="301713" y="91173"/>
                </a:lnTo>
                <a:lnTo>
                  <a:pt x="298767" y="90195"/>
                </a:lnTo>
                <a:lnTo>
                  <a:pt x="292061" y="88747"/>
                </a:lnTo>
                <a:lnTo>
                  <a:pt x="288074" y="67919"/>
                </a:lnTo>
                <a:lnTo>
                  <a:pt x="284886" y="67487"/>
                </a:lnTo>
                <a:lnTo>
                  <a:pt x="281635" y="67094"/>
                </a:lnTo>
                <a:lnTo>
                  <a:pt x="276466" y="66814"/>
                </a:lnTo>
                <a:lnTo>
                  <a:pt x="268579" y="66814"/>
                </a:lnTo>
                <a:lnTo>
                  <a:pt x="262255" y="87020"/>
                </a:lnTo>
                <a:lnTo>
                  <a:pt x="255447" y="87693"/>
                </a:lnTo>
                <a:lnTo>
                  <a:pt x="248767" y="89103"/>
                </a:lnTo>
                <a:lnTo>
                  <a:pt x="242366" y="91173"/>
                </a:lnTo>
                <a:lnTo>
                  <a:pt x="228523" y="75095"/>
                </a:lnTo>
                <a:lnTo>
                  <a:pt x="222427" y="77508"/>
                </a:lnTo>
                <a:lnTo>
                  <a:pt x="216611" y="80505"/>
                </a:lnTo>
                <a:lnTo>
                  <a:pt x="211086" y="83870"/>
                </a:lnTo>
                <a:lnTo>
                  <a:pt x="215734" y="104597"/>
                </a:lnTo>
                <a:lnTo>
                  <a:pt x="210223" y="108546"/>
                </a:lnTo>
                <a:lnTo>
                  <a:pt x="205130" y="113093"/>
                </a:lnTo>
                <a:lnTo>
                  <a:pt x="200609" y="118097"/>
                </a:lnTo>
                <a:lnTo>
                  <a:pt x="180555" y="111099"/>
                </a:lnTo>
                <a:lnTo>
                  <a:pt x="176644" y="116090"/>
                </a:lnTo>
                <a:lnTo>
                  <a:pt x="176530" y="116243"/>
                </a:lnTo>
                <a:lnTo>
                  <a:pt x="172935" y="121666"/>
                </a:lnTo>
                <a:lnTo>
                  <a:pt x="169786" y="127533"/>
                </a:lnTo>
                <a:lnTo>
                  <a:pt x="169926" y="127533"/>
                </a:lnTo>
                <a:lnTo>
                  <a:pt x="184200" y="143078"/>
                </a:lnTo>
                <a:lnTo>
                  <a:pt x="181419" y="149136"/>
                </a:lnTo>
                <a:lnTo>
                  <a:pt x="179298" y="155600"/>
                </a:lnTo>
                <a:lnTo>
                  <a:pt x="177888" y="162001"/>
                </a:lnTo>
                <a:lnTo>
                  <a:pt x="177812" y="162318"/>
                </a:lnTo>
                <a:lnTo>
                  <a:pt x="156997" y="166243"/>
                </a:lnTo>
                <a:lnTo>
                  <a:pt x="156565" y="169468"/>
                </a:lnTo>
                <a:lnTo>
                  <a:pt x="156197" y="172732"/>
                </a:lnTo>
                <a:lnTo>
                  <a:pt x="155790" y="179311"/>
                </a:lnTo>
                <a:lnTo>
                  <a:pt x="155879" y="185788"/>
                </a:lnTo>
                <a:lnTo>
                  <a:pt x="176098" y="192112"/>
                </a:lnTo>
                <a:lnTo>
                  <a:pt x="176745" y="198412"/>
                </a:lnTo>
                <a:lnTo>
                  <a:pt x="176809" y="199034"/>
                </a:lnTo>
                <a:lnTo>
                  <a:pt x="178231" y="205613"/>
                </a:lnTo>
                <a:lnTo>
                  <a:pt x="180238" y="211988"/>
                </a:lnTo>
                <a:lnTo>
                  <a:pt x="164134" y="225844"/>
                </a:lnTo>
                <a:lnTo>
                  <a:pt x="166611" y="231940"/>
                </a:lnTo>
                <a:lnTo>
                  <a:pt x="169608" y="237883"/>
                </a:lnTo>
                <a:lnTo>
                  <a:pt x="172986" y="243293"/>
                </a:lnTo>
                <a:lnTo>
                  <a:pt x="193662" y="238620"/>
                </a:lnTo>
                <a:lnTo>
                  <a:pt x="197612" y="244157"/>
                </a:lnTo>
                <a:lnTo>
                  <a:pt x="202133" y="249250"/>
                </a:lnTo>
                <a:lnTo>
                  <a:pt x="206971" y="253593"/>
                </a:lnTo>
                <a:lnTo>
                  <a:pt x="207060" y="254101"/>
                </a:lnTo>
                <a:lnTo>
                  <a:pt x="200152" y="273850"/>
                </a:lnTo>
                <a:lnTo>
                  <a:pt x="205282" y="277850"/>
                </a:lnTo>
                <a:lnTo>
                  <a:pt x="210756" y="281470"/>
                </a:lnTo>
                <a:lnTo>
                  <a:pt x="216496" y="284581"/>
                </a:lnTo>
                <a:lnTo>
                  <a:pt x="232117" y="270192"/>
                </a:lnTo>
                <a:lnTo>
                  <a:pt x="238213" y="272923"/>
                </a:lnTo>
                <a:lnTo>
                  <a:pt x="244652" y="275107"/>
                </a:lnTo>
                <a:lnTo>
                  <a:pt x="251371" y="276529"/>
                </a:lnTo>
                <a:lnTo>
                  <a:pt x="255193" y="296799"/>
                </a:lnTo>
                <a:lnTo>
                  <a:pt x="255295" y="297357"/>
                </a:lnTo>
                <a:lnTo>
                  <a:pt x="258559" y="297840"/>
                </a:lnTo>
                <a:lnTo>
                  <a:pt x="261785" y="298208"/>
                </a:lnTo>
                <a:lnTo>
                  <a:pt x="267055" y="298513"/>
                </a:lnTo>
                <a:lnTo>
                  <a:pt x="274853" y="298513"/>
                </a:lnTo>
                <a:lnTo>
                  <a:pt x="281063" y="278650"/>
                </a:lnTo>
                <a:lnTo>
                  <a:pt x="281165" y="278307"/>
                </a:lnTo>
                <a:lnTo>
                  <a:pt x="288010" y="277622"/>
                </a:lnTo>
                <a:lnTo>
                  <a:pt x="294703" y="276212"/>
                </a:lnTo>
                <a:lnTo>
                  <a:pt x="301040" y="274154"/>
                </a:lnTo>
                <a:lnTo>
                  <a:pt x="314896" y="290233"/>
                </a:lnTo>
                <a:lnTo>
                  <a:pt x="320992" y="287756"/>
                </a:lnTo>
                <a:lnTo>
                  <a:pt x="326859" y="284822"/>
                </a:lnTo>
                <a:lnTo>
                  <a:pt x="332282" y="281470"/>
                </a:lnTo>
                <a:lnTo>
                  <a:pt x="332295" y="281127"/>
                </a:lnTo>
                <a:lnTo>
                  <a:pt x="330949" y="275107"/>
                </a:lnTo>
                <a:lnTo>
                  <a:pt x="330822" y="274561"/>
                </a:lnTo>
                <a:lnTo>
                  <a:pt x="330733" y="274154"/>
                </a:lnTo>
                <a:lnTo>
                  <a:pt x="329933" y="270624"/>
                </a:lnTo>
                <a:lnTo>
                  <a:pt x="329844" y="270192"/>
                </a:lnTo>
                <a:lnTo>
                  <a:pt x="327774" y="261010"/>
                </a:lnTo>
                <a:lnTo>
                  <a:pt x="327710" y="260718"/>
                </a:lnTo>
                <a:lnTo>
                  <a:pt x="333197" y="256781"/>
                </a:lnTo>
                <a:lnTo>
                  <a:pt x="338277" y="252260"/>
                </a:lnTo>
                <a:lnTo>
                  <a:pt x="342849" y="247230"/>
                </a:lnTo>
                <a:lnTo>
                  <a:pt x="353250" y="250837"/>
                </a:lnTo>
                <a:lnTo>
                  <a:pt x="351751" y="252984"/>
                </a:lnTo>
                <a:lnTo>
                  <a:pt x="350177" y="255079"/>
                </a:lnTo>
                <a:lnTo>
                  <a:pt x="349262" y="256781"/>
                </a:lnTo>
                <a:lnTo>
                  <a:pt x="349186" y="256921"/>
                </a:lnTo>
                <a:lnTo>
                  <a:pt x="348996" y="257467"/>
                </a:lnTo>
                <a:lnTo>
                  <a:pt x="357682" y="266928"/>
                </a:lnTo>
                <a:lnTo>
                  <a:pt x="355981" y="270624"/>
                </a:lnTo>
                <a:lnTo>
                  <a:pt x="354698" y="274561"/>
                </a:lnTo>
                <a:lnTo>
                  <a:pt x="354330" y="276212"/>
                </a:lnTo>
                <a:lnTo>
                  <a:pt x="354266" y="276529"/>
                </a:lnTo>
                <a:lnTo>
                  <a:pt x="354139" y="277075"/>
                </a:lnTo>
                <a:lnTo>
                  <a:pt x="354025" y="277622"/>
                </a:lnTo>
                <a:lnTo>
                  <a:pt x="353974" y="277850"/>
                </a:lnTo>
                <a:lnTo>
                  <a:pt x="353872" y="278307"/>
                </a:lnTo>
                <a:lnTo>
                  <a:pt x="353796" y="278650"/>
                </a:lnTo>
                <a:lnTo>
                  <a:pt x="340639" y="281127"/>
                </a:lnTo>
                <a:lnTo>
                  <a:pt x="341096" y="281127"/>
                </a:lnTo>
                <a:lnTo>
                  <a:pt x="340677" y="284581"/>
                </a:lnTo>
                <a:lnTo>
                  <a:pt x="340626" y="284988"/>
                </a:lnTo>
                <a:lnTo>
                  <a:pt x="340499" y="286981"/>
                </a:lnTo>
                <a:lnTo>
                  <a:pt x="340436" y="292950"/>
                </a:lnTo>
                <a:lnTo>
                  <a:pt x="352742" y="296799"/>
                </a:lnTo>
                <a:lnTo>
                  <a:pt x="353136" y="300634"/>
                </a:lnTo>
                <a:lnTo>
                  <a:pt x="353187" y="301015"/>
                </a:lnTo>
                <a:lnTo>
                  <a:pt x="354050" y="305028"/>
                </a:lnTo>
                <a:lnTo>
                  <a:pt x="355269" y="308902"/>
                </a:lnTo>
                <a:lnTo>
                  <a:pt x="345465" y="317347"/>
                </a:lnTo>
                <a:lnTo>
                  <a:pt x="346976" y="321056"/>
                </a:lnTo>
                <a:lnTo>
                  <a:pt x="348792" y="324675"/>
                </a:lnTo>
                <a:lnTo>
                  <a:pt x="350850" y="327977"/>
                </a:lnTo>
                <a:lnTo>
                  <a:pt x="363448" y="325132"/>
                </a:lnTo>
                <a:lnTo>
                  <a:pt x="365848" y="328510"/>
                </a:lnTo>
                <a:lnTo>
                  <a:pt x="368604" y="331609"/>
                </a:lnTo>
                <a:lnTo>
                  <a:pt x="371678" y="334365"/>
                </a:lnTo>
                <a:lnTo>
                  <a:pt x="367398" y="346595"/>
                </a:lnTo>
                <a:lnTo>
                  <a:pt x="370522" y="349021"/>
                </a:lnTo>
                <a:lnTo>
                  <a:pt x="373849" y="351231"/>
                </a:lnTo>
                <a:lnTo>
                  <a:pt x="377355" y="353123"/>
                </a:lnTo>
                <a:lnTo>
                  <a:pt x="386867" y="344360"/>
                </a:lnTo>
                <a:lnTo>
                  <a:pt x="390588" y="346024"/>
                </a:lnTo>
                <a:lnTo>
                  <a:pt x="394512" y="347357"/>
                </a:lnTo>
                <a:lnTo>
                  <a:pt x="398602" y="348234"/>
                </a:lnTo>
                <a:lnTo>
                  <a:pt x="400989" y="360921"/>
                </a:lnTo>
                <a:lnTo>
                  <a:pt x="402971" y="361200"/>
                </a:lnTo>
                <a:lnTo>
                  <a:pt x="406577" y="361619"/>
                </a:lnTo>
                <a:lnTo>
                  <a:pt x="412915" y="361619"/>
                </a:lnTo>
                <a:lnTo>
                  <a:pt x="416750" y="349300"/>
                </a:lnTo>
                <a:lnTo>
                  <a:pt x="420916" y="348894"/>
                </a:lnTo>
                <a:lnTo>
                  <a:pt x="425005" y="348030"/>
                </a:lnTo>
                <a:lnTo>
                  <a:pt x="428853" y="346773"/>
                </a:lnTo>
                <a:lnTo>
                  <a:pt x="437299" y="356577"/>
                </a:lnTo>
                <a:lnTo>
                  <a:pt x="441007" y="355066"/>
                </a:lnTo>
                <a:lnTo>
                  <a:pt x="444588" y="353275"/>
                </a:lnTo>
                <a:lnTo>
                  <a:pt x="447903" y="351231"/>
                </a:lnTo>
                <a:lnTo>
                  <a:pt x="447509" y="349300"/>
                </a:lnTo>
                <a:lnTo>
                  <a:pt x="446938" y="346773"/>
                </a:lnTo>
                <a:lnTo>
                  <a:pt x="446405" y="344360"/>
                </a:lnTo>
                <a:lnTo>
                  <a:pt x="445096" y="338594"/>
                </a:lnTo>
                <a:lnTo>
                  <a:pt x="448449" y="336194"/>
                </a:lnTo>
                <a:lnTo>
                  <a:pt x="451535" y="333438"/>
                </a:lnTo>
                <a:lnTo>
                  <a:pt x="454317" y="330377"/>
                </a:lnTo>
                <a:lnTo>
                  <a:pt x="466534" y="334606"/>
                </a:lnTo>
                <a:lnTo>
                  <a:pt x="468884" y="331609"/>
                </a:lnTo>
                <a:lnTo>
                  <a:pt x="469722" y="330377"/>
                </a:lnTo>
                <a:lnTo>
                  <a:pt x="471170" y="328206"/>
                </a:lnTo>
                <a:lnTo>
                  <a:pt x="472846" y="325132"/>
                </a:lnTo>
                <a:lnTo>
                  <a:pt x="473100" y="324675"/>
                </a:lnTo>
                <a:lnTo>
                  <a:pt x="468350" y="319532"/>
                </a:lnTo>
                <a:lnTo>
                  <a:pt x="464312" y="315163"/>
                </a:lnTo>
                <a:lnTo>
                  <a:pt x="466001" y="311467"/>
                </a:lnTo>
                <a:lnTo>
                  <a:pt x="467321" y="307543"/>
                </a:lnTo>
                <a:lnTo>
                  <a:pt x="468147" y="303644"/>
                </a:lnTo>
                <a:lnTo>
                  <a:pt x="468198" y="303428"/>
                </a:lnTo>
                <a:lnTo>
                  <a:pt x="480872" y="301015"/>
                </a:lnTo>
                <a:lnTo>
                  <a:pt x="481126" y="299046"/>
                </a:lnTo>
                <a:lnTo>
                  <a:pt x="481215" y="298208"/>
                </a:lnTo>
                <a:lnTo>
                  <a:pt x="481342" y="297103"/>
                </a:lnTo>
                <a:lnTo>
                  <a:pt x="481368" y="296799"/>
                </a:lnTo>
                <a:lnTo>
                  <a:pt x="481482" y="295097"/>
                </a:lnTo>
                <a:lnTo>
                  <a:pt x="481545" y="289115"/>
                </a:lnTo>
                <a:close/>
              </a:path>
              <a:path w="665480" h="556260">
                <a:moveTo>
                  <a:pt x="496417" y="523494"/>
                </a:moveTo>
                <a:lnTo>
                  <a:pt x="410438" y="523494"/>
                </a:lnTo>
                <a:lnTo>
                  <a:pt x="385876" y="490740"/>
                </a:lnTo>
                <a:lnTo>
                  <a:pt x="279425" y="490740"/>
                </a:lnTo>
                <a:lnTo>
                  <a:pt x="254863" y="523494"/>
                </a:lnTo>
                <a:lnTo>
                  <a:pt x="168884" y="523494"/>
                </a:lnTo>
                <a:lnTo>
                  <a:pt x="168884" y="534416"/>
                </a:lnTo>
                <a:lnTo>
                  <a:pt x="170827" y="542899"/>
                </a:lnTo>
                <a:lnTo>
                  <a:pt x="176110" y="549833"/>
                </a:lnTo>
                <a:lnTo>
                  <a:pt x="183934" y="554532"/>
                </a:lnTo>
                <a:lnTo>
                  <a:pt x="193484" y="556247"/>
                </a:lnTo>
                <a:lnTo>
                  <a:pt x="471817" y="556247"/>
                </a:lnTo>
                <a:lnTo>
                  <a:pt x="481368" y="554532"/>
                </a:lnTo>
                <a:lnTo>
                  <a:pt x="489191" y="549833"/>
                </a:lnTo>
                <a:lnTo>
                  <a:pt x="494474" y="542899"/>
                </a:lnTo>
                <a:lnTo>
                  <a:pt x="496417" y="534416"/>
                </a:lnTo>
                <a:lnTo>
                  <a:pt x="496417" y="523494"/>
                </a:lnTo>
                <a:close/>
              </a:path>
              <a:path w="665480" h="556260">
                <a:moveTo>
                  <a:pt x="665327" y="54698"/>
                </a:moveTo>
                <a:lnTo>
                  <a:pt x="661009" y="33464"/>
                </a:lnTo>
                <a:lnTo>
                  <a:pt x="649262" y="16065"/>
                </a:lnTo>
                <a:lnTo>
                  <a:pt x="631863" y="4318"/>
                </a:lnTo>
                <a:lnTo>
                  <a:pt x="619760" y="1866"/>
                </a:lnTo>
                <a:lnTo>
                  <a:pt x="619760" y="54698"/>
                </a:lnTo>
                <a:lnTo>
                  <a:pt x="619760" y="373684"/>
                </a:lnTo>
                <a:lnTo>
                  <a:pt x="380517" y="373684"/>
                </a:lnTo>
                <a:lnTo>
                  <a:pt x="380517" y="397738"/>
                </a:lnTo>
                <a:lnTo>
                  <a:pt x="380517" y="419252"/>
                </a:lnTo>
                <a:lnTo>
                  <a:pt x="284822" y="419252"/>
                </a:lnTo>
                <a:lnTo>
                  <a:pt x="284822" y="397738"/>
                </a:lnTo>
                <a:lnTo>
                  <a:pt x="380517" y="397738"/>
                </a:lnTo>
                <a:lnTo>
                  <a:pt x="380517" y="373684"/>
                </a:lnTo>
                <a:lnTo>
                  <a:pt x="45554" y="373684"/>
                </a:lnTo>
                <a:lnTo>
                  <a:pt x="45554" y="54698"/>
                </a:lnTo>
                <a:lnTo>
                  <a:pt x="619760" y="54698"/>
                </a:lnTo>
                <a:lnTo>
                  <a:pt x="619760" y="1866"/>
                </a:lnTo>
                <a:lnTo>
                  <a:pt x="610641" y="0"/>
                </a:lnTo>
                <a:lnTo>
                  <a:pt x="54686" y="0"/>
                </a:lnTo>
                <a:lnTo>
                  <a:pt x="33439" y="4318"/>
                </a:lnTo>
                <a:lnTo>
                  <a:pt x="16052" y="16065"/>
                </a:lnTo>
                <a:lnTo>
                  <a:pt x="4305" y="33464"/>
                </a:lnTo>
                <a:lnTo>
                  <a:pt x="0" y="54698"/>
                </a:lnTo>
                <a:lnTo>
                  <a:pt x="0" y="419252"/>
                </a:lnTo>
                <a:lnTo>
                  <a:pt x="4305" y="440486"/>
                </a:lnTo>
                <a:lnTo>
                  <a:pt x="16052" y="457873"/>
                </a:lnTo>
                <a:lnTo>
                  <a:pt x="33439" y="469633"/>
                </a:lnTo>
                <a:lnTo>
                  <a:pt x="54686" y="473938"/>
                </a:lnTo>
                <a:lnTo>
                  <a:pt x="610641" y="473938"/>
                </a:lnTo>
                <a:lnTo>
                  <a:pt x="631863" y="469633"/>
                </a:lnTo>
                <a:lnTo>
                  <a:pt x="649262" y="457873"/>
                </a:lnTo>
                <a:lnTo>
                  <a:pt x="661009" y="440486"/>
                </a:lnTo>
                <a:lnTo>
                  <a:pt x="665327" y="419252"/>
                </a:lnTo>
                <a:lnTo>
                  <a:pt x="665327" y="397738"/>
                </a:lnTo>
                <a:lnTo>
                  <a:pt x="665327" y="373684"/>
                </a:lnTo>
                <a:lnTo>
                  <a:pt x="665327" y="54698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 txBox="1"/>
          <p:nvPr/>
        </p:nvSpPr>
        <p:spPr>
          <a:xfrm>
            <a:off x="2615605" y="5600463"/>
            <a:ext cx="17094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Entertainment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3165652" y="5076045"/>
            <a:ext cx="609600" cy="375285"/>
          </a:xfrm>
          <a:custGeom>
            <a:avLst/>
            <a:gdLst/>
            <a:ahLst/>
            <a:cxnLst/>
            <a:rect l="l" t="t" r="r" b="b"/>
            <a:pathLst>
              <a:path w="609600" h="375285">
                <a:moveTo>
                  <a:pt x="609092" y="46850"/>
                </a:moveTo>
                <a:lnTo>
                  <a:pt x="421678" y="155054"/>
                </a:lnTo>
                <a:lnTo>
                  <a:pt x="421678" y="0"/>
                </a:lnTo>
                <a:lnTo>
                  <a:pt x="0" y="0"/>
                </a:lnTo>
                <a:lnTo>
                  <a:pt x="0" y="374827"/>
                </a:lnTo>
                <a:lnTo>
                  <a:pt x="421678" y="374827"/>
                </a:lnTo>
                <a:lnTo>
                  <a:pt x="421678" y="219773"/>
                </a:lnTo>
                <a:lnTo>
                  <a:pt x="609092" y="327977"/>
                </a:lnTo>
                <a:lnTo>
                  <a:pt x="609092" y="46850"/>
                </a:lnTo>
                <a:close/>
              </a:path>
            </a:pathLst>
          </a:custGeom>
          <a:ln w="6181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5722865" y="5600463"/>
            <a:ext cx="72263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60" dirty="0">
                <a:solidFill>
                  <a:srgbClr val="465B87"/>
                </a:solidFill>
                <a:latin typeface="Montserrat SemiBold"/>
                <a:cs typeface="Montserrat SemiBold"/>
              </a:rPr>
              <a:t>Retail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5752376" y="4955743"/>
            <a:ext cx="663575" cy="615315"/>
          </a:xfrm>
          <a:custGeom>
            <a:avLst/>
            <a:gdLst/>
            <a:ahLst/>
            <a:cxnLst/>
            <a:rect l="l" t="t" r="r" b="b"/>
            <a:pathLst>
              <a:path w="663575" h="615314">
                <a:moveTo>
                  <a:pt x="615251" y="338251"/>
                </a:moveTo>
                <a:lnTo>
                  <a:pt x="334949" y="136512"/>
                </a:lnTo>
                <a:lnTo>
                  <a:pt x="54660" y="338251"/>
                </a:lnTo>
                <a:lnTo>
                  <a:pt x="54660" y="615315"/>
                </a:lnTo>
                <a:lnTo>
                  <a:pt x="257098" y="615315"/>
                </a:lnTo>
                <a:lnTo>
                  <a:pt x="257098" y="388772"/>
                </a:lnTo>
                <a:lnTo>
                  <a:pt x="412813" y="388772"/>
                </a:lnTo>
                <a:lnTo>
                  <a:pt x="412813" y="615315"/>
                </a:lnTo>
                <a:lnTo>
                  <a:pt x="615251" y="615315"/>
                </a:lnTo>
                <a:lnTo>
                  <a:pt x="615251" y="338251"/>
                </a:lnTo>
                <a:close/>
              </a:path>
              <a:path w="663575" h="615314">
                <a:moveTo>
                  <a:pt x="663371" y="331889"/>
                </a:moveTo>
                <a:lnTo>
                  <a:pt x="661085" y="222732"/>
                </a:lnTo>
                <a:lnTo>
                  <a:pt x="583565" y="166941"/>
                </a:lnTo>
                <a:lnTo>
                  <a:pt x="583565" y="59461"/>
                </a:lnTo>
                <a:lnTo>
                  <a:pt x="510844" y="59461"/>
                </a:lnTo>
                <a:lnTo>
                  <a:pt x="510844" y="118110"/>
                </a:lnTo>
                <a:lnTo>
                  <a:pt x="334962" y="0"/>
                </a:lnTo>
                <a:lnTo>
                  <a:pt x="0" y="228104"/>
                </a:lnTo>
                <a:lnTo>
                  <a:pt x="4356" y="331889"/>
                </a:lnTo>
                <a:lnTo>
                  <a:pt x="334962" y="99847"/>
                </a:lnTo>
                <a:lnTo>
                  <a:pt x="663371" y="331889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 txBox="1"/>
          <p:nvPr/>
        </p:nvSpPr>
        <p:spPr>
          <a:xfrm>
            <a:off x="7670879" y="5600463"/>
            <a:ext cx="19526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50" dirty="0">
                <a:solidFill>
                  <a:srgbClr val="465B87"/>
                </a:solidFill>
                <a:latin typeface="Montserrat SemiBold"/>
                <a:cs typeface="Montserrat SemiBold"/>
              </a:rPr>
              <a:t>Food</a:t>
            </a:r>
            <a:r>
              <a:rPr sz="1700" b="1" spc="5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700" b="1" spc="-210" dirty="0">
                <a:solidFill>
                  <a:srgbClr val="465B87"/>
                </a:solidFill>
                <a:latin typeface="Montserrat SemiBold"/>
                <a:cs typeface="Montserrat SemiBold"/>
              </a:rPr>
              <a:t>&amp;</a:t>
            </a:r>
            <a:r>
              <a:rPr sz="1700" b="1" spc="10" dirty="0">
                <a:solidFill>
                  <a:srgbClr val="465B87"/>
                </a:solidFill>
                <a:latin typeface="Montserrat SemiBold"/>
                <a:cs typeface="Montserrat SemiBold"/>
              </a:rPr>
              <a:t> </a:t>
            </a: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Beverage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8315985" y="4938267"/>
            <a:ext cx="662305" cy="650875"/>
          </a:xfrm>
          <a:custGeom>
            <a:avLst/>
            <a:gdLst/>
            <a:ahLst/>
            <a:cxnLst/>
            <a:rect l="l" t="t" r="r" b="b"/>
            <a:pathLst>
              <a:path w="662304" h="650875">
                <a:moveTo>
                  <a:pt x="273545" y="431965"/>
                </a:moveTo>
                <a:lnTo>
                  <a:pt x="215747" y="374040"/>
                </a:lnTo>
                <a:lnTo>
                  <a:pt x="10121" y="582650"/>
                </a:lnTo>
                <a:lnTo>
                  <a:pt x="2476" y="594347"/>
                </a:lnTo>
                <a:lnTo>
                  <a:pt x="0" y="607656"/>
                </a:lnTo>
                <a:lnTo>
                  <a:pt x="2667" y="620928"/>
                </a:lnTo>
                <a:lnTo>
                  <a:pt x="10464" y="632523"/>
                </a:lnTo>
                <a:lnTo>
                  <a:pt x="18427" y="640372"/>
                </a:lnTo>
                <a:lnTo>
                  <a:pt x="30124" y="648004"/>
                </a:lnTo>
                <a:lnTo>
                  <a:pt x="43421" y="650494"/>
                </a:lnTo>
                <a:lnTo>
                  <a:pt x="56692" y="647827"/>
                </a:lnTo>
                <a:lnTo>
                  <a:pt x="68287" y="640029"/>
                </a:lnTo>
                <a:lnTo>
                  <a:pt x="273545" y="431965"/>
                </a:lnTo>
                <a:close/>
              </a:path>
              <a:path w="662304" h="650875">
                <a:moveTo>
                  <a:pt x="640854" y="126136"/>
                </a:moveTo>
                <a:lnTo>
                  <a:pt x="639165" y="117932"/>
                </a:lnTo>
                <a:lnTo>
                  <a:pt x="634580" y="110426"/>
                </a:lnTo>
                <a:lnTo>
                  <a:pt x="627824" y="105105"/>
                </a:lnTo>
                <a:lnTo>
                  <a:pt x="620242" y="102819"/>
                </a:lnTo>
                <a:lnTo>
                  <a:pt x="612736" y="103644"/>
                </a:lnTo>
                <a:lnTo>
                  <a:pt x="606247" y="107683"/>
                </a:lnTo>
                <a:lnTo>
                  <a:pt x="478878" y="235419"/>
                </a:lnTo>
                <a:lnTo>
                  <a:pt x="472020" y="239318"/>
                </a:lnTo>
                <a:lnTo>
                  <a:pt x="463638" y="238874"/>
                </a:lnTo>
                <a:lnTo>
                  <a:pt x="458330" y="233413"/>
                </a:lnTo>
                <a:lnTo>
                  <a:pt x="454863" y="227787"/>
                </a:lnTo>
                <a:lnTo>
                  <a:pt x="453974" y="221297"/>
                </a:lnTo>
                <a:lnTo>
                  <a:pt x="455637" y="214706"/>
                </a:lnTo>
                <a:lnTo>
                  <a:pt x="459790" y="208826"/>
                </a:lnTo>
                <a:lnTo>
                  <a:pt x="460146" y="208495"/>
                </a:lnTo>
                <a:lnTo>
                  <a:pt x="460375" y="208343"/>
                </a:lnTo>
                <a:lnTo>
                  <a:pt x="480720" y="187921"/>
                </a:lnTo>
                <a:lnTo>
                  <a:pt x="581482" y="86779"/>
                </a:lnTo>
                <a:lnTo>
                  <a:pt x="585660" y="80124"/>
                </a:lnTo>
                <a:lnTo>
                  <a:pt x="586892" y="72199"/>
                </a:lnTo>
                <a:lnTo>
                  <a:pt x="585203" y="63995"/>
                </a:lnTo>
                <a:lnTo>
                  <a:pt x="580618" y="56489"/>
                </a:lnTo>
                <a:lnTo>
                  <a:pt x="573862" y="51168"/>
                </a:lnTo>
                <a:lnTo>
                  <a:pt x="566280" y="48882"/>
                </a:lnTo>
                <a:lnTo>
                  <a:pt x="558774" y="49707"/>
                </a:lnTo>
                <a:lnTo>
                  <a:pt x="552284" y="53746"/>
                </a:lnTo>
                <a:lnTo>
                  <a:pt x="423735" y="182676"/>
                </a:lnTo>
                <a:lnTo>
                  <a:pt x="416585" y="187921"/>
                </a:lnTo>
                <a:lnTo>
                  <a:pt x="407085" y="187921"/>
                </a:lnTo>
                <a:lnTo>
                  <a:pt x="396481" y="176999"/>
                </a:lnTo>
                <a:lnTo>
                  <a:pt x="395655" y="169545"/>
                </a:lnTo>
                <a:lnTo>
                  <a:pt x="398602" y="163169"/>
                </a:lnTo>
                <a:lnTo>
                  <a:pt x="523519" y="37896"/>
                </a:lnTo>
                <a:lnTo>
                  <a:pt x="527697" y="31242"/>
                </a:lnTo>
                <a:lnTo>
                  <a:pt x="508304" y="0"/>
                </a:lnTo>
                <a:lnTo>
                  <a:pt x="500799" y="825"/>
                </a:lnTo>
                <a:lnTo>
                  <a:pt x="494322" y="4864"/>
                </a:lnTo>
                <a:lnTo>
                  <a:pt x="353453" y="146151"/>
                </a:lnTo>
                <a:lnTo>
                  <a:pt x="353275" y="146456"/>
                </a:lnTo>
                <a:lnTo>
                  <a:pt x="353047" y="146710"/>
                </a:lnTo>
                <a:lnTo>
                  <a:pt x="346481" y="153314"/>
                </a:lnTo>
                <a:lnTo>
                  <a:pt x="336372" y="172859"/>
                </a:lnTo>
                <a:lnTo>
                  <a:pt x="334848" y="198107"/>
                </a:lnTo>
                <a:lnTo>
                  <a:pt x="340880" y="223443"/>
                </a:lnTo>
                <a:lnTo>
                  <a:pt x="353428" y="243217"/>
                </a:lnTo>
                <a:lnTo>
                  <a:pt x="392557" y="281495"/>
                </a:lnTo>
                <a:lnTo>
                  <a:pt x="413042" y="294017"/>
                </a:lnTo>
                <a:lnTo>
                  <a:pt x="439458" y="300418"/>
                </a:lnTo>
                <a:lnTo>
                  <a:pt x="465696" y="299313"/>
                </a:lnTo>
                <a:lnTo>
                  <a:pt x="485635" y="289382"/>
                </a:lnTo>
                <a:lnTo>
                  <a:pt x="489978" y="285013"/>
                </a:lnTo>
                <a:lnTo>
                  <a:pt x="491731" y="284213"/>
                </a:lnTo>
                <a:lnTo>
                  <a:pt x="493395" y="283184"/>
                </a:lnTo>
                <a:lnTo>
                  <a:pt x="537133" y="239318"/>
                </a:lnTo>
                <a:lnTo>
                  <a:pt x="635444" y="140716"/>
                </a:lnTo>
                <a:lnTo>
                  <a:pt x="639622" y="134061"/>
                </a:lnTo>
                <a:lnTo>
                  <a:pt x="640854" y="126136"/>
                </a:lnTo>
                <a:close/>
              </a:path>
              <a:path w="662304" h="650875">
                <a:moveTo>
                  <a:pt x="662051" y="594626"/>
                </a:moveTo>
                <a:lnTo>
                  <a:pt x="100939" y="26530"/>
                </a:lnTo>
                <a:lnTo>
                  <a:pt x="75933" y="16421"/>
                </a:lnTo>
                <a:lnTo>
                  <a:pt x="62661" y="19088"/>
                </a:lnTo>
                <a:lnTo>
                  <a:pt x="51066" y="26873"/>
                </a:lnTo>
                <a:lnTo>
                  <a:pt x="43218" y="34836"/>
                </a:lnTo>
                <a:lnTo>
                  <a:pt x="35026" y="54254"/>
                </a:lnTo>
                <a:lnTo>
                  <a:pt x="32410" y="87820"/>
                </a:lnTo>
                <a:lnTo>
                  <a:pt x="37604" y="129578"/>
                </a:lnTo>
                <a:lnTo>
                  <a:pt x="52844" y="173609"/>
                </a:lnTo>
                <a:lnTo>
                  <a:pt x="311569" y="423595"/>
                </a:lnTo>
                <a:lnTo>
                  <a:pt x="382739" y="419468"/>
                </a:lnTo>
                <a:lnTo>
                  <a:pt x="594220" y="627926"/>
                </a:lnTo>
                <a:lnTo>
                  <a:pt x="605917" y="635558"/>
                </a:lnTo>
                <a:lnTo>
                  <a:pt x="619213" y="638035"/>
                </a:lnTo>
                <a:lnTo>
                  <a:pt x="632485" y="635381"/>
                </a:lnTo>
                <a:lnTo>
                  <a:pt x="644093" y="627583"/>
                </a:lnTo>
                <a:lnTo>
                  <a:pt x="651941" y="619620"/>
                </a:lnTo>
                <a:lnTo>
                  <a:pt x="659574" y="607923"/>
                </a:lnTo>
                <a:lnTo>
                  <a:pt x="662051" y="594626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560845" y="5600463"/>
            <a:ext cx="13417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90" dirty="0">
                <a:solidFill>
                  <a:srgbClr val="465B87"/>
                </a:solidFill>
                <a:latin typeface="Montserrat SemiBold"/>
                <a:cs typeface="Montserrat SemiBold"/>
              </a:rPr>
              <a:t>Nonprofits</a:t>
            </a:r>
            <a:endParaRPr sz="1700">
              <a:latin typeface="Montserrat SemiBold"/>
              <a:cs typeface="Montserrat SemiBold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901661" y="4983988"/>
            <a:ext cx="660400" cy="561975"/>
          </a:xfrm>
          <a:custGeom>
            <a:avLst/>
            <a:gdLst/>
            <a:ahLst/>
            <a:cxnLst/>
            <a:rect l="l" t="t" r="r" b="b"/>
            <a:pathLst>
              <a:path w="660400" h="561975">
                <a:moveTo>
                  <a:pt x="321310" y="502031"/>
                </a:moveTo>
                <a:lnTo>
                  <a:pt x="320332" y="463169"/>
                </a:lnTo>
                <a:lnTo>
                  <a:pt x="297370" y="412953"/>
                </a:lnTo>
                <a:lnTo>
                  <a:pt x="252018" y="369836"/>
                </a:lnTo>
                <a:lnTo>
                  <a:pt x="228333" y="346329"/>
                </a:lnTo>
                <a:lnTo>
                  <a:pt x="204038" y="319316"/>
                </a:lnTo>
                <a:lnTo>
                  <a:pt x="187121" y="299377"/>
                </a:lnTo>
                <a:lnTo>
                  <a:pt x="173469" y="283845"/>
                </a:lnTo>
                <a:lnTo>
                  <a:pt x="158953" y="270065"/>
                </a:lnTo>
                <a:lnTo>
                  <a:pt x="145211" y="267373"/>
                </a:lnTo>
                <a:lnTo>
                  <a:pt x="132740" y="278269"/>
                </a:lnTo>
                <a:lnTo>
                  <a:pt x="127571" y="300024"/>
                </a:lnTo>
                <a:lnTo>
                  <a:pt x="135737" y="329895"/>
                </a:lnTo>
                <a:lnTo>
                  <a:pt x="142379" y="340245"/>
                </a:lnTo>
                <a:lnTo>
                  <a:pt x="164211" y="371551"/>
                </a:lnTo>
                <a:lnTo>
                  <a:pt x="171259" y="383032"/>
                </a:lnTo>
                <a:lnTo>
                  <a:pt x="137528" y="362508"/>
                </a:lnTo>
                <a:lnTo>
                  <a:pt x="87972" y="310032"/>
                </a:lnTo>
                <a:lnTo>
                  <a:pt x="64935" y="254927"/>
                </a:lnTo>
                <a:lnTo>
                  <a:pt x="53276" y="230124"/>
                </a:lnTo>
                <a:lnTo>
                  <a:pt x="39484" y="211632"/>
                </a:lnTo>
                <a:lnTo>
                  <a:pt x="29959" y="205105"/>
                </a:lnTo>
                <a:lnTo>
                  <a:pt x="18948" y="201676"/>
                </a:lnTo>
                <a:lnTo>
                  <a:pt x="8331" y="203085"/>
                </a:lnTo>
                <a:lnTo>
                  <a:pt x="0" y="211099"/>
                </a:lnTo>
                <a:lnTo>
                  <a:pt x="1346" y="231292"/>
                </a:lnTo>
                <a:lnTo>
                  <a:pt x="10960" y="273812"/>
                </a:lnTo>
                <a:lnTo>
                  <a:pt x="28740" y="326948"/>
                </a:lnTo>
                <a:lnTo>
                  <a:pt x="54584" y="378980"/>
                </a:lnTo>
                <a:lnTo>
                  <a:pt x="82410" y="410375"/>
                </a:lnTo>
                <a:lnTo>
                  <a:pt x="124231" y="448386"/>
                </a:lnTo>
                <a:lnTo>
                  <a:pt x="169900" y="486651"/>
                </a:lnTo>
                <a:lnTo>
                  <a:pt x="181597" y="496989"/>
                </a:lnTo>
                <a:lnTo>
                  <a:pt x="188429" y="507949"/>
                </a:lnTo>
                <a:lnTo>
                  <a:pt x="193001" y="526313"/>
                </a:lnTo>
                <a:lnTo>
                  <a:pt x="197967" y="558838"/>
                </a:lnTo>
                <a:lnTo>
                  <a:pt x="317093" y="548728"/>
                </a:lnTo>
                <a:lnTo>
                  <a:pt x="318846" y="534885"/>
                </a:lnTo>
                <a:lnTo>
                  <a:pt x="321310" y="502031"/>
                </a:lnTo>
                <a:close/>
              </a:path>
              <a:path w="660400" h="561975">
                <a:moveTo>
                  <a:pt x="489597" y="157314"/>
                </a:moveTo>
                <a:lnTo>
                  <a:pt x="481584" y="107607"/>
                </a:lnTo>
                <a:lnTo>
                  <a:pt x="466128" y="77698"/>
                </a:lnTo>
                <a:lnTo>
                  <a:pt x="466128" y="157314"/>
                </a:lnTo>
                <a:lnTo>
                  <a:pt x="465734" y="167690"/>
                </a:lnTo>
                <a:lnTo>
                  <a:pt x="464553" y="177825"/>
                </a:lnTo>
                <a:lnTo>
                  <a:pt x="462648" y="187680"/>
                </a:lnTo>
                <a:lnTo>
                  <a:pt x="460032" y="197231"/>
                </a:lnTo>
                <a:lnTo>
                  <a:pt x="450138" y="197231"/>
                </a:lnTo>
                <a:lnTo>
                  <a:pt x="450138" y="220675"/>
                </a:lnTo>
                <a:lnTo>
                  <a:pt x="438188" y="239026"/>
                </a:lnTo>
                <a:lnTo>
                  <a:pt x="423468" y="255143"/>
                </a:lnTo>
                <a:lnTo>
                  <a:pt x="406323" y="268668"/>
                </a:lnTo>
                <a:lnTo>
                  <a:pt x="387096" y="279298"/>
                </a:lnTo>
                <a:lnTo>
                  <a:pt x="394652" y="266788"/>
                </a:lnTo>
                <a:lnTo>
                  <a:pt x="401332" y="252742"/>
                </a:lnTo>
                <a:lnTo>
                  <a:pt x="407085" y="237324"/>
                </a:lnTo>
                <a:lnTo>
                  <a:pt x="411810" y="220675"/>
                </a:lnTo>
                <a:lnTo>
                  <a:pt x="450138" y="220675"/>
                </a:lnTo>
                <a:lnTo>
                  <a:pt x="450138" y="197231"/>
                </a:lnTo>
                <a:lnTo>
                  <a:pt x="416344" y="197231"/>
                </a:lnTo>
                <a:lnTo>
                  <a:pt x="417487" y="188137"/>
                </a:lnTo>
                <a:lnTo>
                  <a:pt x="417550" y="187680"/>
                </a:lnTo>
                <a:lnTo>
                  <a:pt x="418439" y="177825"/>
                </a:lnTo>
                <a:lnTo>
                  <a:pt x="418985" y="167690"/>
                </a:lnTo>
                <a:lnTo>
                  <a:pt x="419176" y="157314"/>
                </a:lnTo>
                <a:lnTo>
                  <a:pt x="419036" y="148285"/>
                </a:lnTo>
                <a:lnTo>
                  <a:pt x="418604" y="139395"/>
                </a:lnTo>
                <a:lnTo>
                  <a:pt x="417918" y="130657"/>
                </a:lnTo>
                <a:lnTo>
                  <a:pt x="416966" y="122097"/>
                </a:lnTo>
                <a:lnTo>
                  <a:pt x="461391" y="122097"/>
                </a:lnTo>
                <a:lnTo>
                  <a:pt x="463435" y="130657"/>
                </a:lnTo>
                <a:lnTo>
                  <a:pt x="464921" y="139395"/>
                </a:lnTo>
                <a:lnTo>
                  <a:pt x="465823" y="148285"/>
                </a:lnTo>
                <a:lnTo>
                  <a:pt x="466128" y="157314"/>
                </a:lnTo>
                <a:lnTo>
                  <a:pt x="466128" y="77698"/>
                </a:lnTo>
                <a:lnTo>
                  <a:pt x="459270" y="64427"/>
                </a:lnTo>
                <a:lnTo>
                  <a:pt x="452539" y="57696"/>
                </a:lnTo>
                <a:lnTo>
                  <a:pt x="452539" y="98628"/>
                </a:lnTo>
                <a:lnTo>
                  <a:pt x="412902" y="98628"/>
                </a:lnTo>
                <a:lnTo>
                  <a:pt x="408127" y="80556"/>
                </a:lnTo>
                <a:lnTo>
                  <a:pt x="402170" y="63868"/>
                </a:lnTo>
                <a:lnTo>
                  <a:pt x="395693" y="49923"/>
                </a:lnTo>
                <a:lnTo>
                  <a:pt x="395693" y="157314"/>
                </a:lnTo>
                <a:lnTo>
                  <a:pt x="395490" y="167690"/>
                </a:lnTo>
                <a:lnTo>
                  <a:pt x="394881" y="177825"/>
                </a:lnTo>
                <a:lnTo>
                  <a:pt x="393890" y="187680"/>
                </a:lnTo>
                <a:lnTo>
                  <a:pt x="392544" y="197231"/>
                </a:lnTo>
                <a:lnTo>
                  <a:pt x="387464" y="197231"/>
                </a:lnTo>
                <a:lnTo>
                  <a:pt x="387464" y="220675"/>
                </a:lnTo>
                <a:lnTo>
                  <a:pt x="376809" y="249669"/>
                </a:lnTo>
                <a:lnTo>
                  <a:pt x="363283" y="271868"/>
                </a:lnTo>
                <a:lnTo>
                  <a:pt x="348068" y="286080"/>
                </a:lnTo>
                <a:lnTo>
                  <a:pt x="332320" y="291096"/>
                </a:lnTo>
                <a:lnTo>
                  <a:pt x="316572" y="286080"/>
                </a:lnTo>
                <a:lnTo>
                  <a:pt x="309295" y="279298"/>
                </a:lnTo>
                <a:lnTo>
                  <a:pt x="301358" y="271881"/>
                </a:lnTo>
                <a:lnTo>
                  <a:pt x="287832" y="249669"/>
                </a:lnTo>
                <a:lnTo>
                  <a:pt x="277533" y="221653"/>
                </a:lnTo>
                <a:lnTo>
                  <a:pt x="277533" y="279298"/>
                </a:lnTo>
                <a:lnTo>
                  <a:pt x="258305" y="268668"/>
                </a:lnTo>
                <a:lnTo>
                  <a:pt x="241173" y="255130"/>
                </a:lnTo>
                <a:lnTo>
                  <a:pt x="226453" y="239026"/>
                </a:lnTo>
                <a:lnTo>
                  <a:pt x="214490" y="220675"/>
                </a:lnTo>
                <a:lnTo>
                  <a:pt x="252818" y="220675"/>
                </a:lnTo>
                <a:lnTo>
                  <a:pt x="257556" y="237324"/>
                </a:lnTo>
                <a:lnTo>
                  <a:pt x="263309" y="252742"/>
                </a:lnTo>
                <a:lnTo>
                  <a:pt x="269989" y="266776"/>
                </a:lnTo>
                <a:lnTo>
                  <a:pt x="277533" y="279298"/>
                </a:lnTo>
                <a:lnTo>
                  <a:pt x="277533" y="221653"/>
                </a:lnTo>
                <a:lnTo>
                  <a:pt x="277177" y="220675"/>
                </a:lnTo>
                <a:lnTo>
                  <a:pt x="332320" y="220675"/>
                </a:lnTo>
                <a:lnTo>
                  <a:pt x="387464" y="220675"/>
                </a:lnTo>
                <a:lnTo>
                  <a:pt x="387464" y="197231"/>
                </a:lnTo>
                <a:lnTo>
                  <a:pt x="332320" y="197231"/>
                </a:lnTo>
                <a:lnTo>
                  <a:pt x="272084" y="197231"/>
                </a:lnTo>
                <a:lnTo>
                  <a:pt x="270814" y="188150"/>
                </a:lnTo>
                <a:lnTo>
                  <a:pt x="270738" y="187680"/>
                </a:lnTo>
                <a:lnTo>
                  <a:pt x="269760" y="177825"/>
                </a:lnTo>
                <a:lnTo>
                  <a:pt x="269151" y="167690"/>
                </a:lnTo>
                <a:lnTo>
                  <a:pt x="268935" y="157314"/>
                </a:lnTo>
                <a:lnTo>
                  <a:pt x="269100" y="148285"/>
                </a:lnTo>
                <a:lnTo>
                  <a:pt x="269570" y="139395"/>
                </a:lnTo>
                <a:lnTo>
                  <a:pt x="270332" y="130657"/>
                </a:lnTo>
                <a:lnTo>
                  <a:pt x="271386" y="122097"/>
                </a:lnTo>
                <a:lnTo>
                  <a:pt x="332320" y="122097"/>
                </a:lnTo>
                <a:lnTo>
                  <a:pt x="393255" y="122097"/>
                </a:lnTo>
                <a:lnTo>
                  <a:pt x="394309" y="130657"/>
                </a:lnTo>
                <a:lnTo>
                  <a:pt x="395071" y="139395"/>
                </a:lnTo>
                <a:lnTo>
                  <a:pt x="395541" y="148285"/>
                </a:lnTo>
                <a:lnTo>
                  <a:pt x="395693" y="157314"/>
                </a:lnTo>
                <a:lnTo>
                  <a:pt x="395693" y="49923"/>
                </a:lnTo>
                <a:lnTo>
                  <a:pt x="395135" y="48717"/>
                </a:lnTo>
                <a:lnTo>
                  <a:pt x="388696" y="37960"/>
                </a:lnTo>
                <a:lnTo>
                  <a:pt x="388696" y="98628"/>
                </a:lnTo>
                <a:lnTo>
                  <a:pt x="332320" y="98628"/>
                </a:lnTo>
                <a:lnTo>
                  <a:pt x="275945" y="98628"/>
                </a:lnTo>
                <a:lnTo>
                  <a:pt x="286524" y="67754"/>
                </a:lnTo>
                <a:lnTo>
                  <a:pt x="300304" y="44056"/>
                </a:lnTo>
                <a:lnTo>
                  <a:pt x="309359" y="35280"/>
                </a:lnTo>
                <a:lnTo>
                  <a:pt x="316001" y="28854"/>
                </a:lnTo>
                <a:lnTo>
                  <a:pt x="332320" y="23482"/>
                </a:lnTo>
                <a:lnTo>
                  <a:pt x="348640" y="28854"/>
                </a:lnTo>
                <a:lnTo>
                  <a:pt x="364350" y="44056"/>
                </a:lnTo>
                <a:lnTo>
                  <a:pt x="378129" y="67754"/>
                </a:lnTo>
                <a:lnTo>
                  <a:pt x="388696" y="98628"/>
                </a:lnTo>
                <a:lnTo>
                  <a:pt x="388696" y="37960"/>
                </a:lnTo>
                <a:lnTo>
                  <a:pt x="425361" y="61239"/>
                </a:lnTo>
                <a:lnTo>
                  <a:pt x="452539" y="98628"/>
                </a:lnTo>
                <a:lnTo>
                  <a:pt x="452539" y="57696"/>
                </a:lnTo>
                <a:lnTo>
                  <a:pt x="430136" y="35280"/>
                </a:lnTo>
                <a:lnTo>
                  <a:pt x="425221" y="30365"/>
                </a:lnTo>
                <a:lnTo>
                  <a:pt x="382041" y="8026"/>
                </a:lnTo>
                <a:lnTo>
                  <a:pt x="332320" y="0"/>
                </a:lnTo>
                <a:lnTo>
                  <a:pt x="282600" y="8026"/>
                </a:lnTo>
                <a:lnTo>
                  <a:pt x="277533" y="10655"/>
                </a:lnTo>
                <a:lnTo>
                  <a:pt x="277533" y="35280"/>
                </a:lnTo>
                <a:lnTo>
                  <a:pt x="269506" y="48717"/>
                </a:lnTo>
                <a:lnTo>
                  <a:pt x="262458" y="63868"/>
                </a:lnTo>
                <a:lnTo>
                  <a:pt x="256514" y="80568"/>
                </a:lnTo>
                <a:lnTo>
                  <a:pt x="251726" y="98628"/>
                </a:lnTo>
                <a:lnTo>
                  <a:pt x="248297" y="98628"/>
                </a:lnTo>
                <a:lnTo>
                  <a:pt x="248297" y="197231"/>
                </a:lnTo>
                <a:lnTo>
                  <a:pt x="204597" y="197231"/>
                </a:lnTo>
                <a:lnTo>
                  <a:pt x="198501" y="157314"/>
                </a:lnTo>
                <a:lnTo>
                  <a:pt x="198805" y="148285"/>
                </a:lnTo>
                <a:lnTo>
                  <a:pt x="247662" y="122097"/>
                </a:lnTo>
                <a:lnTo>
                  <a:pt x="246722" y="130657"/>
                </a:lnTo>
                <a:lnTo>
                  <a:pt x="246037" y="139395"/>
                </a:lnTo>
                <a:lnTo>
                  <a:pt x="246202" y="177825"/>
                </a:lnTo>
                <a:lnTo>
                  <a:pt x="248297" y="197231"/>
                </a:lnTo>
                <a:lnTo>
                  <a:pt x="248297" y="98628"/>
                </a:lnTo>
                <a:lnTo>
                  <a:pt x="212090" y="98628"/>
                </a:lnTo>
                <a:lnTo>
                  <a:pt x="224104" y="78701"/>
                </a:lnTo>
                <a:lnTo>
                  <a:pt x="239280" y="61239"/>
                </a:lnTo>
                <a:lnTo>
                  <a:pt x="257225" y="46634"/>
                </a:lnTo>
                <a:lnTo>
                  <a:pt x="277533" y="35280"/>
                </a:lnTo>
                <a:lnTo>
                  <a:pt x="277533" y="10655"/>
                </a:lnTo>
                <a:lnTo>
                  <a:pt x="239420" y="30365"/>
                </a:lnTo>
                <a:lnTo>
                  <a:pt x="205371" y="64427"/>
                </a:lnTo>
                <a:lnTo>
                  <a:pt x="183057" y="107607"/>
                </a:lnTo>
                <a:lnTo>
                  <a:pt x="175031" y="157314"/>
                </a:lnTo>
                <a:lnTo>
                  <a:pt x="175806" y="172948"/>
                </a:lnTo>
                <a:lnTo>
                  <a:pt x="178015" y="187680"/>
                </a:lnTo>
                <a:lnTo>
                  <a:pt x="178079" y="188150"/>
                </a:lnTo>
                <a:lnTo>
                  <a:pt x="181762" y="202819"/>
                </a:lnTo>
                <a:lnTo>
                  <a:pt x="186778" y="216916"/>
                </a:lnTo>
                <a:lnTo>
                  <a:pt x="186778" y="220675"/>
                </a:lnTo>
                <a:lnTo>
                  <a:pt x="188366" y="220675"/>
                </a:lnTo>
                <a:lnTo>
                  <a:pt x="212115" y="258673"/>
                </a:lnTo>
                <a:lnTo>
                  <a:pt x="245376" y="288353"/>
                </a:lnTo>
                <a:lnTo>
                  <a:pt x="286131" y="307670"/>
                </a:lnTo>
                <a:lnTo>
                  <a:pt x="332320" y="314579"/>
                </a:lnTo>
                <a:lnTo>
                  <a:pt x="378510" y="307670"/>
                </a:lnTo>
                <a:lnTo>
                  <a:pt x="419265" y="288353"/>
                </a:lnTo>
                <a:lnTo>
                  <a:pt x="429412" y="279298"/>
                </a:lnTo>
                <a:lnTo>
                  <a:pt x="452526" y="258673"/>
                </a:lnTo>
                <a:lnTo>
                  <a:pt x="476262" y="220675"/>
                </a:lnTo>
                <a:lnTo>
                  <a:pt x="477850" y="220675"/>
                </a:lnTo>
                <a:lnTo>
                  <a:pt x="477850" y="216916"/>
                </a:lnTo>
                <a:lnTo>
                  <a:pt x="482866" y="202819"/>
                </a:lnTo>
                <a:lnTo>
                  <a:pt x="486549" y="188137"/>
                </a:lnTo>
                <a:lnTo>
                  <a:pt x="488823" y="172948"/>
                </a:lnTo>
                <a:lnTo>
                  <a:pt x="489597" y="157314"/>
                </a:lnTo>
                <a:close/>
              </a:path>
              <a:path w="660400" h="561975">
                <a:moveTo>
                  <a:pt x="659853" y="204266"/>
                </a:moveTo>
                <a:lnTo>
                  <a:pt x="651116" y="196697"/>
                </a:lnTo>
                <a:lnTo>
                  <a:pt x="640435" y="195834"/>
                </a:lnTo>
                <a:lnTo>
                  <a:pt x="629615" y="199834"/>
                </a:lnTo>
                <a:lnTo>
                  <a:pt x="620445" y="206857"/>
                </a:lnTo>
                <a:lnTo>
                  <a:pt x="607631" y="226047"/>
                </a:lnTo>
                <a:lnTo>
                  <a:pt x="597281" y="251421"/>
                </a:lnTo>
                <a:lnTo>
                  <a:pt x="587679" y="279717"/>
                </a:lnTo>
                <a:lnTo>
                  <a:pt x="577151" y="307657"/>
                </a:lnTo>
                <a:lnTo>
                  <a:pt x="556780" y="338124"/>
                </a:lnTo>
                <a:lnTo>
                  <a:pt x="530377" y="362623"/>
                </a:lnTo>
                <a:lnTo>
                  <a:pt x="507517" y="378955"/>
                </a:lnTo>
                <a:lnTo>
                  <a:pt x="497763" y="384886"/>
                </a:lnTo>
                <a:lnTo>
                  <a:pt x="504190" y="373049"/>
                </a:lnTo>
                <a:lnTo>
                  <a:pt x="524383" y="340652"/>
                </a:lnTo>
                <a:lnTo>
                  <a:pt x="530479" y="329971"/>
                </a:lnTo>
                <a:lnTo>
                  <a:pt x="537083" y="299720"/>
                </a:lnTo>
                <a:lnTo>
                  <a:pt x="530783" y="278257"/>
                </a:lnTo>
                <a:lnTo>
                  <a:pt x="517766" y="268020"/>
                </a:lnTo>
                <a:lnTo>
                  <a:pt x="504190" y="271437"/>
                </a:lnTo>
                <a:lnTo>
                  <a:pt x="490397" y="285940"/>
                </a:lnTo>
                <a:lnTo>
                  <a:pt x="477570" y="302158"/>
                </a:lnTo>
                <a:lnTo>
                  <a:pt x="461708" y="322961"/>
                </a:lnTo>
                <a:lnTo>
                  <a:pt x="438873" y="351205"/>
                </a:lnTo>
                <a:lnTo>
                  <a:pt x="416433" y="375907"/>
                </a:lnTo>
                <a:lnTo>
                  <a:pt x="393395" y="399542"/>
                </a:lnTo>
                <a:lnTo>
                  <a:pt x="373380" y="421322"/>
                </a:lnTo>
                <a:lnTo>
                  <a:pt x="360006" y="440423"/>
                </a:lnTo>
                <a:lnTo>
                  <a:pt x="353225" y="472668"/>
                </a:lnTo>
                <a:lnTo>
                  <a:pt x="354584" y="511505"/>
                </a:lnTo>
                <a:lnTo>
                  <a:pt x="359092" y="544182"/>
                </a:lnTo>
                <a:lnTo>
                  <a:pt x="361708" y="557911"/>
                </a:lnTo>
                <a:lnTo>
                  <a:pt x="481203" y="561822"/>
                </a:lnTo>
                <a:lnTo>
                  <a:pt x="483908" y="529094"/>
                </a:lnTo>
                <a:lnTo>
                  <a:pt x="487235" y="510527"/>
                </a:lnTo>
                <a:lnTo>
                  <a:pt x="493382" y="499224"/>
                </a:lnTo>
                <a:lnTo>
                  <a:pt x="504520" y="488289"/>
                </a:lnTo>
                <a:lnTo>
                  <a:pt x="530529" y="464464"/>
                </a:lnTo>
                <a:lnTo>
                  <a:pt x="548132" y="447700"/>
                </a:lnTo>
                <a:lnTo>
                  <a:pt x="587921" y="407568"/>
                </a:lnTo>
                <a:lnTo>
                  <a:pt x="614083" y="374764"/>
                </a:lnTo>
                <a:lnTo>
                  <a:pt x="637171" y="321462"/>
                </a:lnTo>
                <a:lnTo>
                  <a:pt x="652157" y="267462"/>
                </a:lnTo>
                <a:lnTo>
                  <a:pt x="659561" y="224497"/>
                </a:lnTo>
                <a:lnTo>
                  <a:pt x="659853" y="204266"/>
                </a:lnTo>
                <a:close/>
              </a:path>
            </a:pathLst>
          </a:custGeom>
          <a:solidFill>
            <a:srgbClr val="2C4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2810019" y="6837227"/>
            <a:ext cx="13208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50" dirty="0">
                <a:solidFill>
                  <a:srgbClr val="465B87"/>
                </a:solidFill>
                <a:latin typeface="Montserrat SemiBold"/>
                <a:cs typeface="Montserrat SemiBold"/>
              </a:rPr>
              <a:t>Hospitality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113" name="object 113"/>
          <p:cNvGrpSpPr/>
          <p:nvPr/>
        </p:nvGrpSpPr>
        <p:grpSpPr>
          <a:xfrm>
            <a:off x="3138616" y="6258001"/>
            <a:ext cx="664845" cy="498475"/>
            <a:chOff x="3138616" y="6258001"/>
            <a:chExt cx="664845" cy="498475"/>
          </a:xfrm>
        </p:grpSpPr>
        <p:sp>
          <p:nvSpPr>
            <p:cNvPr id="114" name="object 114"/>
            <p:cNvSpPr/>
            <p:nvPr/>
          </p:nvSpPr>
          <p:spPr>
            <a:xfrm>
              <a:off x="3145538" y="6264922"/>
              <a:ext cx="650875" cy="491490"/>
            </a:xfrm>
            <a:custGeom>
              <a:avLst/>
              <a:gdLst/>
              <a:ahLst/>
              <a:cxnLst/>
              <a:rect l="l" t="t" r="r" b="b"/>
              <a:pathLst>
                <a:path w="650875" h="491490">
                  <a:moveTo>
                    <a:pt x="650595" y="124587"/>
                  </a:moveTo>
                  <a:lnTo>
                    <a:pt x="650595" y="132232"/>
                  </a:lnTo>
                  <a:lnTo>
                    <a:pt x="644398" y="138430"/>
                  </a:lnTo>
                  <a:lnTo>
                    <a:pt x="636752" y="138430"/>
                  </a:lnTo>
                  <a:lnTo>
                    <a:pt x="629107" y="138430"/>
                  </a:lnTo>
                  <a:lnTo>
                    <a:pt x="622909" y="132232"/>
                  </a:lnTo>
                  <a:lnTo>
                    <a:pt x="622909" y="124587"/>
                  </a:lnTo>
                  <a:lnTo>
                    <a:pt x="622909" y="116941"/>
                  </a:lnTo>
                  <a:lnTo>
                    <a:pt x="629107" y="110744"/>
                  </a:lnTo>
                  <a:lnTo>
                    <a:pt x="636752" y="110744"/>
                  </a:lnTo>
                  <a:lnTo>
                    <a:pt x="644398" y="110744"/>
                  </a:lnTo>
                  <a:lnTo>
                    <a:pt x="650595" y="116941"/>
                  </a:lnTo>
                  <a:lnTo>
                    <a:pt x="650595" y="124587"/>
                  </a:lnTo>
                  <a:close/>
                </a:path>
                <a:path w="650875" h="491490">
                  <a:moveTo>
                    <a:pt x="636752" y="491413"/>
                  </a:moveTo>
                  <a:lnTo>
                    <a:pt x="636752" y="138430"/>
                  </a:lnTo>
                </a:path>
                <a:path w="650875" h="491490">
                  <a:moveTo>
                    <a:pt x="27686" y="13843"/>
                  </a:moveTo>
                  <a:lnTo>
                    <a:pt x="27686" y="21488"/>
                  </a:lnTo>
                  <a:lnTo>
                    <a:pt x="21488" y="27686"/>
                  </a:lnTo>
                  <a:lnTo>
                    <a:pt x="13843" y="27686"/>
                  </a:lnTo>
                  <a:lnTo>
                    <a:pt x="6197" y="27686"/>
                  </a:lnTo>
                  <a:lnTo>
                    <a:pt x="0" y="21488"/>
                  </a:lnTo>
                  <a:lnTo>
                    <a:pt x="0" y="13843"/>
                  </a:lnTo>
                  <a:lnTo>
                    <a:pt x="0" y="6197"/>
                  </a:lnTo>
                  <a:lnTo>
                    <a:pt x="6197" y="0"/>
                  </a:lnTo>
                  <a:lnTo>
                    <a:pt x="13843" y="0"/>
                  </a:lnTo>
                  <a:lnTo>
                    <a:pt x="21488" y="0"/>
                  </a:lnTo>
                  <a:lnTo>
                    <a:pt x="27686" y="6197"/>
                  </a:lnTo>
                  <a:lnTo>
                    <a:pt x="27686" y="13843"/>
                  </a:lnTo>
                  <a:close/>
                </a:path>
                <a:path w="650875" h="491490">
                  <a:moveTo>
                    <a:pt x="13843" y="491413"/>
                  </a:moveTo>
                  <a:lnTo>
                    <a:pt x="13843" y="27686"/>
                  </a:lnTo>
                </a:path>
                <a:path w="650875" h="491490">
                  <a:moveTo>
                    <a:pt x="269278" y="332219"/>
                  </a:moveTo>
                  <a:lnTo>
                    <a:pt x="41529" y="332219"/>
                  </a:lnTo>
                  <a:lnTo>
                    <a:pt x="30752" y="330045"/>
                  </a:lnTo>
                  <a:lnTo>
                    <a:pt x="21951" y="324115"/>
                  </a:lnTo>
                  <a:lnTo>
                    <a:pt x="16018" y="315315"/>
                  </a:lnTo>
                  <a:lnTo>
                    <a:pt x="13843" y="304533"/>
                  </a:lnTo>
                  <a:lnTo>
                    <a:pt x="13843" y="256095"/>
                  </a:lnTo>
                  <a:lnTo>
                    <a:pt x="16018" y="245318"/>
                  </a:lnTo>
                  <a:lnTo>
                    <a:pt x="21951" y="236518"/>
                  </a:lnTo>
                  <a:lnTo>
                    <a:pt x="30752" y="230585"/>
                  </a:lnTo>
                  <a:lnTo>
                    <a:pt x="41529" y="228409"/>
                  </a:lnTo>
                  <a:lnTo>
                    <a:pt x="152615" y="228409"/>
                  </a:lnTo>
                </a:path>
                <a:path w="650875" h="491490">
                  <a:moveTo>
                    <a:pt x="609066" y="228409"/>
                  </a:moveTo>
                  <a:lnTo>
                    <a:pt x="619843" y="230585"/>
                  </a:lnTo>
                  <a:lnTo>
                    <a:pt x="628643" y="236518"/>
                  </a:lnTo>
                  <a:lnTo>
                    <a:pt x="634576" y="245318"/>
                  </a:lnTo>
                  <a:lnTo>
                    <a:pt x="636752" y="256095"/>
                  </a:lnTo>
                  <a:lnTo>
                    <a:pt x="636752" y="304533"/>
                  </a:lnTo>
                  <a:lnTo>
                    <a:pt x="634576" y="315315"/>
                  </a:lnTo>
                  <a:lnTo>
                    <a:pt x="628643" y="324115"/>
                  </a:lnTo>
                  <a:lnTo>
                    <a:pt x="619843" y="330045"/>
                  </a:lnTo>
                  <a:lnTo>
                    <a:pt x="609066" y="332219"/>
                  </a:lnTo>
                  <a:lnTo>
                    <a:pt x="359016" y="332219"/>
                  </a:lnTo>
                </a:path>
              </a:pathLst>
            </a:custGeom>
            <a:ln w="13843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311641" y="6389508"/>
              <a:ext cx="450215" cy="214629"/>
            </a:xfrm>
            <a:custGeom>
              <a:avLst/>
              <a:gdLst/>
              <a:ahLst/>
              <a:cxnLst/>
              <a:rect l="l" t="t" r="r" b="b"/>
              <a:pathLst>
                <a:path w="450214" h="214629">
                  <a:moveTo>
                    <a:pt x="76136" y="0"/>
                  </a:moveTo>
                  <a:lnTo>
                    <a:pt x="46500" y="2738"/>
                  </a:lnTo>
                  <a:lnTo>
                    <a:pt x="22299" y="11917"/>
                  </a:lnTo>
                  <a:lnTo>
                    <a:pt x="5983" y="28980"/>
                  </a:lnTo>
                  <a:lnTo>
                    <a:pt x="0" y="55371"/>
                  </a:lnTo>
                  <a:lnTo>
                    <a:pt x="419" y="63319"/>
                  </a:lnTo>
                  <a:lnTo>
                    <a:pt x="31219" y="116373"/>
                  </a:lnTo>
                  <a:lnTo>
                    <a:pt x="78657" y="159516"/>
                  </a:lnTo>
                  <a:lnTo>
                    <a:pt x="124685" y="197951"/>
                  </a:lnTo>
                  <a:lnTo>
                    <a:pt x="145351" y="214566"/>
                  </a:lnTo>
                  <a:lnTo>
                    <a:pt x="249173" y="145351"/>
                  </a:lnTo>
                  <a:lnTo>
                    <a:pt x="277760" y="129556"/>
                  </a:lnTo>
                  <a:lnTo>
                    <a:pt x="306701" y="116314"/>
                  </a:lnTo>
                  <a:lnTo>
                    <a:pt x="336752" y="107209"/>
                  </a:lnTo>
                  <a:lnTo>
                    <a:pt x="368668" y="103822"/>
                  </a:lnTo>
                  <a:lnTo>
                    <a:pt x="439242" y="103822"/>
                  </a:lnTo>
                  <a:lnTo>
                    <a:pt x="443691" y="97892"/>
                  </a:lnTo>
                  <a:lnTo>
                    <a:pt x="447039" y="91217"/>
                  </a:lnTo>
                  <a:lnTo>
                    <a:pt x="449150" y="83923"/>
                  </a:lnTo>
                  <a:lnTo>
                    <a:pt x="449884" y="76136"/>
                  </a:lnTo>
                  <a:lnTo>
                    <a:pt x="448291" y="60787"/>
                  </a:lnTo>
                  <a:lnTo>
                    <a:pt x="408355" y="34607"/>
                  </a:lnTo>
                  <a:lnTo>
                    <a:pt x="364249" y="28331"/>
                  </a:lnTo>
                  <a:lnTo>
                    <a:pt x="307665" y="21692"/>
                  </a:lnTo>
                  <a:lnTo>
                    <a:pt x="245420" y="15174"/>
                  </a:lnTo>
                  <a:lnTo>
                    <a:pt x="184329" y="9262"/>
                  </a:lnTo>
                  <a:lnTo>
                    <a:pt x="131207" y="4439"/>
                  </a:lnTo>
                  <a:lnTo>
                    <a:pt x="92871" y="1190"/>
                  </a:lnTo>
                  <a:lnTo>
                    <a:pt x="76136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311641" y="6389508"/>
              <a:ext cx="450215" cy="214629"/>
            </a:xfrm>
            <a:custGeom>
              <a:avLst/>
              <a:gdLst/>
              <a:ahLst/>
              <a:cxnLst/>
              <a:rect l="l" t="t" r="r" b="b"/>
              <a:pathLst>
                <a:path w="450214" h="214629">
                  <a:moveTo>
                    <a:pt x="449884" y="76136"/>
                  </a:moveTo>
                  <a:lnTo>
                    <a:pt x="429530" y="40319"/>
                  </a:lnTo>
                  <a:lnTo>
                    <a:pt x="364249" y="28331"/>
                  </a:lnTo>
                  <a:lnTo>
                    <a:pt x="307665" y="21692"/>
                  </a:lnTo>
                  <a:lnTo>
                    <a:pt x="245420" y="15174"/>
                  </a:lnTo>
                  <a:lnTo>
                    <a:pt x="184329" y="9262"/>
                  </a:lnTo>
                  <a:lnTo>
                    <a:pt x="131207" y="4439"/>
                  </a:lnTo>
                  <a:lnTo>
                    <a:pt x="92871" y="1190"/>
                  </a:lnTo>
                  <a:lnTo>
                    <a:pt x="76136" y="0"/>
                  </a:lnTo>
                  <a:lnTo>
                    <a:pt x="46500" y="2738"/>
                  </a:lnTo>
                  <a:lnTo>
                    <a:pt x="22299" y="11917"/>
                  </a:lnTo>
                  <a:lnTo>
                    <a:pt x="5983" y="28980"/>
                  </a:lnTo>
                  <a:lnTo>
                    <a:pt x="0" y="55371"/>
                  </a:lnTo>
                  <a:lnTo>
                    <a:pt x="419" y="63319"/>
                  </a:lnTo>
                  <a:lnTo>
                    <a:pt x="31219" y="116373"/>
                  </a:lnTo>
                  <a:lnTo>
                    <a:pt x="78657" y="159516"/>
                  </a:lnTo>
                  <a:lnTo>
                    <a:pt x="124685" y="197951"/>
                  </a:lnTo>
                  <a:lnTo>
                    <a:pt x="145351" y="214566"/>
                  </a:lnTo>
                  <a:lnTo>
                    <a:pt x="249173" y="145351"/>
                  </a:lnTo>
                  <a:lnTo>
                    <a:pt x="277760" y="129556"/>
                  </a:lnTo>
                  <a:lnTo>
                    <a:pt x="306701" y="116314"/>
                  </a:lnTo>
                  <a:lnTo>
                    <a:pt x="336752" y="107209"/>
                  </a:lnTo>
                  <a:lnTo>
                    <a:pt x="368668" y="103822"/>
                  </a:lnTo>
                  <a:lnTo>
                    <a:pt x="439242" y="103822"/>
                  </a:lnTo>
                  <a:lnTo>
                    <a:pt x="443691" y="97892"/>
                  </a:lnTo>
                  <a:lnTo>
                    <a:pt x="447039" y="91217"/>
                  </a:lnTo>
                  <a:lnTo>
                    <a:pt x="449150" y="83923"/>
                  </a:lnTo>
                  <a:lnTo>
                    <a:pt x="449884" y="76136"/>
                  </a:lnTo>
                  <a:close/>
                </a:path>
              </a:pathLst>
            </a:custGeom>
            <a:ln w="3175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85726" y="6367411"/>
              <a:ext cx="99568" cy="99568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519276" y="6714807"/>
              <a:ext cx="242570" cy="34925"/>
            </a:xfrm>
            <a:custGeom>
              <a:avLst/>
              <a:gdLst/>
              <a:ahLst/>
              <a:cxnLst/>
              <a:rect l="l" t="t" r="r" b="b"/>
              <a:pathLst>
                <a:path w="242570" h="34925">
                  <a:moveTo>
                    <a:pt x="186880" y="34607"/>
                  </a:moveTo>
                  <a:lnTo>
                    <a:pt x="131508" y="34607"/>
                  </a:lnTo>
                  <a:lnTo>
                    <a:pt x="133684" y="23830"/>
                  </a:lnTo>
                  <a:lnTo>
                    <a:pt x="139617" y="15030"/>
                  </a:lnTo>
                  <a:lnTo>
                    <a:pt x="148417" y="9097"/>
                  </a:lnTo>
                  <a:lnTo>
                    <a:pt x="159194" y="6921"/>
                  </a:lnTo>
                  <a:lnTo>
                    <a:pt x="186880" y="0"/>
                  </a:lnTo>
                  <a:lnTo>
                    <a:pt x="186880" y="34607"/>
                  </a:lnTo>
                  <a:close/>
                </a:path>
                <a:path w="242570" h="34925">
                  <a:moveTo>
                    <a:pt x="242252" y="34607"/>
                  </a:moveTo>
                  <a:lnTo>
                    <a:pt x="159194" y="34607"/>
                  </a:lnTo>
                </a:path>
                <a:path w="242570" h="34925">
                  <a:moveTo>
                    <a:pt x="55371" y="34607"/>
                  </a:moveTo>
                  <a:lnTo>
                    <a:pt x="0" y="34607"/>
                  </a:lnTo>
                  <a:lnTo>
                    <a:pt x="2177" y="23830"/>
                  </a:lnTo>
                  <a:lnTo>
                    <a:pt x="8113" y="15030"/>
                  </a:lnTo>
                  <a:lnTo>
                    <a:pt x="16914" y="9097"/>
                  </a:lnTo>
                  <a:lnTo>
                    <a:pt x="27685" y="6921"/>
                  </a:lnTo>
                  <a:lnTo>
                    <a:pt x="55371" y="0"/>
                  </a:lnTo>
                  <a:lnTo>
                    <a:pt x="55371" y="34607"/>
                  </a:lnTo>
                  <a:close/>
                </a:path>
                <a:path w="242570" h="34925">
                  <a:moveTo>
                    <a:pt x="110743" y="34607"/>
                  </a:moveTo>
                  <a:lnTo>
                    <a:pt x="27685" y="34607"/>
                  </a:lnTo>
                </a:path>
              </a:pathLst>
            </a:custGeom>
            <a:ln w="13843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9" name="object 119"/>
          <p:cNvSpPr txBox="1"/>
          <p:nvPr/>
        </p:nvSpPr>
        <p:spPr>
          <a:xfrm>
            <a:off x="5597427" y="6837226"/>
            <a:ext cx="9734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Telecom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120" name="object 120"/>
          <p:cNvGrpSpPr/>
          <p:nvPr/>
        </p:nvGrpSpPr>
        <p:grpSpPr>
          <a:xfrm>
            <a:off x="5771832" y="6166609"/>
            <a:ext cx="624840" cy="666750"/>
            <a:chOff x="5771832" y="6166609"/>
            <a:chExt cx="624840" cy="666750"/>
          </a:xfrm>
        </p:grpSpPr>
        <p:pic>
          <p:nvPicPr>
            <p:cNvPr id="121" name="object 1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33777" y="6279926"/>
              <a:ext cx="72580" cy="184353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5771832" y="6167374"/>
              <a:ext cx="178435" cy="411480"/>
            </a:xfrm>
            <a:custGeom>
              <a:avLst/>
              <a:gdLst/>
              <a:ahLst/>
              <a:cxnLst/>
              <a:rect l="l" t="t" r="r" b="b"/>
              <a:pathLst>
                <a:path w="178435" h="411479">
                  <a:moveTo>
                    <a:pt x="122821" y="386575"/>
                  </a:moveTo>
                  <a:lnTo>
                    <a:pt x="122732" y="381266"/>
                  </a:lnTo>
                  <a:lnTo>
                    <a:pt x="121589" y="378853"/>
                  </a:lnTo>
                  <a:lnTo>
                    <a:pt x="119684" y="377164"/>
                  </a:lnTo>
                  <a:lnTo>
                    <a:pt x="86601" y="340868"/>
                  </a:lnTo>
                  <a:lnTo>
                    <a:pt x="62128" y="298932"/>
                  </a:lnTo>
                  <a:lnTo>
                    <a:pt x="46939" y="252869"/>
                  </a:lnTo>
                  <a:lnTo>
                    <a:pt x="41732" y="204203"/>
                  </a:lnTo>
                  <a:lnTo>
                    <a:pt x="46786" y="156337"/>
                  </a:lnTo>
                  <a:lnTo>
                    <a:pt x="61506" y="110921"/>
                  </a:lnTo>
                  <a:lnTo>
                    <a:pt x="85229" y="69418"/>
                  </a:lnTo>
                  <a:lnTo>
                    <a:pt x="117309" y="33362"/>
                  </a:lnTo>
                  <a:lnTo>
                    <a:pt x="119189" y="31648"/>
                  </a:lnTo>
                  <a:lnTo>
                    <a:pt x="120294" y="29222"/>
                  </a:lnTo>
                  <a:lnTo>
                    <a:pt x="120383" y="24104"/>
                  </a:lnTo>
                  <a:lnTo>
                    <a:pt x="119405" y="21640"/>
                  </a:lnTo>
                  <a:lnTo>
                    <a:pt x="97637" y="101"/>
                  </a:lnTo>
                  <a:lnTo>
                    <a:pt x="91973" y="0"/>
                  </a:lnTo>
                  <a:lnTo>
                    <a:pt x="88303" y="3378"/>
                  </a:lnTo>
                  <a:lnTo>
                    <a:pt x="57556" y="36791"/>
                  </a:lnTo>
                  <a:lnTo>
                    <a:pt x="32969" y="74485"/>
                  </a:lnTo>
                  <a:lnTo>
                    <a:pt x="14909" y="115544"/>
                  </a:lnTo>
                  <a:lnTo>
                    <a:pt x="3784" y="159092"/>
                  </a:lnTo>
                  <a:lnTo>
                    <a:pt x="0" y="204203"/>
                  </a:lnTo>
                  <a:lnTo>
                    <a:pt x="3911" y="250113"/>
                  </a:lnTo>
                  <a:lnTo>
                    <a:pt x="15392" y="294309"/>
                  </a:lnTo>
                  <a:lnTo>
                    <a:pt x="34023" y="335902"/>
                  </a:lnTo>
                  <a:lnTo>
                    <a:pt x="59397" y="373964"/>
                  </a:lnTo>
                  <a:lnTo>
                    <a:pt x="91109" y="407581"/>
                  </a:lnTo>
                  <a:lnTo>
                    <a:pt x="94830" y="410908"/>
                  </a:lnTo>
                  <a:lnTo>
                    <a:pt x="100507" y="410730"/>
                  </a:lnTo>
                  <a:lnTo>
                    <a:pt x="121869" y="388924"/>
                  </a:lnTo>
                  <a:lnTo>
                    <a:pt x="122821" y="386575"/>
                  </a:lnTo>
                  <a:close/>
                </a:path>
                <a:path w="178435" h="411479">
                  <a:moveTo>
                    <a:pt x="177812" y="328015"/>
                  </a:moveTo>
                  <a:lnTo>
                    <a:pt x="177761" y="325335"/>
                  </a:lnTo>
                  <a:lnTo>
                    <a:pt x="176707" y="322948"/>
                  </a:lnTo>
                  <a:lnTo>
                    <a:pt x="174891" y="321233"/>
                  </a:lnTo>
                  <a:lnTo>
                    <a:pt x="153377" y="296405"/>
                  </a:lnTo>
                  <a:lnTo>
                    <a:pt x="137629" y="268274"/>
                  </a:lnTo>
                  <a:lnTo>
                    <a:pt x="127965" y="237566"/>
                  </a:lnTo>
                  <a:lnTo>
                    <a:pt x="124675" y="204990"/>
                  </a:lnTo>
                  <a:lnTo>
                    <a:pt x="127914" y="172643"/>
                  </a:lnTo>
                  <a:lnTo>
                    <a:pt x="137452" y="142113"/>
                  </a:lnTo>
                  <a:lnTo>
                    <a:pt x="152984" y="114122"/>
                  </a:lnTo>
                  <a:lnTo>
                    <a:pt x="174205" y="89382"/>
                  </a:lnTo>
                  <a:lnTo>
                    <a:pt x="176022" y="87642"/>
                  </a:lnTo>
                  <a:lnTo>
                    <a:pt x="177063" y="85242"/>
                  </a:lnTo>
                  <a:lnTo>
                    <a:pt x="177050" y="80225"/>
                  </a:lnTo>
                  <a:lnTo>
                    <a:pt x="176110" y="77774"/>
                  </a:lnTo>
                  <a:lnTo>
                    <a:pt x="154330" y="56222"/>
                  </a:lnTo>
                  <a:lnTo>
                    <a:pt x="148551" y="56184"/>
                  </a:lnTo>
                  <a:lnTo>
                    <a:pt x="144894" y="59690"/>
                  </a:lnTo>
                  <a:lnTo>
                    <a:pt x="118364" y="90830"/>
                  </a:lnTo>
                  <a:lnTo>
                    <a:pt x="98933" y="126022"/>
                  </a:lnTo>
                  <a:lnTo>
                    <a:pt x="87007" y="164376"/>
                  </a:lnTo>
                  <a:lnTo>
                    <a:pt x="82943" y="204990"/>
                  </a:lnTo>
                  <a:lnTo>
                    <a:pt x="87071" y="245960"/>
                  </a:lnTo>
                  <a:lnTo>
                    <a:pt x="99199" y="284607"/>
                  </a:lnTo>
                  <a:lnTo>
                    <a:pt x="118948" y="320001"/>
                  </a:lnTo>
                  <a:lnTo>
                    <a:pt x="145923" y="351256"/>
                  </a:lnTo>
                  <a:lnTo>
                    <a:pt x="149618" y="354761"/>
                  </a:lnTo>
                  <a:lnTo>
                    <a:pt x="155435" y="354660"/>
                  </a:lnTo>
                  <a:lnTo>
                    <a:pt x="176860" y="332803"/>
                  </a:lnTo>
                  <a:lnTo>
                    <a:pt x="177812" y="330454"/>
                  </a:lnTo>
                  <a:lnTo>
                    <a:pt x="177812" y="328015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61911" y="6280598"/>
              <a:ext cx="72567" cy="184365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5936907" y="6166612"/>
              <a:ext cx="459740" cy="666750"/>
            </a:xfrm>
            <a:custGeom>
              <a:avLst/>
              <a:gdLst/>
              <a:ahLst/>
              <a:cxnLst/>
              <a:rect l="l" t="t" r="r" b="b"/>
              <a:pathLst>
                <a:path w="459739" h="666750">
                  <a:moveTo>
                    <a:pt x="296481" y="621703"/>
                  </a:moveTo>
                  <a:lnTo>
                    <a:pt x="261289" y="577113"/>
                  </a:lnTo>
                  <a:lnTo>
                    <a:pt x="181508" y="577113"/>
                  </a:lnTo>
                  <a:lnTo>
                    <a:pt x="181508" y="261747"/>
                  </a:lnTo>
                  <a:lnTo>
                    <a:pt x="195033" y="251726"/>
                  </a:lnTo>
                  <a:lnTo>
                    <a:pt x="205511" y="238582"/>
                  </a:lnTo>
                  <a:lnTo>
                    <a:pt x="212280" y="222948"/>
                  </a:lnTo>
                  <a:lnTo>
                    <a:pt x="214693" y="205486"/>
                  </a:lnTo>
                  <a:lnTo>
                    <a:pt x="209638" y="180441"/>
                  </a:lnTo>
                  <a:lnTo>
                    <a:pt x="195846" y="159994"/>
                  </a:lnTo>
                  <a:lnTo>
                    <a:pt x="175399" y="146215"/>
                  </a:lnTo>
                  <a:lnTo>
                    <a:pt x="150368" y="141160"/>
                  </a:lnTo>
                  <a:lnTo>
                    <a:pt x="125323" y="146215"/>
                  </a:lnTo>
                  <a:lnTo>
                    <a:pt x="104876" y="159994"/>
                  </a:lnTo>
                  <a:lnTo>
                    <a:pt x="91097" y="180441"/>
                  </a:lnTo>
                  <a:lnTo>
                    <a:pt x="86042" y="205486"/>
                  </a:lnTo>
                  <a:lnTo>
                    <a:pt x="88684" y="223786"/>
                  </a:lnTo>
                  <a:lnTo>
                    <a:pt x="96139" y="240030"/>
                  </a:lnTo>
                  <a:lnTo>
                    <a:pt x="107607" y="253453"/>
                  </a:lnTo>
                  <a:lnTo>
                    <a:pt x="122326" y="263309"/>
                  </a:lnTo>
                  <a:lnTo>
                    <a:pt x="122326" y="577113"/>
                  </a:lnTo>
                  <a:lnTo>
                    <a:pt x="46913" y="577113"/>
                  </a:lnTo>
                  <a:lnTo>
                    <a:pt x="0" y="620052"/>
                  </a:lnTo>
                  <a:lnTo>
                    <a:pt x="0" y="666280"/>
                  </a:lnTo>
                  <a:lnTo>
                    <a:pt x="296481" y="666280"/>
                  </a:lnTo>
                  <a:lnTo>
                    <a:pt x="296481" y="621703"/>
                  </a:lnTo>
                  <a:close/>
                </a:path>
                <a:path w="459739" h="666750">
                  <a:moveTo>
                    <a:pt x="376567" y="205930"/>
                  </a:moveTo>
                  <a:lnTo>
                    <a:pt x="372440" y="164947"/>
                  </a:lnTo>
                  <a:lnTo>
                    <a:pt x="360311" y="126314"/>
                  </a:lnTo>
                  <a:lnTo>
                    <a:pt x="340563" y="90919"/>
                  </a:lnTo>
                  <a:lnTo>
                    <a:pt x="313601" y="59651"/>
                  </a:lnTo>
                  <a:lnTo>
                    <a:pt x="309905" y="56146"/>
                  </a:lnTo>
                  <a:lnTo>
                    <a:pt x="304088" y="56248"/>
                  </a:lnTo>
                  <a:lnTo>
                    <a:pt x="282663" y="78117"/>
                  </a:lnTo>
                  <a:lnTo>
                    <a:pt x="281711" y="80454"/>
                  </a:lnTo>
                  <a:lnTo>
                    <a:pt x="281762" y="85585"/>
                  </a:lnTo>
                  <a:lnTo>
                    <a:pt x="282816" y="87960"/>
                  </a:lnTo>
                  <a:lnTo>
                    <a:pt x="284632" y="89674"/>
                  </a:lnTo>
                  <a:lnTo>
                    <a:pt x="306133" y="114503"/>
                  </a:lnTo>
                  <a:lnTo>
                    <a:pt x="321868" y="142633"/>
                  </a:lnTo>
                  <a:lnTo>
                    <a:pt x="331546" y="173342"/>
                  </a:lnTo>
                  <a:lnTo>
                    <a:pt x="334848" y="205930"/>
                  </a:lnTo>
                  <a:lnTo>
                    <a:pt x="331597" y="238277"/>
                  </a:lnTo>
                  <a:lnTo>
                    <a:pt x="322059" y="268795"/>
                  </a:lnTo>
                  <a:lnTo>
                    <a:pt x="306527" y="296786"/>
                  </a:lnTo>
                  <a:lnTo>
                    <a:pt x="285318" y="321525"/>
                  </a:lnTo>
                  <a:lnTo>
                    <a:pt x="283502" y="323265"/>
                  </a:lnTo>
                  <a:lnTo>
                    <a:pt x="282460" y="325678"/>
                  </a:lnTo>
                  <a:lnTo>
                    <a:pt x="282460" y="330682"/>
                  </a:lnTo>
                  <a:lnTo>
                    <a:pt x="283413" y="333133"/>
                  </a:lnTo>
                  <a:lnTo>
                    <a:pt x="305193" y="354698"/>
                  </a:lnTo>
                  <a:lnTo>
                    <a:pt x="310972" y="354736"/>
                  </a:lnTo>
                  <a:lnTo>
                    <a:pt x="314617" y="351218"/>
                  </a:lnTo>
                  <a:lnTo>
                    <a:pt x="341147" y="320078"/>
                  </a:lnTo>
                  <a:lnTo>
                    <a:pt x="360565" y="284886"/>
                  </a:lnTo>
                  <a:lnTo>
                    <a:pt x="372503" y="246545"/>
                  </a:lnTo>
                  <a:lnTo>
                    <a:pt x="376567" y="205930"/>
                  </a:lnTo>
                  <a:close/>
                </a:path>
                <a:path w="459739" h="666750">
                  <a:moveTo>
                    <a:pt x="459511" y="206705"/>
                  </a:moveTo>
                  <a:lnTo>
                    <a:pt x="455599" y="160807"/>
                  </a:lnTo>
                  <a:lnTo>
                    <a:pt x="444119" y="116598"/>
                  </a:lnTo>
                  <a:lnTo>
                    <a:pt x="425488" y="75018"/>
                  </a:lnTo>
                  <a:lnTo>
                    <a:pt x="400113" y="36957"/>
                  </a:lnTo>
                  <a:lnTo>
                    <a:pt x="368401" y="3327"/>
                  </a:lnTo>
                  <a:lnTo>
                    <a:pt x="364680" y="0"/>
                  </a:lnTo>
                  <a:lnTo>
                    <a:pt x="359003" y="190"/>
                  </a:lnTo>
                  <a:lnTo>
                    <a:pt x="337642" y="21983"/>
                  </a:lnTo>
                  <a:lnTo>
                    <a:pt x="336689" y="24333"/>
                  </a:lnTo>
                  <a:lnTo>
                    <a:pt x="336791" y="29654"/>
                  </a:lnTo>
                  <a:lnTo>
                    <a:pt x="337921" y="32054"/>
                  </a:lnTo>
                  <a:lnTo>
                    <a:pt x="339826" y="33743"/>
                  </a:lnTo>
                  <a:lnTo>
                    <a:pt x="372910" y="70040"/>
                  </a:lnTo>
                  <a:lnTo>
                    <a:pt x="397383" y="111975"/>
                  </a:lnTo>
                  <a:lnTo>
                    <a:pt x="412572" y="158038"/>
                  </a:lnTo>
                  <a:lnTo>
                    <a:pt x="417779" y="206705"/>
                  </a:lnTo>
                  <a:lnTo>
                    <a:pt x="412724" y="254571"/>
                  </a:lnTo>
                  <a:lnTo>
                    <a:pt x="398005" y="299986"/>
                  </a:lnTo>
                  <a:lnTo>
                    <a:pt x="374281" y="341490"/>
                  </a:lnTo>
                  <a:lnTo>
                    <a:pt x="342214" y="377545"/>
                  </a:lnTo>
                  <a:lnTo>
                    <a:pt x="340321" y="379272"/>
                  </a:lnTo>
                  <a:lnTo>
                    <a:pt x="339217" y="381685"/>
                  </a:lnTo>
                  <a:lnTo>
                    <a:pt x="339128" y="386803"/>
                  </a:lnTo>
                  <a:lnTo>
                    <a:pt x="340118" y="389267"/>
                  </a:lnTo>
                  <a:lnTo>
                    <a:pt x="361873" y="410806"/>
                  </a:lnTo>
                  <a:lnTo>
                    <a:pt x="367550" y="410908"/>
                  </a:lnTo>
                  <a:lnTo>
                    <a:pt x="371208" y="407543"/>
                  </a:lnTo>
                  <a:lnTo>
                    <a:pt x="401942" y="374129"/>
                  </a:lnTo>
                  <a:lnTo>
                    <a:pt x="426542" y="336435"/>
                  </a:lnTo>
                  <a:lnTo>
                    <a:pt x="444588" y="295363"/>
                  </a:lnTo>
                  <a:lnTo>
                    <a:pt x="455714" y="251815"/>
                  </a:lnTo>
                  <a:lnTo>
                    <a:pt x="459511" y="206705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5" name="object 125"/>
          <p:cNvSpPr txBox="1"/>
          <p:nvPr/>
        </p:nvSpPr>
        <p:spPr>
          <a:xfrm>
            <a:off x="8221738" y="6837227"/>
            <a:ext cx="8509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solidFill>
                  <a:srgbClr val="465B87"/>
                </a:solidFill>
                <a:latin typeface="Montserrat SemiBold"/>
                <a:cs typeface="Montserrat SemiBold"/>
              </a:rPr>
              <a:t>Energy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126" name="object 126"/>
          <p:cNvGrpSpPr/>
          <p:nvPr/>
        </p:nvGrpSpPr>
        <p:grpSpPr>
          <a:xfrm>
            <a:off x="8392820" y="6167111"/>
            <a:ext cx="523240" cy="666750"/>
            <a:chOff x="8392820" y="6167111"/>
            <a:chExt cx="523240" cy="666750"/>
          </a:xfrm>
        </p:grpSpPr>
        <p:pic>
          <p:nvPicPr>
            <p:cNvPr id="127" name="object 1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43017" y="6167111"/>
              <a:ext cx="366524" cy="377023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8392820" y="6219431"/>
              <a:ext cx="523240" cy="614680"/>
            </a:xfrm>
            <a:custGeom>
              <a:avLst/>
              <a:gdLst/>
              <a:ahLst/>
              <a:cxnLst/>
              <a:rect l="l" t="t" r="r" b="b"/>
              <a:pathLst>
                <a:path w="523240" h="614679">
                  <a:moveTo>
                    <a:pt x="253301" y="635"/>
                  </a:moveTo>
                  <a:lnTo>
                    <a:pt x="246392" y="139"/>
                  </a:lnTo>
                  <a:lnTo>
                    <a:pt x="239420" y="0"/>
                  </a:lnTo>
                  <a:lnTo>
                    <a:pt x="232410" y="215"/>
                  </a:lnTo>
                  <a:lnTo>
                    <a:pt x="192646" y="5143"/>
                  </a:lnTo>
                  <a:lnTo>
                    <a:pt x="154533" y="17246"/>
                  </a:lnTo>
                  <a:lnTo>
                    <a:pt x="118948" y="36144"/>
                  </a:lnTo>
                  <a:lnTo>
                    <a:pt x="86791" y="61468"/>
                  </a:lnTo>
                  <a:lnTo>
                    <a:pt x="59740" y="92024"/>
                  </a:lnTo>
                  <a:lnTo>
                    <a:pt x="39560" y="125996"/>
                  </a:lnTo>
                  <a:lnTo>
                    <a:pt x="26644" y="162521"/>
                  </a:lnTo>
                  <a:lnTo>
                    <a:pt x="21412" y="200748"/>
                  </a:lnTo>
                  <a:lnTo>
                    <a:pt x="20904" y="216369"/>
                  </a:lnTo>
                  <a:lnTo>
                    <a:pt x="0" y="216255"/>
                  </a:lnTo>
                  <a:lnTo>
                    <a:pt x="50139" y="290728"/>
                  </a:lnTo>
                  <a:lnTo>
                    <a:pt x="91960" y="217017"/>
                  </a:lnTo>
                  <a:lnTo>
                    <a:pt x="73444" y="216801"/>
                  </a:lnTo>
                  <a:lnTo>
                    <a:pt x="73888" y="200494"/>
                  </a:lnTo>
                  <a:lnTo>
                    <a:pt x="81216" y="151028"/>
                  </a:lnTo>
                  <a:lnTo>
                    <a:pt x="99504" y="106095"/>
                  </a:lnTo>
                  <a:lnTo>
                    <a:pt x="127304" y="67132"/>
                  </a:lnTo>
                  <a:lnTo>
                    <a:pt x="163156" y="35610"/>
                  </a:lnTo>
                  <a:lnTo>
                    <a:pt x="205638" y="12954"/>
                  </a:lnTo>
                  <a:lnTo>
                    <a:pt x="253301" y="635"/>
                  </a:lnTo>
                  <a:close/>
                </a:path>
                <a:path w="523240" h="614679">
                  <a:moveTo>
                    <a:pt x="453720" y="571220"/>
                  </a:moveTo>
                  <a:lnTo>
                    <a:pt x="40741" y="571220"/>
                  </a:lnTo>
                  <a:lnTo>
                    <a:pt x="40741" y="614083"/>
                  </a:lnTo>
                  <a:lnTo>
                    <a:pt x="453720" y="614083"/>
                  </a:lnTo>
                  <a:lnTo>
                    <a:pt x="453720" y="571220"/>
                  </a:lnTo>
                  <a:close/>
                </a:path>
                <a:path w="523240" h="614679">
                  <a:moveTo>
                    <a:pt x="523087" y="211442"/>
                  </a:moveTo>
                  <a:lnTo>
                    <a:pt x="470230" y="138861"/>
                  </a:lnTo>
                  <a:lnTo>
                    <a:pt x="431165" y="214058"/>
                  </a:lnTo>
                  <a:lnTo>
                    <a:pt x="449580" y="212547"/>
                  </a:lnTo>
                  <a:lnTo>
                    <a:pt x="449745" y="228854"/>
                  </a:lnTo>
                  <a:lnTo>
                    <a:pt x="444233" y="278561"/>
                  </a:lnTo>
                  <a:lnTo>
                    <a:pt x="427621" y="324142"/>
                  </a:lnTo>
                  <a:lnTo>
                    <a:pt x="401281" y="364096"/>
                  </a:lnTo>
                  <a:lnTo>
                    <a:pt x="366598" y="396938"/>
                  </a:lnTo>
                  <a:lnTo>
                    <a:pt x="324993" y="421132"/>
                  </a:lnTo>
                  <a:lnTo>
                    <a:pt x="304571" y="427228"/>
                  </a:lnTo>
                  <a:lnTo>
                    <a:pt x="290880" y="268490"/>
                  </a:lnTo>
                  <a:lnTo>
                    <a:pt x="281457" y="274053"/>
                  </a:lnTo>
                  <a:lnTo>
                    <a:pt x="271094" y="278218"/>
                  </a:lnTo>
                  <a:lnTo>
                    <a:pt x="259956" y="280822"/>
                  </a:lnTo>
                  <a:lnTo>
                    <a:pt x="248170" y="281736"/>
                  </a:lnTo>
                  <a:lnTo>
                    <a:pt x="240423" y="281330"/>
                  </a:lnTo>
                  <a:lnTo>
                    <a:pt x="198551" y="260413"/>
                  </a:lnTo>
                  <a:lnTo>
                    <a:pt x="183794" y="231292"/>
                  </a:lnTo>
                  <a:lnTo>
                    <a:pt x="66154" y="415378"/>
                  </a:lnTo>
                  <a:lnTo>
                    <a:pt x="62801" y="421779"/>
                  </a:lnTo>
                  <a:lnTo>
                    <a:pt x="61937" y="428472"/>
                  </a:lnTo>
                  <a:lnTo>
                    <a:pt x="63500" y="434644"/>
                  </a:lnTo>
                  <a:lnTo>
                    <a:pt x="67475" y="439521"/>
                  </a:lnTo>
                  <a:lnTo>
                    <a:pt x="70802" y="442061"/>
                  </a:lnTo>
                  <a:lnTo>
                    <a:pt x="76530" y="444627"/>
                  </a:lnTo>
                  <a:lnTo>
                    <a:pt x="82892" y="444538"/>
                  </a:lnTo>
                  <a:lnTo>
                    <a:pt x="89128" y="441972"/>
                  </a:lnTo>
                  <a:lnTo>
                    <a:pt x="94449" y="437070"/>
                  </a:lnTo>
                  <a:lnTo>
                    <a:pt x="211505" y="308775"/>
                  </a:lnTo>
                  <a:lnTo>
                    <a:pt x="181762" y="546328"/>
                  </a:lnTo>
                  <a:lnTo>
                    <a:pt x="314858" y="546379"/>
                  </a:lnTo>
                  <a:lnTo>
                    <a:pt x="305142" y="433819"/>
                  </a:lnTo>
                  <a:lnTo>
                    <a:pt x="338251" y="428459"/>
                  </a:lnTo>
                  <a:lnTo>
                    <a:pt x="375894" y="414959"/>
                  </a:lnTo>
                  <a:lnTo>
                    <a:pt x="410756" y="394754"/>
                  </a:lnTo>
                  <a:lnTo>
                    <a:pt x="441972" y="368274"/>
                  </a:lnTo>
                  <a:lnTo>
                    <a:pt x="467880" y="336740"/>
                  </a:lnTo>
                  <a:lnTo>
                    <a:pt x="486791" y="302044"/>
                  </a:lnTo>
                  <a:lnTo>
                    <a:pt x="498348" y="265061"/>
                  </a:lnTo>
                  <a:lnTo>
                    <a:pt x="502170" y="226669"/>
                  </a:lnTo>
                  <a:lnTo>
                    <a:pt x="502119" y="211048"/>
                  </a:lnTo>
                  <a:lnTo>
                    <a:pt x="523087" y="211442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9" name="object 129"/>
          <p:cNvSpPr txBox="1"/>
          <p:nvPr/>
        </p:nvSpPr>
        <p:spPr>
          <a:xfrm>
            <a:off x="428609" y="6837227"/>
            <a:ext cx="160655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65" dirty="0">
                <a:solidFill>
                  <a:srgbClr val="465B87"/>
                </a:solidFill>
                <a:latin typeface="Montserrat SemiBold"/>
                <a:cs typeface="Montserrat SemiBold"/>
              </a:rPr>
              <a:t>Construction</a:t>
            </a:r>
            <a:endParaRPr sz="1700">
              <a:latin typeface="Montserrat SemiBold"/>
              <a:cs typeface="Montserrat SemiBold"/>
            </a:endParaRPr>
          </a:p>
        </p:txBody>
      </p:sp>
      <p:grpSp>
        <p:nvGrpSpPr>
          <p:cNvPr id="130" name="object 130"/>
          <p:cNvGrpSpPr/>
          <p:nvPr/>
        </p:nvGrpSpPr>
        <p:grpSpPr>
          <a:xfrm>
            <a:off x="882966" y="6323076"/>
            <a:ext cx="701040" cy="532130"/>
            <a:chOff x="882966" y="6323076"/>
            <a:chExt cx="701040" cy="532130"/>
          </a:xfrm>
        </p:grpSpPr>
        <p:sp>
          <p:nvSpPr>
            <p:cNvPr id="131" name="object 131"/>
            <p:cNvSpPr/>
            <p:nvPr/>
          </p:nvSpPr>
          <p:spPr>
            <a:xfrm>
              <a:off x="882966" y="6464090"/>
              <a:ext cx="200025" cy="391160"/>
            </a:xfrm>
            <a:custGeom>
              <a:avLst/>
              <a:gdLst/>
              <a:ahLst/>
              <a:cxnLst/>
              <a:rect l="l" t="t" r="r" b="b"/>
              <a:pathLst>
                <a:path w="200025" h="391159">
                  <a:moveTo>
                    <a:pt x="137629" y="0"/>
                  </a:moveTo>
                  <a:lnTo>
                    <a:pt x="137629" y="252920"/>
                  </a:lnTo>
                  <a:lnTo>
                    <a:pt x="0" y="390550"/>
                  </a:lnTo>
                  <a:lnTo>
                    <a:pt x="120256" y="390550"/>
                  </a:lnTo>
                  <a:lnTo>
                    <a:pt x="199631" y="311188"/>
                  </a:lnTo>
                  <a:lnTo>
                    <a:pt x="199631" y="61988"/>
                  </a:lnTo>
                  <a:lnTo>
                    <a:pt x="137629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25206" y="6680177"/>
              <a:ext cx="240247" cy="124246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1133271" y="6323075"/>
              <a:ext cx="450850" cy="506095"/>
            </a:xfrm>
            <a:custGeom>
              <a:avLst/>
              <a:gdLst/>
              <a:ahLst/>
              <a:cxnLst/>
              <a:rect l="l" t="t" r="r" b="b"/>
              <a:pathLst>
                <a:path w="450850" h="506095">
                  <a:moveTo>
                    <a:pt x="418109" y="430593"/>
                  </a:moveTo>
                  <a:lnTo>
                    <a:pt x="412216" y="401447"/>
                  </a:lnTo>
                  <a:lnTo>
                    <a:pt x="396163" y="377634"/>
                  </a:lnTo>
                  <a:lnTo>
                    <a:pt x="372364" y="361581"/>
                  </a:lnTo>
                  <a:lnTo>
                    <a:pt x="343217" y="355701"/>
                  </a:lnTo>
                  <a:lnTo>
                    <a:pt x="74891" y="355701"/>
                  </a:lnTo>
                  <a:lnTo>
                    <a:pt x="45745" y="361581"/>
                  </a:lnTo>
                  <a:lnTo>
                    <a:pt x="21932" y="377634"/>
                  </a:lnTo>
                  <a:lnTo>
                    <a:pt x="5880" y="401447"/>
                  </a:lnTo>
                  <a:lnTo>
                    <a:pt x="0" y="430593"/>
                  </a:lnTo>
                  <a:lnTo>
                    <a:pt x="4445" y="459740"/>
                  </a:lnTo>
                  <a:lnTo>
                    <a:pt x="17322" y="483552"/>
                  </a:lnTo>
                  <a:lnTo>
                    <a:pt x="37960" y="499605"/>
                  </a:lnTo>
                  <a:lnTo>
                    <a:pt x="65684" y="505485"/>
                  </a:lnTo>
                  <a:lnTo>
                    <a:pt x="343217" y="505485"/>
                  </a:lnTo>
                  <a:lnTo>
                    <a:pt x="372364" y="499605"/>
                  </a:lnTo>
                  <a:lnTo>
                    <a:pt x="396163" y="483552"/>
                  </a:lnTo>
                  <a:lnTo>
                    <a:pt x="412216" y="459740"/>
                  </a:lnTo>
                  <a:lnTo>
                    <a:pt x="418109" y="430593"/>
                  </a:lnTo>
                  <a:close/>
                </a:path>
                <a:path w="450850" h="506095">
                  <a:moveTo>
                    <a:pt x="450710" y="0"/>
                  </a:moveTo>
                  <a:lnTo>
                    <a:pt x="304292" y="0"/>
                  </a:lnTo>
                  <a:lnTo>
                    <a:pt x="293624" y="1485"/>
                  </a:lnTo>
                  <a:lnTo>
                    <a:pt x="283933" y="5727"/>
                  </a:lnTo>
                  <a:lnTo>
                    <a:pt x="275742" y="12420"/>
                  </a:lnTo>
                  <a:lnTo>
                    <a:pt x="269557" y="21221"/>
                  </a:lnTo>
                  <a:lnTo>
                    <a:pt x="207962" y="141503"/>
                  </a:lnTo>
                  <a:lnTo>
                    <a:pt x="71678" y="140957"/>
                  </a:lnTo>
                  <a:lnTo>
                    <a:pt x="56476" y="143979"/>
                  </a:lnTo>
                  <a:lnTo>
                    <a:pt x="44056" y="152311"/>
                  </a:lnTo>
                  <a:lnTo>
                    <a:pt x="35674" y="164693"/>
                  </a:lnTo>
                  <a:lnTo>
                    <a:pt x="32600" y="179882"/>
                  </a:lnTo>
                  <a:lnTo>
                    <a:pt x="32600" y="295935"/>
                  </a:lnTo>
                  <a:lnTo>
                    <a:pt x="357314" y="295935"/>
                  </a:lnTo>
                  <a:lnTo>
                    <a:pt x="403377" y="359714"/>
                  </a:lnTo>
                  <a:lnTo>
                    <a:pt x="403377" y="295935"/>
                  </a:lnTo>
                  <a:lnTo>
                    <a:pt x="450710" y="295935"/>
                  </a:lnTo>
                  <a:lnTo>
                    <a:pt x="450710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398924" y="6376510"/>
              <a:ext cx="127000" cy="88265"/>
            </a:xfrm>
            <a:custGeom>
              <a:avLst/>
              <a:gdLst/>
              <a:ahLst/>
              <a:cxnLst/>
              <a:rect l="l" t="t" r="r" b="b"/>
              <a:pathLst>
                <a:path w="127000" h="88264">
                  <a:moveTo>
                    <a:pt x="45123" y="0"/>
                  </a:moveTo>
                  <a:lnTo>
                    <a:pt x="0" y="88061"/>
                  </a:lnTo>
                  <a:lnTo>
                    <a:pt x="126682" y="88061"/>
                  </a:lnTo>
                  <a:lnTo>
                    <a:pt x="45123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398924" y="6376510"/>
              <a:ext cx="127000" cy="88265"/>
            </a:xfrm>
            <a:custGeom>
              <a:avLst/>
              <a:gdLst/>
              <a:ahLst/>
              <a:cxnLst/>
              <a:rect l="l" t="t" r="r" b="b"/>
              <a:pathLst>
                <a:path w="127000" h="88264">
                  <a:moveTo>
                    <a:pt x="45123" y="0"/>
                  </a:moveTo>
                  <a:lnTo>
                    <a:pt x="0" y="88061"/>
                  </a:lnTo>
                  <a:lnTo>
                    <a:pt x="126682" y="88061"/>
                  </a:lnTo>
                </a:path>
              </a:pathLst>
            </a:custGeom>
            <a:ln w="14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268342" y="6374531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407"/>
                  </a:lnTo>
                </a:path>
              </a:pathLst>
            </a:custGeom>
            <a:solidFill>
              <a:srgbClr val="7E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268342" y="6374531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407"/>
                  </a:lnTo>
                </a:path>
              </a:pathLst>
            </a:custGeom>
            <a:ln w="14808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248364" y="6358082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5">
                  <a:moveTo>
                    <a:pt x="39954" y="0"/>
                  </a:moveTo>
                  <a:lnTo>
                    <a:pt x="0" y="0"/>
                  </a:lnTo>
                </a:path>
              </a:pathLst>
            </a:custGeom>
            <a:solidFill>
              <a:srgbClr val="7E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248364" y="6358082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5">
                  <a:moveTo>
                    <a:pt x="0" y="0"/>
                  </a:moveTo>
                  <a:lnTo>
                    <a:pt x="39954" y="0"/>
                  </a:lnTo>
                </a:path>
              </a:pathLst>
            </a:custGeom>
            <a:ln w="14808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340874" y="65106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513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340874" y="65106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71513"/>
                  </a:moveTo>
                  <a:lnTo>
                    <a:pt x="0" y="0"/>
                  </a:lnTo>
                </a:path>
              </a:pathLst>
            </a:custGeom>
            <a:ln w="14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41518" y="6718697"/>
              <a:ext cx="69938" cy="69926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1180603" y="6726101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4" h="55245">
                  <a:moveTo>
                    <a:pt x="27571" y="0"/>
                  </a:moveTo>
                  <a:lnTo>
                    <a:pt x="16839" y="2164"/>
                  </a:lnTo>
                  <a:lnTo>
                    <a:pt x="8075" y="8069"/>
                  </a:lnTo>
                  <a:lnTo>
                    <a:pt x="2166" y="16828"/>
                  </a:lnTo>
                  <a:lnTo>
                    <a:pt x="0" y="27559"/>
                  </a:lnTo>
                  <a:lnTo>
                    <a:pt x="2166" y="38289"/>
                  </a:lnTo>
                  <a:lnTo>
                    <a:pt x="8075" y="47048"/>
                  </a:lnTo>
                  <a:lnTo>
                    <a:pt x="16839" y="52953"/>
                  </a:lnTo>
                  <a:lnTo>
                    <a:pt x="27571" y="55118"/>
                  </a:lnTo>
                  <a:lnTo>
                    <a:pt x="38296" y="52953"/>
                  </a:lnTo>
                  <a:lnTo>
                    <a:pt x="47056" y="47048"/>
                  </a:lnTo>
                  <a:lnTo>
                    <a:pt x="52964" y="38289"/>
                  </a:lnTo>
                  <a:lnTo>
                    <a:pt x="55130" y="27559"/>
                  </a:lnTo>
                  <a:lnTo>
                    <a:pt x="27571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180603" y="6726101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4" h="55245">
                  <a:moveTo>
                    <a:pt x="55130" y="27559"/>
                  </a:moveTo>
                  <a:lnTo>
                    <a:pt x="52964" y="38289"/>
                  </a:lnTo>
                  <a:lnTo>
                    <a:pt x="47056" y="47048"/>
                  </a:lnTo>
                  <a:lnTo>
                    <a:pt x="38296" y="52953"/>
                  </a:lnTo>
                  <a:lnTo>
                    <a:pt x="27571" y="55118"/>
                  </a:lnTo>
                  <a:lnTo>
                    <a:pt x="16839" y="52953"/>
                  </a:lnTo>
                  <a:lnTo>
                    <a:pt x="8075" y="47048"/>
                  </a:lnTo>
                  <a:lnTo>
                    <a:pt x="2166" y="38289"/>
                  </a:lnTo>
                  <a:lnTo>
                    <a:pt x="0" y="27559"/>
                  </a:lnTo>
                  <a:lnTo>
                    <a:pt x="2166" y="16828"/>
                  </a:lnTo>
                  <a:lnTo>
                    <a:pt x="8075" y="8069"/>
                  </a:lnTo>
                  <a:lnTo>
                    <a:pt x="16839" y="2164"/>
                  </a:lnTo>
                  <a:lnTo>
                    <a:pt x="27571" y="0"/>
                  </a:lnTo>
                </a:path>
              </a:pathLst>
            </a:custGeom>
            <a:ln w="14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286374" y="6779747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20853" y="0"/>
                  </a:moveTo>
                  <a:lnTo>
                    <a:pt x="0" y="0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286374" y="6779747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0" y="0"/>
                  </a:moveTo>
                  <a:lnTo>
                    <a:pt x="20853" y="0"/>
                  </a:lnTo>
                </a:path>
              </a:pathLst>
            </a:custGeom>
            <a:ln w="14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364387" y="6779747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20853" y="0"/>
                  </a:moveTo>
                  <a:lnTo>
                    <a:pt x="0" y="0"/>
                  </a:lnTo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364387" y="6779747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0" y="0"/>
                  </a:moveTo>
                  <a:lnTo>
                    <a:pt x="20853" y="0"/>
                  </a:lnTo>
                </a:path>
              </a:pathLst>
            </a:custGeom>
            <a:ln w="14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062207" y="6704853"/>
              <a:ext cx="186690" cy="74930"/>
            </a:xfrm>
            <a:custGeom>
              <a:avLst/>
              <a:gdLst/>
              <a:ahLst/>
              <a:cxnLst/>
              <a:rect l="l" t="t" r="r" b="b"/>
              <a:pathLst>
                <a:path w="186690" h="74929">
                  <a:moveTo>
                    <a:pt x="186156" y="0"/>
                  </a:moveTo>
                  <a:lnTo>
                    <a:pt x="37439" y="0"/>
                  </a:lnTo>
                  <a:lnTo>
                    <a:pt x="22867" y="2942"/>
                  </a:lnTo>
                  <a:lnTo>
                    <a:pt x="10966" y="10966"/>
                  </a:lnTo>
                  <a:lnTo>
                    <a:pt x="2942" y="22867"/>
                  </a:lnTo>
                  <a:lnTo>
                    <a:pt x="0" y="37439"/>
                  </a:lnTo>
                  <a:lnTo>
                    <a:pt x="2942" y="52019"/>
                  </a:lnTo>
                  <a:lnTo>
                    <a:pt x="10966" y="63923"/>
                  </a:lnTo>
                  <a:lnTo>
                    <a:pt x="22867" y="71949"/>
                  </a:lnTo>
                  <a:lnTo>
                    <a:pt x="37439" y="74891"/>
                  </a:lnTo>
                  <a:lnTo>
                    <a:pt x="136309" y="74891"/>
                  </a:lnTo>
                  <a:lnTo>
                    <a:pt x="186156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062207" y="6704853"/>
              <a:ext cx="186690" cy="74930"/>
            </a:xfrm>
            <a:custGeom>
              <a:avLst/>
              <a:gdLst/>
              <a:ahLst/>
              <a:cxnLst/>
              <a:rect l="l" t="t" r="r" b="b"/>
              <a:pathLst>
                <a:path w="186690" h="74929">
                  <a:moveTo>
                    <a:pt x="186156" y="0"/>
                  </a:moveTo>
                  <a:lnTo>
                    <a:pt x="37439" y="0"/>
                  </a:lnTo>
                  <a:lnTo>
                    <a:pt x="22867" y="2942"/>
                  </a:lnTo>
                  <a:lnTo>
                    <a:pt x="10966" y="10966"/>
                  </a:lnTo>
                  <a:lnTo>
                    <a:pt x="2942" y="22867"/>
                  </a:lnTo>
                  <a:lnTo>
                    <a:pt x="0" y="37439"/>
                  </a:lnTo>
                  <a:lnTo>
                    <a:pt x="2942" y="52019"/>
                  </a:lnTo>
                  <a:lnTo>
                    <a:pt x="10966" y="63923"/>
                  </a:lnTo>
                  <a:lnTo>
                    <a:pt x="22867" y="71949"/>
                  </a:lnTo>
                  <a:lnTo>
                    <a:pt x="37439" y="74891"/>
                  </a:lnTo>
                  <a:lnTo>
                    <a:pt x="136309" y="74891"/>
                  </a:lnTo>
                </a:path>
              </a:pathLst>
            </a:custGeom>
            <a:ln w="14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213211" y="6619008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4">
                  <a:moveTo>
                    <a:pt x="0" y="63779"/>
                  </a:moveTo>
                  <a:lnTo>
                    <a:pt x="0" y="0"/>
                  </a:lnTo>
                </a:path>
              </a:pathLst>
            </a:custGeom>
            <a:ln w="14808">
              <a:solidFill>
                <a:srgbClr val="2C4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2" name="object 152"/>
          <p:cNvSpPr/>
          <p:nvPr/>
        </p:nvSpPr>
        <p:spPr>
          <a:xfrm>
            <a:off x="430402" y="2246363"/>
            <a:ext cx="9193530" cy="0"/>
          </a:xfrm>
          <a:custGeom>
            <a:avLst/>
            <a:gdLst/>
            <a:ahLst/>
            <a:cxnLst/>
            <a:rect l="l" t="t" r="r" b="b"/>
            <a:pathLst>
              <a:path w="9193530">
                <a:moveTo>
                  <a:pt x="0" y="0"/>
                </a:moveTo>
                <a:lnTo>
                  <a:pt x="9192907" y="0"/>
                </a:lnTo>
              </a:path>
            </a:pathLst>
          </a:custGeom>
          <a:ln w="3175">
            <a:solidFill>
              <a:srgbClr val="7DB3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30402" y="3512806"/>
            <a:ext cx="9193530" cy="0"/>
          </a:xfrm>
          <a:custGeom>
            <a:avLst/>
            <a:gdLst/>
            <a:ahLst/>
            <a:cxnLst/>
            <a:rect l="l" t="t" r="r" b="b"/>
            <a:pathLst>
              <a:path w="9193530">
                <a:moveTo>
                  <a:pt x="0" y="0"/>
                </a:moveTo>
                <a:lnTo>
                  <a:pt x="9192907" y="0"/>
                </a:lnTo>
              </a:path>
            </a:pathLst>
          </a:custGeom>
          <a:ln w="3175">
            <a:solidFill>
              <a:srgbClr val="7DB3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30402" y="4749570"/>
            <a:ext cx="9193530" cy="0"/>
          </a:xfrm>
          <a:custGeom>
            <a:avLst/>
            <a:gdLst/>
            <a:ahLst/>
            <a:cxnLst/>
            <a:rect l="l" t="t" r="r" b="b"/>
            <a:pathLst>
              <a:path w="9193530">
                <a:moveTo>
                  <a:pt x="0" y="0"/>
                </a:moveTo>
                <a:lnTo>
                  <a:pt x="9192907" y="0"/>
                </a:lnTo>
              </a:path>
            </a:pathLst>
          </a:custGeom>
          <a:ln w="3175">
            <a:solidFill>
              <a:srgbClr val="7DB3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30402" y="6016013"/>
            <a:ext cx="9193530" cy="0"/>
          </a:xfrm>
          <a:custGeom>
            <a:avLst/>
            <a:gdLst/>
            <a:ahLst/>
            <a:cxnLst/>
            <a:rect l="l" t="t" r="r" b="b"/>
            <a:pathLst>
              <a:path w="9193530">
                <a:moveTo>
                  <a:pt x="0" y="0"/>
                </a:moveTo>
                <a:lnTo>
                  <a:pt x="9192907" y="0"/>
                </a:lnTo>
              </a:path>
            </a:pathLst>
          </a:custGeom>
          <a:ln w="3175">
            <a:solidFill>
              <a:srgbClr val="7DB3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r>
              <a:rPr spc="-25" dirty="0"/>
              <a:t>4</a:t>
            </a:r>
          </a:p>
        </p:txBody>
      </p:sp>
      <p:sp>
        <p:nvSpPr>
          <p:cNvPr id="157" name="object 15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60936"/>
            <a:ext cx="10058400" cy="911860"/>
          </a:xfrm>
          <a:custGeom>
            <a:avLst/>
            <a:gdLst/>
            <a:ahLst/>
            <a:cxnLst/>
            <a:rect l="l" t="t" r="r" b="b"/>
            <a:pathLst>
              <a:path w="10058400" h="911859">
                <a:moveTo>
                  <a:pt x="10058400" y="0"/>
                </a:moveTo>
                <a:lnTo>
                  <a:pt x="0" y="0"/>
                </a:lnTo>
                <a:lnTo>
                  <a:pt x="0" y="911463"/>
                </a:lnTo>
                <a:lnTo>
                  <a:pt x="10058400" y="911463"/>
                </a:lnTo>
                <a:lnTo>
                  <a:pt x="10058400" y="0"/>
                </a:lnTo>
                <a:close/>
              </a:path>
            </a:pathLst>
          </a:custGeom>
          <a:solidFill>
            <a:srgbClr val="2C4C7C">
              <a:alpha val="9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9105900" y="592022"/>
            <a:ext cx="302895" cy="177800"/>
          </a:xfrm>
          <a:custGeom>
            <a:avLst/>
            <a:gdLst/>
            <a:ahLst/>
            <a:cxnLst/>
            <a:rect l="l" t="t" r="r" b="b"/>
            <a:pathLst>
              <a:path w="302895" h="177800">
                <a:moveTo>
                  <a:pt x="163639" y="30429"/>
                </a:moveTo>
                <a:lnTo>
                  <a:pt x="124142" y="4432"/>
                </a:lnTo>
                <a:lnTo>
                  <a:pt x="93116" y="0"/>
                </a:lnTo>
                <a:lnTo>
                  <a:pt x="80225" y="711"/>
                </a:lnTo>
                <a:lnTo>
                  <a:pt x="35445" y="17602"/>
                </a:lnTo>
                <a:lnTo>
                  <a:pt x="6845" y="53365"/>
                </a:lnTo>
                <a:lnTo>
                  <a:pt x="0" y="88595"/>
                </a:lnTo>
                <a:lnTo>
                  <a:pt x="749" y="101003"/>
                </a:lnTo>
                <a:lnTo>
                  <a:pt x="18707" y="143840"/>
                </a:lnTo>
                <a:lnTo>
                  <a:pt x="56273" y="170878"/>
                </a:lnTo>
                <a:lnTo>
                  <a:pt x="92760" y="177317"/>
                </a:lnTo>
                <a:lnTo>
                  <a:pt x="103632" y="176834"/>
                </a:lnTo>
                <a:lnTo>
                  <a:pt x="141871" y="165150"/>
                </a:lnTo>
                <a:lnTo>
                  <a:pt x="138099" y="123228"/>
                </a:lnTo>
                <a:lnTo>
                  <a:pt x="128879" y="132105"/>
                </a:lnTo>
                <a:lnTo>
                  <a:pt x="118618" y="138455"/>
                </a:lnTo>
                <a:lnTo>
                  <a:pt x="107315" y="142252"/>
                </a:lnTo>
                <a:lnTo>
                  <a:pt x="94983" y="143522"/>
                </a:lnTo>
                <a:lnTo>
                  <a:pt x="87236" y="143078"/>
                </a:lnTo>
                <a:lnTo>
                  <a:pt x="50952" y="122948"/>
                </a:lnTo>
                <a:lnTo>
                  <a:pt x="40157" y="88633"/>
                </a:lnTo>
                <a:lnTo>
                  <a:pt x="40601" y="80886"/>
                </a:lnTo>
                <a:lnTo>
                  <a:pt x="60744" y="44589"/>
                </a:lnTo>
                <a:lnTo>
                  <a:pt x="95059" y="33807"/>
                </a:lnTo>
                <a:lnTo>
                  <a:pt x="107391" y="35064"/>
                </a:lnTo>
                <a:lnTo>
                  <a:pt x="118694" y="38836"/>
                </a:lnTo>
                <a:lnTo>
                  <a:pt x="128943" y="45123"/>
                </a:lnTo>
                <a:lnTo>
                  <a:pt x="138150" y="53911"/>
                </a:lnTo>
                <a:lnTo>
                  <a:pt x="163639" y="30429"/>
                </a:lnTo>
                <a:close/>
              </a:path>
              <a:path w="302895" h="177800">
                <a:moveTo>
                  <a:pt x="302679" y="3111"/>
                </a:moveTo>
                <a:lnTo>
                  <a:pt x="173126" y="3111"/>
                </a:lnTo>
                <a:lnTo>
                  <a:pt x="173126" y="34861"/>
                </a:lnTo>
                <a:lnTo>
                  <a:pt x="173088" y="80581"/>
                </a:lnTo>
                <a:lnTo>
                  <a:pt x="173062" y="112331"/>
                </a:lnTo>
                <a:lnTo>
                  <a:pt x="173024" y="174561"/>
                </a:lnTo>
                <a:lnTo>
                  <a:pt x="212712" y="174561"/>
                </a:lnTo>
                <a:lnTo>
                  <a:pt x="212712" y="112331"/>
                </a:lnTo>
                <a:lnTo>
                  <a:pt x="292100" y="112331"/>
                </a:lnTo>
                <a:lnTo>
                  <a:pt x="292100" y="80581"/>
                </a:lnTo>
                <a:lnTo>
                  <a:pt x="212763" y="80581"/>
                </a:lnTo>
                <a:lnTo>
                  <a:pt x="212763" y="34861"/>
                </a:lnTo>
                <a:lnTo>
                  <a:pt x="302679" y="34861"/>
                </a:lnTo>
                <a:lnTo>
                  <a:pt x="302679" y="3111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9408023" y="591466"/>
            <a:ext cx="187960" cy="177800"/>
          </a:xfrm>
          <a:custGeom>
            <a:avLst/>
            <a:gdLst/>
            <a:ahLst/>
            <a:cxnLst/>
            <a:rect l="l" t="t" r="r" b="b"/>
            <a:pathLst>
              <a:path w="187959" h="177800">
                <a:moveTo>
                  <a:pt x="93846" y="0"/>
                </a:moveTo>
                <a:lnTo>
                  <a:pt x="80480" y="728"/>
                </a:lnTo>
                <a:lnTo>
                  <a:pt x="80720" y="728"/>
                </a:lnTo>
                <a:lnTo>
                  <a:pt x="68345" y="2895"/>
                </a:lnTo>
                <a:lnTo>
                  <a:pt x="26518" y="25241"/>
                </a:lnTo>
                <a:lnTo>
                  <a:pt x="3016" y="64743"/>
                </a:lnTo>
                <a:lnTo>
                  <a:pt x="0" y="88709"/>
                </a:lnTo>
                <a:lnTo>
                  <a:pt x="764" y="101013"/>
                </a:lnTo>
                <a:lnTo>
                  <a:pt x="18369" y="143081"/>
                </a:lnTo>
                <a:lnTo>
                  <a:pt x="56823" y="170861"/>
                </a:lnTo>
                <a:lnTo>
                  <a:pt x="93731" y="177304"/>
                </a:lnTo>
                <a:lnTo>
                  <a:pt x="106740" y="176595"/>
                </a:lnTo>
                <a:lnTo>
                  <a:pt x="151829" y="159540"/>
                </a:lnTo>
                <a:lnTo>
                  <a:pt x="168617" y="143690"/>
                </a:lnTo>
                <a:lnTo>
                  <a:pt x="96820" y="143690"/>
                </a:lnTo>
                <a:lnTo>
                  <a:pt x="86504" y="143081"/>
                </a:lnTo>
                <a:lnTo>
                  <a:pt x="50978" y="122989"/>
                </a:lnTo>
                <a:lnTo>
                  <a:pt x="40168" y="88709"/>
                </a:lnTo>
                <a:lnTo>
                  <a:pt x="40597" y="80942"/>
                </a:lnTo>
                <a:lnTo>
                  <a:pt x="60541" y="44631"/>
                </a:lnTo>
                <a:lnTo>
                  <a:pt x="93833" y="33794"/>
                </a:lnTo>
                <a:lnTo>
                  <a:pt x="168763" y="33794"/>
                </a:lnTo>
                <a:lnTo>
                  <a:pt x="160878" y="25241"/>
                </a:lnTo>
                <a:lnTo>
                  <a:pt x="119192" y="2895"/>
                </a:lnTo>
                <a:lnTo>
                  <a:pt x="106854" y="728"/>
                </a:lnTo>
                <a:lnTo>
                  <a:pt x="93846" y="0"/>
                </a:lnTo>
                <a:close/>
              </a:path>
              <a:path w="187959" h="177800">
                <a:moveTo>
                  <a:pt x="168746" y="33794"/>
                </a:moveTo>
                <a:lnTo>
                  <a:pt x="93833" y="33794"/>
                </a:lnTo>
                <a:lnTo>
                  <a:pt x="101239" y="34232"/>
                </a:lnTo>
                <a:lnTo>
                  <a:pt x="108276" y="35545"/>
                </a:lnTo>
                <a:lnTo>
                  <a:pt x="140467" y="60274"/>
                </a:lnTo>
                <a:lnTo>
                  <a:pt x="147425" y="88709"/>
                </a:lnTo>
                <a:lnTo>
                  <a:pt x="146984" y="96430"/>
                </a:lnTo>
                <a:lnTo>
                  <a:pt x="126985" y="132719"/>
                </a:lnTo>
                <a:lnTo>
                  <a:pt x="90627" y="143690"/>
                </a:lnTo>
                <a:lnTo>
                  <a:pt x="168617" y="143690"/>
                </a:lnTo>
                <a:lnTo>
                  <a:pt x="186810" y="101013"/>
                </a:lnTo>
                <a:lnTo>
                  <a:pt x="187584" y="88709"/>
                </a:lnTo>
                <a:lnTo>
                  <a:pt x="186829" y="76412"/>
                </a:lnTo>
                <a:lnTo>
                  <a:pt x="184544" y="64743"/>
                </a:lnTo>
                <a:lnTo>
                  <a:pt x="180728" y="53699"/>
                </a:lnTo>
                <a:lnTo>
                  <a:pt x="175380" y="43281"/>
                </a:lnTo>
                <a:lnTo>
                  <a:pt x="168746" y="33794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657181" y="1884991"/>
            <a:ext cx="2816860" cy="4058920"/>
            <a:chOff x="6657181" y="1884991"/>
            <a:chExt cx="2816860" cy="4058920"/>
          </a:xfrm>
        </p:grpSpPr>
        <p:sp>
          <p:nvSpPr>
            <p:cNvPr id="10" name="object 10"/>
            <p:cNvSpPr/>
            <p:nvPr/>
          </p:nvSpPr>
          <p:spPr>
            <a:xfrm>
              <a:off x="6661543" y="1889353"/>
              <a:ext cx="2807970" cy="4050029"/>
            </a:xfrm>
            <a:custGeom>
              <a:avLst/>
              <a:gdLst/>
              <a:ahLst/>
              <a:cxnLst/>
              <a:rect l="l" t="t" r="r" b="b"/>
              <a:pathLst>
                <a:path w="2807970" h="4050029">
                  <a:moveTo>
                    <a:pt x="2807754" y="0"/>
                  </a:moveTo>
                  <a:lnTo>
                    <a:pt x="0" y="0"/>
                  </a:lnTo>
                  <a:lnTo>
                    <a:pt x="0" y="4049877"/>
                  </a:lnTo>
                  <a:lnTo>
                    <a:pt x="2807754" y="4049877"/>
                  </a:lnTo>
                  <a:lnTo>
                    <a:pt x="2807754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61543" y="1889353"/>
              <a:ext cx="2807970" cy="4050029"/>
            </a:xfrm>
            <a:custGeom>
              <a:avLst/>
              <a:gdLst/>
              <a:ahLst/>
              <a:cxnLst/>
              <a:rect l="l" t="t" r="r" b="b"/>
              <a:pathLst>
                <a:path w="2807970" h="4050029">
                  <a:moveTo>
                    <a:pt x="0" y="4049877"/>
                  </a:moveTo>
                  <a:lnTo>
                    <a:pt x="2807754" y="4049877"/>
                  </a:lnTo>
                  <a:lnTo>
                    <a:pt x="2807754" y="0"/>
                  </a:lnTo>
                  <a:lnTo>
                    <a:pt x="0" y="0"/>
                  </a:lnTo>
                  <a:lnTo>
                    <a:pt x="0" y="4049877"/>
                  </a:lnTo>
                  <a:close/>
                </a:path>
              </a:pathLst>
            </a:custGeom>
            <a:ln w="8724">
              <a:solidFill>
                <a:srgbClr val="C0C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637616" y="1884991"/>
            <a:ext cx="2816860" cy="4058920"/>
            <a:chOff x="3637616" y="1884991"/>
            <a:chExt cx="2816860" cy="4058920"/>
          </a:xfrm>
        </p:grpSpPr>
        <p:sp>
          <p:nvSpPr>
            <p:cNvPr id="13" name="object 13"/>
            <p:cNvSpPr/>
            <p:nvPr/>
          </p:nvSpPr>
          <p:spPr>
            <a:xfrm>
              <a:off x="3641979" y="1889353"/>
              <a:ext cx="2807970" cy="4050029"/>
            </a:xfrm>
            <a:custGeom>
              <a:avLst/>
              <a:gdLst/>
              <a:ahLst/>
              <a:cxnLst/>
              <a:rect l="l" t="t" r="r" b="b"/>
              <a:pathLst>
                <a:path w="2807970" h="4050029">
                  <a:moveTo>
                    <a:pt x="2807754" y="0"/>
                  </a:moveTo>
                  <a:lnTo>
                    <a:pt x="0" y="0"/>
                  </a:lnTo>
                  <a:lnTo>
                    <a:pt x="0" y="4049877"/>
                  </a:lnTo>
                  <a:lnTo>
                    <a:pt x="2807754" y="4049877"/>
                  </a:lnTo>
                  <a:lnTo>
                    <a:pt x="2807754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41979" y="1889353"/>
              <a:ext cx="2807970" cy="4050029"/>
            </a:xfrm>
            <a:custGeom>
              <a:avLst/>
              <a:gdLst/>
              <a:ahLst/>
              <a:cxnLst/>
              <a:rect l="l" t="t" r="r" b="b"/>
              <a:pathLst>
                <a:path w="2807970" h="4050029">
                  <a:moveTo>
                    <a:pt x="0" y="4049877"/>
                  </a:moveTo>
                  <a:lnTo>
                    <a:pt x="2807754" y="4049877"/>
                  </a:lnTo>
                  <a:lnTo>
                    <a:pt x="2807754" y="0"/>
                  </a:lnTo>
                  <a:lnTo>
                    <a:pt x="0" y="0"/>
                  </a:lnTo>
                  <a:lnTo>
                    <a:pt x="0" y="4049877"/>
                  </a:lnTo>
                  <a:close/>
                </a:path>
              </a:pathLst>
            </a:custGeom>
            <a:ln w="8724">
              <a:solidFill>
                <a:srgbClr val="C0C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18064" y="1438647"/>
            <a:ext cx="2816860" cy="4505325"/>
            <a:chOff x="618064" y="1438647"/>
            <a:chExt cx="2816860" cy="4505325"/>
          </a:xfrm>
        </p:grpSpPr>
        <p:sp>
          <p:nvSpPr>
            <p:cNvPr id="16" name="object 16"/>
            <p:cNvSpPr/>
            <p:nvPr/>
          </p:nvSpPr>
          <p:spPr>
            <a:xfrm>
              <a:off x="622427" y="1889353"/>
              <a:ext cx="2807970" cy="4050029"/>
            </a:xfrm>
            <a:custGeom>
              <a:avLst/>
              <a:gdLst/>
              <a:ahLst/>
              <a:cxnLst/>
              <a:rect l="l" t="t" r="r" b="b"/>
              <a:pathLst>
                <a:path w="2807970" h="4050029">
                  <a:moveTo>
                    <a:pt x="2807754" y="0"/>
                  </a:moveTo>
                  <a:lnTo>
                    <a:pt x="0" y="0"/>
                  </a:lnTo>
                  <a:lnTo>
                    <a:pt x="0" y="4049877"/>
                  </a:lnTo>
                  <a:lnTo>
                    <a:pt x="2807754" y="4049877"/>
                  </a:lnTo>
                  <a:lnTo>
                    <a:pt x="2807754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2427" y="1889353"/>
              <a:ext cx="2807970" cy="4050029"/>
            </a:xfrm>
            <a:custGeom>
              <a:avLst/>
              <a:gdLst/>
              <a:ahLst/>
              <a:cxnLst/>
              <a:rect l="l" t="t" r="r" b="b"/>
              <a:pathLst>
                <a:path w="2807970" h="4050029">
                  <a:moveTo>
                    <a:pt x="0" y="4049877"/>
                  </a:moveTo>
                  <a:lnTo>
                    <a:pt x="2807754" y="4049877"/>
                  </a:lnTo>
                  <a:lnTo>
                    <a:pt x="2807754" y="0"/>
                  </a:lnTo>
                  <a:lnTo>
                    <a:pt x="0" y="0"/>
                  </a:lnTo>
                  <a:lnTo>
                    <a:pt x="0" y="4049877"/>
                  </a:lnTo>
                  <a:close/>
                </a:path>
              </a:pathLst>
            </a:custGeom>
            <a:ln w="8724">
              <a:solidFill>
                <a:srgbClr val="C0C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80546" y="1443009"/>
              <a:ext cx="884555" cy="884555"/>
            </a:xfrm>
            <a:custGeom>
              <a:avLst/>
              <a:gdLst/>
              <a:ahLst/>
              <a:cxnLst/>
              <a:rect l="l" t="t" r="r" b="b"/>
              <a:pathLst>
                <a:path w="884555" h="884555">
                  <a:moveTo>
                    <a:pt x="441972" y="0"/>
                  </a:moveTo>
                  <a:lnTo>
                    <a:pt x="393815" y="2593"/>
                  </a:lnTo>
                  <a:lnTo>
                    <a:pt x="347159" y="10194"/>
                  </a:lnTo>
                  <a:lnTo>
                    <a:pt x="302275" y="22532"/>
                  </a:lnTo>
                  <a:lnTo>
                    <a:pt x="259432" y="39338"/>
                  </a:lnTo>
                  <a:lnTo>
                    <a:pt x="218900" y="60342"/>
                  </a:lnTo>
                  <a:lnTo>
                    <a:pt x="180949" y="85276"/>
                  </a:lnTo>
                  <a:lnTo>
                    <a:pt x="145848" y="113868"/>
                  </a:lnTo>
                  <a:lnTo>
                    <a:pt x="113867" y="145850"/>
                  </a:lnTo>
                  <a:lnTo>
                    <a:pt x="85275" y="180952"/>
                  </a:lnTo>
                  <a:lnTo>
                    <a:pt x="60342" y="218904"/>
                  </a:lnTo>
                  <a:lnTo>
                    <a:pt x="39338" y="259437"/>
                  </a:lnTo>
                  <a:lnTo>
                    <a:pt x="22532" y="302281"/>
                  </a:lnTo>
                  <a:lnTo>
                    <a:pt x="10194" y="347167"/>
                  </a:lnTo>
                  <a:lnTo>
                    <a:pt x="2593" y="393825"/>
                  </a:lnTo>
                  <a:lnTo>
                    <a:pt x="0" y="441985"/>
                  </a:lnTo>
                  <a:lnTo>
                    <a:pt x="2593" y="490143"/>
                  </a:lnTo>
                  <a:lnTo>
                    <a:pt x="10194" y="536798"/>
                  </a:lnTo>
                  <a:lnTo>
                    <a:pt x="22532" y="581682"/>
                  </a:lnTo>
                  <a:lnTo>
                    <a:pt x="39338" y="624525"/>
                  </a:lnTo>
                  <a:lnTo>
                    <a:pt x="60342" y="665057"/>
                  </a:lnTo>
                  <a:lnTo>
                    <a:pt x="85275" y="703008"/>
                  </a:lnTo>
                  <a:lnTo>
                    <a:pt x="113867" y="738109"/>
                  </a:lnTo>
                  <a:lnTo>
                    <a:pt x="145848" y="770090"/>
                  </a:lnTo>
                  <a:lnTo>
                    <a:pt x="180949" y="798682"/>
                  </a:lnTo>
                  <a:lnTo>
                    <a:pt x="218900" y="823615"/>
                  </a:lnTo>
                  <a:lnTo>
                    <a:pt x="259432" y="844619"/>
                  </a:lnTo>
                  <a:lnTo>
                    <a:pt x="302275" y="861425"/>
                  </a:lnTo>
                  <a:lnTo>
                    <a:pt x="347159" y="873764"/>
                  </a:lnTo>
                  <a:lnTo>
                    <a:pt x="393815" y="881364"/>
                  </a:lnTo>
                  <a:lnTo>
                    <a:pt x="441972" y="883958"/>
                  </a:lnTo>
                  <a:lnTo>
                    <a:pt x="490130" y="881364"/>
                  </a:lnTo>
                  <a:lnTo>
                    <a:pt x="536785" y="873764"/>
                  </a:lnTo>
                  <a:lnTo>
                    <a:pt x="581669" y="861425"/>
                  </a:lnTo>
                  <a:lnTo>
                    <a:pt x="624512" y="844619"/>
                  </a:lnTo>
                  <a:lnTo>
                    <a:pt x="665044" y="823615"/>
                  </a:lnTo>
                  <a:lnTo>
                    <a:pt x="702995" y="798682"/>
                  </a:lnTo>
                  <a:lnTo>
                    <a:pt x="738096" y="770090"/>
                  </a:lnTo>
                  <a:lnTo>
                    <a:pt x="770078" y="738109"/>
                  </a:lnTo>
                  <a:lnTo>
                    <a:pt x="798670" y="703008"/>
                  </a:lnTo>
                  <a:lnTo>
                    <a:pt x="823602" y="665057"/>
                  </a:lnTo>
                  <a:lnTo>
                    <a:pt x="844607" y="624525"/>
                  </a:lnTo>
                  <a:lnTo>
                    <a:pt x="861413" y="581682"/>
                  </a:lnTo>
                  <a:lnTo>
                    <a:pt x="873751" y="536798"/>
                  </a:lnTo>
                  <a:lnTo>
                    <a:pt x="881351" y="490143"/>
                  </a:lnTo>
                  <a:lnTo>
                    <a:pt x="883945" y="441985"/>
                  </a:lnTo>
                  <a:lnTo>
                    <a:pt x="881351" y="393825"/>
                  </a:lnTo>
                  <a:lnTo>
                    <a:pt x="873751" y="347167"/>
                  </a:lnTo>
                  <a:lnTo>
                    <a:pt x="861413" y="302281"/>
                  </a:lnTo>
                  <a:lnTo>
                    <a:pt x="844607" y="259437"/>
                  </a:lnTo>
                  <a:lnTo>
                    <a:pt x="823602" y="218904"/>
                  </a:lnTo>
                  <a:lnTo>
                    <a:pt x="798670" y="180952"/>
                  </a:lnTo>
                  <a:lnTo>
                    <a:pt x="770078" y="145850"/>
                  </a:lnTo>
                  <a:lnTo>
                    <a:pt x="738096" y="113868"/>
                  </a:lnTo>
                  <a:lnTo>
                    <a:pt x="702995" y="85276"/>
                  </a:lnTo>
                  <a:lnTo>
                    <a:pt x="665044" y="60342"/>
                  </a:lnTo>
                  <a:lnTo>
                    <a:pt x="624512" y="39338"/>
                  </a:lnTo>
                  <a:lnTo>
                    <a:pt x="581669" y="22532"/>
                  </a:lnTo>
                  <a:lnTo>
                    <a:pt x="536785" y="10194"/>
                  </a:lnTo>
                  <a:lnTo>
                    <a:pt x="490130" y="2593"/>
                  </a:lnTo>
                  <a:lnTo>
                    <a:pt x="441972" y="0"/>
                  </a:lnTo>
                  <a:close/>
                </a:path>
              </a:pathLst>
            </a:custGeom>
            <a:solidFill>
              <a:srgbClr val="F3F6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80546" y="1443009"/>
              <a:ext cx="884555" cy="884555"/>
            </a:xfrm>
            <a:custGeom>
              <a:avLst/>
              <a:gdLst/>
              <a:ahLst/>
              <a:cxnLst/>
              <a:rect l="l" t="t" r="r" b="b"/>
              <a:pathLst>
                <a:path w="884555" h="884555">
                  <a:moveTo>
                    <a:pt x="441972" y="883958"/>
                  </a:moveTo>
                  <a:lnTo>
                    <a:pt x="490130" y="881364"/>
                  </a:lnTo>
                  <a:lnTo>
                    <a:pt x="536785" y="873764"/>
                  </a:lnTo>
                  <a:lnTo>
                    <a:pt x="581669" y="861425"/>
                  </a:lnTo>
                  <a:lnTo>
                    <a:pt x="624512" y="844619"/>
                  </a:lnTo>
                  <a:lnTo>
                    <a:pt x="665044" y="823615"/>
                  </a:lnTo>
                  <a:lnTo>
                    <a:pt x="702995" y="798682"/>
                  </a:lnTo>
                  <a:lnTo>
                    <a:pt x="738096" y="770090"/>
                  </a:lnTo>
                  <a:lnTo>
                    <a:pt x="770078" y="738109"/>
                  </a:lnTo>
                  <a:lnTo>
                    <a:pt x="798670" y="703008"/>
                  </a:lnTo>
                  <a:lnTo>
                    <a:pt x="823602" y="665057"/>
                  </a:lnTo>
                  <a:lnTo>
                    <a:pt x="844607" y="624525"/>
                  </a:lnTo>
                  <a:lnTo>
                    <a:pt x="861413" y="581682"/>
                  </a:lnTo>
                  <a:lnTo>
                    <a:pt x="873751" y="536798"/>
                  </a:lnTo>
                  <a:lnTo>
                    <a:pt x="881351" y="490143"/>
                  </a:lnTo>
                  <a:lnTo>
                    <a:pt x="883945" y="441985"/>
                  </a:lnTo>
                  <a:lnTo>
                    <a:pt x="881351" y="393825"/>
                  </a:lnTo>
                  <a:lnTo>
                    <a:pt x="873751" y="347167"/>
                  </a:lnTo>
                  <a:lnTo>
                    <a:pt x="861413" y="302281"/>
                  </a:lnTo>
                  <a:lnTo>
                    <a:pt x="844607" y="259437"/>
                  </a:lnTo>
                  <a:lnTo>
                    <a:pt x="823602" y="218904"/>
                  </a:lnTo>
                  <a:lnTo>
                    <a:pt x="798670" y="180952"/>
                  </a:lnTo>
                  <a:lnTo>
                    <a:pt x="770078" y="145850"/>
                  </a:lnTo>
                  <a:lnTo>
                    <a:pt x="738096" y="113868"/>
                  </a:lnTo>
                  <a:lnTo>
                    <a:pt x="702995" y="85276"/>
                  </a:lnTo>
                  <a:lnTo>
                    <a:pt x="665044" y="60342"/>
                  </a:lnTo>
                  <a:lnTo>
                    <a:pt x="624512" y="39338"/>
                  </a:lnTo>
                  <a:lnTo>
                    <a:pt x="581669" y="22532"/>
                  </a:lnTo>
                  <a:lnTo>
                    <a:pt x="536785" y="10194"/>
                  </a:lnTo>
                  <a:lnTo>
                    <a:pt x="490130" y="2593"/>
                  </a:lnTo>
                  <a:lnTo>
                    <a:pt x="441972" y="0"/>
                  </a:lnTo>
                  <a:lnTo>
                    <a:pt x="393815" y="2593"/>
                  </a:lnTo>
                  <a:lnTo>
                    <a:pt x="347159" y="10194"/>
                  </a:lnTo>
                  <a:lnTo>
                    <a:pt x="302275" y="22532"/>
                  </a:lnTo>
                  <a:lnTo>
                    <a:pt x="259432" y="39338"/>
                  </a:lnTo>
                  <a:lnTo>
                    <a:pt x="218900" y="60342"/>
                  </a:lnTo>
                  <a:lnTo>
                    <a:pt x="180949" y="85276"/>
                  </a:lnTo>
                  <a:lnTo>
                    <a:pt x="145848" y="113868"/>
                  </a:lnTo>
                  <a:lnTo>
                    <a:pt x="113867" y="145850"/>
                  </a:lnTo>
                  <a:lnTo>
                    <a:pt x="85275" y="180952"/>
                  </a:lnTo>
                  <a:lnTo>
                    <a:pt x="60342" y="218904"/>
                  </a:lnTo>
                  <a:lnTo>
                    <a:pt x="39338" y="259437"/>
                  </a:lnTo>
                  <a:lnTo>
                    <a:pt x="22532" y="302281"/>
                  </a:lnTo>
                  <a:lnTo>
                    <a:pt x="10194" y="347167"/>
                  </a:lnTo>
                  <a:lnTo>
                    <a:pt x="2593" y="393825"/>
                  </a:lnTo>
                  <a:lnTo>
                    <a:pt x="0" y="441985"/>
                  </a:lnTo>
                  <a:lnTo>
                    <a:pt x="2593" y="490143"/>
                  </a:lnTo>
                  <a:lnTo>
                    <a:pt x="10194" y="536798"/>
                  </a:lnTo>
                  <a:lnTo>
                    <a:pt x="22532" y="581682"/>
                  </a:lnTo>
                  <a:lnTo>
                    <a:pt x="39338" y="624525"/>
                  </a:lnTo>
                  <a:lnTo>
                    <a:pt x="60342" y="665057"/>
                  </a:lnTo>
                  <a:lnTo>
                    <a:pt x="85275" y="703008"/>
                  </a:lnTo>
                  <a:lnTo>
                    <a:pt x="113867" y="738109"/>
                  </a:lnTo>
                  <a:lnTo>
                    <a:pt x="145848" y="770090"/>
                  </a:lnTo>
                  <a:lnTo>
                    <a:pt x="180949" y="798682"/>
                  </a:lnTo>
                  <a:lnTo>
                    <a:pt x="218900" y="823615"/>
                  </a:lnTo>
                  <a:lnTo>
                    <a:pt x="259432" y="844619"/>
                  </a:lnTo>
                  <a:lnTo>
                    <a:pt x="302275" y="861425"/>
                  </a:lnTo>
                  <a:lnTo>
                    <a:pt x="347159" y="873764"/>
                  </a:lnTo>
                  <a:lnTo>
                    <a:pt x="393815" y="881364"/>
                  </a:lnTo>
                  <a:lnTo>
                    <a:pt x="441972" y="883958"/>
                  </a:lnTo>
                  <a:close/>
                </a:path>
              </a:pathLst>
            </a:custGeom>
            <a:ln w="8724">
              <a:solidFill>
                <a:srgbClr val="C0C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599522" y="1438647"/>
            <a:ext cx="892810" cy="892810"/>
            <a:chOff x="4599522" y="1438647"/>
            <a:chExt cx="892810" cy="892810"/>
          </a:xfrm>
        </p:grpSpPr>
        <p:sp>
          <p:nvSpPr>
            <p:cNvPr id="21" name="object 21"/>
            <p:cNvSpPr/>
            <p:nvPr/>
          </p:nvSpPr>
          <p:spPr>
            <a:xfrm>
              <a:off x="4603884" y="1443009"/>
              <a:ext cx="884555" cy="884555"/>
            </a:xfrm>
            <a:custGeom>
              <a:avLst/>
              <a:gdLst/>
              <a:ahLst/>
              <a:cxnLst/>
              <a:rect l="l" t="t" r="r" b="b"/>
              <a:pathLst>
                <a:path w="884554" h="884555">
                  <a:moveTo>
                    <a:pt x="441972" y="0"/>
                  </a:moveTo>
                  <a:lnTo>
                    <a:pt x="393815" y="2593"/>
                  </a:lnTo>
                  <a:lnTo>
                    <a:pt x="347159" y="10194"/>
                  </a:lnTo>
                  <a:lnTo>
                    <a:pt x="302275" y="22532"/>
                  </a:lnTo>
                  <a:lnTo>
                    <a:pt x="259432" y="39338"/>
                  </a:lnTo>
                  <a:lnTo>
                    <a:pt x="218900" y="60342"/>
                  </a:lnTo>
                  <a:lnTo>
                    <a:pt x="180949" y="85276"/>
                  </a:lnTo>
                  <a:lnTo>
                    <a:pt x="145848" y="113868"/>
                  </a:lnTo>
                  <a:lnTo>
                    <a:pt x="113867" y="145850"/>
                  </a:lnTo>
                  <a:lnTo>
                    <a:pt x="85275" y="180952"/>
                  </a:lnTo>
                  <a:lnTo>
                    <a:pt x="60342" y="218904"/>
                  </a:lnTo>
                  <a:lnTo>
                    <a:pt x="39338" y="259437"/>
                  </a:lnTo>
                  <a:lnTo>
                    <a:pt x="22532" y="302281"/>
                  </a:lnTo>
                  <a:lnTo>
                    <a:pt x="10194" y="347167"/>
                  </a:lnTo>
                  <a:lnTo>
                    <a:pt x="2593" y="393825"/>
                  </a:lnTo>
                  <a:lnTo>
                    <a:pt x="0" y="441985"/>
                  </a:lnTo>
                  <a:lnTo>
                    <a:pt x="2593" y="490143"/>
                  </a:lnTo>
                  <a:lnTo>
                    <a:pt x="10194" y="536798"/>
                  </a:lnTo>
                  <a:lnTo>
                    <a:pt x="22532" y="581682"/>
                  </a:lnTo>
                  <a:lnTo>
                    <a:pt x="39338" y="624525"/>
                  </a:lnTo>
                  <a:lnTo>
                    <a:pt x="60342" y="665057"/>
                  </a:lnTo>
                  <a:lnTo>
                    <a:pt x="85275" y="703008"/>
                  </a:lnTo>
                  <a:lnTo>
                    <a:pt x="113867" y="738109"/>
                  </a:lnTo>
                  <a:lnTo>
                    <a:pt x="145848" y="770090"/>
                  </a:lnTo>
                  <a:lnTo>
                    <a:pt x="180949" y="798682"/>
                  </a:lnTo>
                  <a:lnTo>
                    <a:pt x="218900" y="823615"/>
                  </a:lnTo>
                  <a:lnTo>
                    <a:pt x="259432" y="844619"/>
                  </a:lnTo>
                  <a:lnTo>
                    <a:pt x="302275" y="861425"/>
                  </a:lnTo>
                  <a:lnTo>
                    <a:pt x="347159" y="873764"/>
                  </a:lnTo>
                  <a:lnTo>
                    <a:pt x="393815" y="881364"/>
                  </a:lnTo>
                  <a:lnTo>
                    <a:pt x="441972" y="883958"/>
                  </a:lnTo>
                  <a:lnTo>
                    <a:pt x="490130" y="881364"/>
                  </a:lnTo>
                  <a:lnTo>
                    <a:pt x="536785" y="873764"/>
                  </a:lnTo>
                  <a:lnTo>
                    <a:pt x="581669" y="861425"/>
                  </a:lnTo>
                  <a:lnTo>
                    <a:pt x="624512" y="844619"/>
                  </a:lnTo>
                  <a:lnTo>
                    <a:pt x="665044" y="823615"/>
                  </a:lnTo>
                  <a:lnTo>
                    <a:pt x="702995" y="798682"/>
                  </a:lnTo>
                  <a:lnTo>
                    <a:pt x="738096" y="770090"/>
                  </a:lnTo>
                  <a:lnTo>
                    <a:pt x="770078" y="738109"/>
                  </a:lnTo>
                  <a:lnTo>
                    <a:pt x="798670" y="703008"/>
                  </a:lnTo>
                  <a:lnTo>
                    <a:pt x="823602" y="665057"/>
                  </a:lnTo>
                  <a:lnTo>
                    <a:pt x="844607" y="624525"/>
                  </a:lnTo>
                  <a:lnTo>
                    <a:pt x="861413" y="581682"/>
                  </a:lnTo>
                  <a:lnTo>
                    <a:pt x="873751" y="536798"/>
                  </a:lnTo>
                  <a:lnTo>
                    <a:pt x="881351" y="490143"/>
                  </a:lnTo>
                  <a:lnTo>
                    <a:pt x="883945" y="441985"/>
                  </a:lnTo>
                  <a:lnTo>
                    <a:pt x="881351" y="393825"/>
                  </a:lnTo>
                  <a:lnTo>
                    <a:pt x="873751" y="347167"/>
                  </a:lnTo>
                  <a:lnTo>
                    <a:pt x="861413" y="302281"/>
                  </a:lnTo>
                  <a:lnTo>
                    <a:pt x="844607" y="259437"/>
                  </a:lnTo>
                  <a:lnTo>
                    <a:pt x="823602" y="218904"/>
                  </a:lnTo>
                  <a:lnTo>
                    <a:pt x="798670" y="180952"/>
                  </a:lnTo>
                  <a:lnTo>
                    <a:pt x="770078" y="145850"/>
                  </a:lnTo>
                  <a:lnTo>
                    <a:pt x="738096" y="113868"/>
                  </a:lnTo>
                  <a:lnTo>
                    <a:pt x="702995" y="85276"/>
                  </a:lnTo>
                  <a:lnTo>
                    <a:pt x="665044" y="60342"/>
                  </a:lnTo>
                  <a:lnTo>
                    <a:pt x="624512" y="39338"/>
                  </a:lnTo>
                  <a:lnTo>
                    <a:pt x="581669" y="22532"/>
                  </a:lnTo>
                  <a:lnTo>
                    <a:pt x="536785" y="10194"/>
                  </a:lnTo>
                  <a:lnTo>
                    <a:pt x="490130" y="2593"/>
                  </a:lnTo>
                  <a:lnTo>
                    <a:pt x="441972" y="0"/>
                  </a:lnTo>
                  <a:close/>
                </a:path>
              </a:pathLst>
            </a:custGeom>
            <a:solidFill>
              <a:srgbClr val="F3F6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03884" y="1443009"/>
              <a:ext cx="884555" cy="884555"/>
            </a:xfrm>
            <a:custGeom>
              <a:avLst/>
              <a:gdLst/>
              <a:ahLst/>
              <a:cxnLst/>
              <a:rect l="l" t="t" r="r" b="b"/>
              <a:pathLst>
                <a:path w="884554" h="884555">
                  <a:moveTo>
                    <a:pt x="441972" y="883958"/>
                  </a:moveTo>
                  <a:lnTo>
                    <a:pt x="490130" y="881364"/>
                  </a:lnTo>
                  <a:lnTo>
                    <a:pt x="536785" y="873764"/>
                  </a:lnTo>
                  <a:lnTo>
                    <a:pt x="581669" y="861425"/>
                  </a:lnTo>
                  <a:lnTo>
                    <a:pt x="624512" y="844619"/>
                  </a:lnTo>
                  <a:lnTo>
                    <a:pt x="665044" y="823615"/>
                  </a:lnTo>
                  <a:lnTo>
                    <a:pt x="702995" y="798682"/>
                  </a:lnTo>
                  <a:lnTo>
                    <a:pt x="738096" y="770090"/>
                  </a:lnTo>
                  <a:lnTo>
                    <a:pt x="770078" y="738109"/>
                  </a:lnTo>
                  <a:lnTo>
                    <a:pt x="798670" y="703008"/>
                  </a:lnTo>
                  <a:lnTo>
                    <a:pt x="823602" y="665057"/>
                  </a:lnTo>
                  <a:lnTo>
                    <a:pt x="844607" y="624525"/>
                  </a:lnTo>
                  <a:lnTo>
                    <a:pt x="861413" y="581682"/>
                  </a:lnTo>
                  <a:lnTo>
                    <a:pt x="873751" y="536798"/>
                  </a:lnTo>
                  <a:lnTo>
                    <a:pt x="881351" y="490143"/>
                  </a:lnTo>
                  <a:lnTo>
                    <a:pt x="883945" y="441985"/>
                  </a:lnTo>
                  <a:lnTo>
                    <a:pt x="881351" y="393825"/>
                  </a:lnTo>
                  <a:lnTo>
                    <a:pt x="873751" y="347167"/>
                  </a:lnTo>
                  <a:lnTo>
                    <a:pt x="861413" y="302281"/>
                  </a:lnTo>
                  <a:lnTo>
                    <a:pt x="844607" y="259437"/>
                  </a:lnTo>
                  <a:lnTo>
                    <a:pt x="823602" y="218904"/>
                  </a:lnTo>
                  <a:lnTo>
                    <a:pt x="798670" y="180952"/>
                  </a:lnTo>
                  <a:lnTo>
                    <a:pt x="770078" y="145850"/>
                  </a:lnTo>
                  <a:lnTo>
                    <a:pt x="738096" y="113868"/>
                  </a:lnTo>
                  <a:lnTo>
                    <a:pt x="702995" y="85276"/>
                  </a:lnTo>
                  <a:lnTo>
                    <a:pt x="665044" y="60342"/>
                  </a:lnTo>
                  <a:lnTo>
                    <a:pt x="624512" y="39338"/>
                  </a:lnTo>
                  <a:lnTo>
                    <a:pt x="581669" y="22532"/>
                  </a:lnTo>
                  <a:lnTo>
                    <a:pt x="536785" y="10194"/>
                  </a:lnTo>
                  <a:lnTo>
                    <a:pt x="490130" y="2593"/>
                  </a:lnTo>
                  <a:lnTo>
                    <a:pt x="441972" y="0"/>
                  </a:lnTo>
                  <a:lnTo>
                    <a:pt x="393815" y="2593"/>
                  </a:lnTo>
                  <a:lnTo>
                    <a:pt x="347159" y="10194"/>
                  </a:lnTo>
                  <a:lnTo>
                    <a:pt x="302275" y="22532"/>
                  </a:lnTo>
                  <a:lnTo>
                    <a:pt x="259432" y="39338"/>
                  </a:lnTo>
                  <a:lnTo>
                    <a:pt x="218900" y="60342"/>
                  </a:lnTo>
                  <a:lnTo>
                    <a:pt x="180949" y="85276"/>
                  </a:lnTo>
                  <a:lnTo>
                    <a:pt x="145848" y="113868"/>
                  </a:lnTo>
                  <a:lnTo>
                    <a:pt x="113867" y="145850"/>
                  </a:lnTo>
                  <a:lnTo>
                    <a:pt x="85275" y="180952"/>
                  </a:lnTo>
                  <a:lnTo>
                    <a:pt x="60342" y="218904"/>
                  </a:lnTo>
                  <a:lnTo>
                    <a:pt x="39338" y="259437"/>
                  </a:lnTo>
                  <a:lnTo>
                    <a:pt x="22532" y="302281"/>
                  </a:lnTo>
                  <a:lnTo>
                    <a:pt x="10194" y="347167"/>
                  </a:lnTo>
                  <a:lnTo>
                    <a:pt x="2593" y="393825"/>
                  </a:lnTo>
                  <a:lnTo>
                    <a:pt x="0" y="441985"/>
                  </a:lnTo>
                  <a:lnTo>
                    <a:pt x="2593" y="490143"/>
                  </a:lnTo>
                  <a:lnTo>
                    <a:pt x="10194" y="536798"/>
                  </a:lnTo>
                  <a:lnTo>
                    <a:pt x="22532" y="581682"/>
                  </a:lnTo>
                  <a:lnTo>
                    <a:pt x="39338" y="624525"/>
                  </a:lnTo>
                  <a:lnTo>
                    <a:pt x="60342" y="665057"/>
                  </a:lnTo>
                  <a:lnTo>
                    <a:pt x="85275" y="703008"/>
                  </a:lnTo>
                  <a:lnTo>
                    <a:pt x="113867" y="738109"/>
                  </a:lnTo>
                  <a:lnTo>
                    <a:pt x="145848" y="770090"/>
                  </a:lnTo>
                  <a:lnTo>
                    <a:pt x="180949" y="798682"/>
                  </a:lnTo>
                  <a:lnTo>
                    <a:pt x="218900" y="823615"/>
                  </a:lnTo>
                  <a:lnTo>
                    <a:pt x="259432" y="844619"/>
                  </a:lnTo>
                  <a:lnTo>
                    <a:pt x="302275" y="861425"/>
                  </a:lnTo>
                  <a:lnTo>
                    <a:pt x="347159" y="873764"/>
                  </a:lnTo>
                  <a:lnTo>
                    <a:pt x="393815" y="881364"/>
                  </a:lnTo>
                  <a:lnTo>
                    <a:pt x="441972" y="883958"/>
                  </a:lnTo>
                  <a:close/>
                </a:path>
              </a:pathLst>
            </a:custGeom>
            <a:ln w="8724">
              <a:solidFill>
                <a:srgbClr val="C0C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7615218" y="1438564"/>
            <a:ext cx="893444" cy="893444"/>
            <a:chOff x="7615218" y="1438564"/>
            <a:chExt cx="893444" cy="893444"/>
          </a:xfrm>
        </p:grpSpPr>
        <p:sp>
          <p:nvSpPr>
            <p:cNvPr id="24" name="object 24"/>
            <p:cNvSpPr/>
            <p:nvPr/>
          </p:nvSpPr>
          <p:spPr>
            <a:xfrm>
              <a:off x="7619663" y="1443009"/>
              <a:ext cx="884555" cy="884555"/>
            </a:xfrm>
            <a:custGeom>
              <a:avLst/>
              <a:gdLst/>
              <a:ahLst/>
              <a:cxnLst/>
              <a:rect l="l" t="t" r="r" b="b"/>
              <a:pathLst>
                <a:path w="884554" h="884555">
                  <a:moveTo>
                    <a:pt x="441972" y="0"/>
                  </a:moveTo>
                  <a:lnTo>
                    <a:pt x="393815" y="2593"/>
                  </a:lnTo>
                  <a:lnTo>
                    <a:pt x="347159" y="10194"/>
                  </a:lnTo>
                  <a:lnTo>
                    <a:pt x="302275" y="22532"/>
                  </a:lnTo>
                  <a:lnTo>
                    <a:pt x="259432" y="39338"/>
                  </a:lnTo>
                  <a:lnTo>
                    <a:pt x="218900" y="60342"/>
                  </a:lnTo>
                  <a:lnTo>
                    <a:pt x="180949" y="85276"/>
                  </a:lnTo>
                  <a:lnTo>
                    <a:pt x="145848" y="113868"/>
                  </a:lnTo>
                  <a:lnTo>
                    <a:pt x="113867" y="145850"/>
                  </a:lnTo>
                  <a:lnTo>
                    <a:pt x="85275" y="180952"/>
                  </a:lnTo>
                  <a:lnTo>
                    <a:pt x="60342" y="218904"/>
                  </a:lnTo>
                  <a:lnTo>
                    <a:pt x="39338" y="259437"/>
                  </a:lnTo>
                  <a:lnTo>
                    <a:pt x="22532" y="302281"/>
                  </a:lnTo>
                  <a:lnTo>
                    <a:pt x="10194" y="347167"/>
                  </a:lnTo>
                  <a:lnTo>
                    <a:pt x="2593" y="393825"/>
                  </a:lnTo>
                  <a:lnTo>
                    <a:pt x="0" y="441985"/>
                  </a:lnTo>
                  <a:lnTo>
                    <a:pt x="2593" y="490143"/>
                  </a:lnTo>
                  <a:lnTo>
                    <a:pt x="10194" y="536798"/>
                  </a:lnTo>
                  <a:lnTo>
                    <a:pt x="22532" y="581682"/>
                  </a:lnTo>
                  <a:lnTo>
                    <a:pt x="39338" y="624525"/>
                  </a:lnTo>
                  <a:lnTo>
                    <a:pt x="60342" y="665057"/>
                  </a:lnTo>
                  <a:lnTo>
                    <a:pt x="85275" y="703008"/>
                  </a:lnTo>
                  <a:lnTo>
                    <a:pt x="113867" y="738109"/>
                  </a:lnTo>
                  <a:lnTo>
                    <a:pt x="145848" y="770090"/>
                  </a:lnTo>
                  <a:lnTo>
                    <a:pt x="180949" y="798682"/>
                  </a:lnTo>
                  <a:lnTo>
                    <a:pt x="218900" y="823615"/>
                  </a:lnTo>
                  <a:lnTo>
                    <a:pt x="259432" y="844619"/>
                  </a:lnTo>
                  <a:lnTo>
                    <a:pt x="302275" y="861425"/>
                  </a:lnTo>
                  <a:lnTo>
                    <a:pt x="347159" y="873764"/>
                  </a:lnTo>
                  <a:lnTo>
                    <a:pt x="393815" y="881364"/>
                  </a:lnTo>
                  <a:lnTo>
                    <a:pt x="441972" y="883958"/>
                  </a:lnTo>
                  <a:lnTo>
                    <a:pt x="490130" y="881364"/>
                  </a:lnTo>
                  <a:lnTo>
                    <a:pt x="536785" y="873764"/>
                  </a:lnTo>
                  <a:lnTo>
                    <a:pt x="581669" y="861425"/>
                  </a:lnTo>
                  <a:lnTo>
                    <a:pt x="624512" y="844619"/>
                  </a:lnTo>
                  <a:lnTo>
                    <a:pt x="665044" y="823615"/>
                  </a:lnTo>
                  <a:lnTo>
                    <a:pt x="702995" y="798682"/>
                  </a:lnTo>
                  <a:lnTo>
                    <a:pt x="738096" y="770090"/>
                  </a:lnTo>
                  <a:lnTo>
                    <a:pt x="770078" y="738109"/>
                  </a:lnTo>
                  <a:lnTo>
                    <a:pt x="798670" y="703008"/>
                  </a:lnTo>
                  <a:lnTo>
                    <a:pt x="823602" y="665057"/>
                  </a:lnTo>
                  <a:lnTo>
                    <a:pt x="844607" y="624525"/>
                  </a:lnTo>
                  <a:lnTo>
                    <a:pt x="861413" y="581682"/>
                  </a:lnTo>
                  <a:lnTo>
                    <a:pt x="873751" y="536798"/>
                  </a:lnTo>
                  <a:lnTo>
                    <a:pt x="881351" y="490143"/>
                  </a:lnTo>
                  <a:lnTo>
                    <a:pt x="883945" y="441985"/>
                  </a:lnTo>
                  <a:lnTo>
                    <a:pt x="881351" y="393825"/>
                  </a:lnTo>
                  <a:lnTo>
                    <a:pt x="873751" y="347167"/>
                  </a:lnTo>
                  <a:lnTo>
                    <a:pt x="861413" y="302281"/>
                  </a:lnTo>
                  <a:lnTo>
                    <a:pt x="844607" y="259437"/>
                  </a:lnTo>
                  <a:lnTo>
                    <a:pt x="823602" y="218904"/>
                  </a:lnTo>
                  <a:lnTo>
                    <a:pt x="798670" y="180952"/>
                  </a:lnTo>
                  <a:lnTo>
                    <a:pt x="770078" y="145850"/>
                  </a:lnTo>
                  <a:lnTo>
                    <a:pt x="738096" y="113868"/>
                  </a:lnTo>
                  <a:lnTo>
                    <a:pt x="702995" y="85276"/>
                  </a:lnTo>
                  <a:lnTo>
                    <a:pt x="665044" y="60342"/>
                  </a:lnTo>
                  <a:lnTo>
                    <a:pt x="624512" y="39338"/>
                  </a:lnTo>
                  <a:lnTo>
                    <a:pt x="581669" y="22532"/>
                  </a:lnTo>
                  <a:lnTo>
                    <a:pt x="536785" y="10194"/>
                  </a:lnTo>
                  <a:lnTo>
                    <a:pt x="490130" y="2593"/>
                  </a:lnTo>
                  <a:lnTo>
                    <a:pt x="441972" y="0"/>
                  </a:lnTo>
                  <a:close/>
                </a:path>
              </a:pathLst>
            </a:custGeom>
            <a:solidFill>
              <a:srgbClr val="F3F6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619663" y="1443009"/>
              <a:ext cx="884555" cy="884555"/>
            </a:xfrm>
            <a:custGeom>
              <a:avLst/>
              <a:gdLst/>
              <a:ahLst/>
              <a:cxnLst/>
              <a:rect l="l" t="t" r="r" b="b"/>
              <a:pathLst>
                <a:path w="884554" h="884555">
                  <a:moveTo>
                    <a:pt x="441972" y="883958"/>
                  </a:moveTo>
                  <a:lnTo>
                    <a:pt x="490130" y="881364"/>
                  </a:lnTo>
                  <a:lnTo>
                    <a:pt x="536785" y="873764"/>
                  </a:lnTo>
                  <a:lnTo>
                    <a:pt x="581669" y="861425"/>
                  </a:lnTo>
                  <a:lnTo>
                    <a:pt x="624512" y="844619"/>
                  </a:lnTo>
                  <a:lnTo>
                    <a:pt x="665044" y="823615"/>
                  </a:lnTo>
                  <a:lnTo>
                    <a:pt x="702995" y="798682"/>
                  </a:lnTo>
                  <a:lnTo>
                    <a:pt x="738096" y="770090"/>
                  </a:lnTo>
                  <a:lnTo>
                    <a:pt x="770078" y="738109"/>
                  </a:lnTo>
                  <a:lnTo>
                    <a:pt x="798670" y="703008"/>
                  </a:lnTo>
                  <a:lnTo>
                    <a:pt x="823602" y="665057"/>
                  </a:lnTo>
                  <a:lnTo>
                    <a:pt x="844607" y="624525"/>
                  </a:lnTo>
                  <a:lnTo>
                    <a:pt x="861413" y="581682"/>
                  </a:lnTo>
                  <a:lnTo>
                    <a:pt x="873751" y="536798"/>
                  </a:lnTo>
                  <a:lnTo>
                    <a:pt x="881351" y="490143"/>
                  </a:lnTo>
                  <a:lnTo>
                    <a:pt x="883945" y="441985"/>
                  </a:lnTo>
                  <a:lnTo>
                    <a:pt x="881351" y="393825"/>
                  </a:lnTo>
                  <a:lnTo>
                    <a:pt x="873751" y="347167"/>
                  </a:lnTo>
                  <a:lnTo>
                    <a:pt x="861413" y="302281"/>
                  </a:lnTo>
                  <a:lnTo>
                    <a:pt x="844607" y="259437"/>
                  </a:lnTo>
                  <a:lnTo>
                    <a:pt x="823602" y="218904"/>
                  </a:lnTo>
                  <a:lnTo>
                    <a:pt x="798670" y="180952"/>
                  </a:lnTo>
                  <a:lnTo>
                    <a:pt x="770078" y="145850"/>
                  </a:lnTo>
                  <a:lnTo>
                    <a:pt x="738096" y="113868"/>
                  </a:lnTo>
                  <a:lnTo>
                    <a:pt x="702995" y="85276"/>
                  </a:lnTo>
                  <a:lnTo>
                    <a:pt x="665044" y="60342"/>
                  </a:lnTo>
                  <a:lnTo>
                    <a:pt x="624512" y="39338"/>
                  </a:lnTo>
                  <a:lnTo>
                    <a:pt x="581669" y="22532"/>
                  </a:lnTo>
                  <a:lnTo>
                    <a:pt x="536785" y="10194"/>
                  </a:lnTo>
                  <a:lnTo>
                    <a:pt x="490130" y="2593"/>
                  </a:lnTo>
                  <a:lnTo>
                    <a:pt x="441972" y="0"/>
                  </a:lnTo>
                  <a:lnTo>
                    <a:pt x="393815" y="2593"/>
                  </a:lnTo>
                  <a:lnTo>
                    <a:pt x="347159" y="10194"/>
                  </a:lnTo>
                  <a:lnTo>
                    <a:pt x="302275" y="22532"/>
                  </a:lnTo>
                  <a:lnTo>
                    <a:pt x="259432" y="39338"/>
                  </a:lnTo>
                  <a:lnTo>
                    <a:pt x="218900" y="60342"/>
                  </a:lnTo>
                  <a:lnTo>
                    <a:pt x="180949" y="85276"/>
                  </a:lnTo>
                  <a:lnTo>
                    <a:pt x="145848" y="113868"/>
                  </a:lnTo>
                  <a:lnTo>
                    <a:pt x="113867" y="145850"/>
                  </a:lnTo>
                  <a:lnTo>
                    <a:pt x="85275" y="180952"/>
                  </a:lnTo>
                  <a:lnTo>
                    <a:pt x="60342" y="218904"/>
                  </a:lnTo>
                  <a:lnTo>
                    <a:pt x="39338" y="259437"/>
                  </a:lnTo>
                  <a:lnTo>
                    <a:pt x="22532" y="302281"/>
                  </a:lnTo>
                  <a:lnTo>
                    <a:pt x="10194" y="347167"/>
                  </a:lnTo>
                  <a:lnTo>
                    <a:pt x="2593" y="393825"/>
                  </a:lnTo>
                  <a:lnTo>
                    <a:pt x="0" y="441985"/>
                  </a:lnTo>
                  <a:lnTo>
                    <a:pt x="2593" y="490143"/>
                  </a:lnTo>
                  <a:lnTo>
                    <a:pt x="10194" y="536798"/>
                  </a:lnTo>
                  <a:lnTo>
                    <a:pt x="22532" y="581682"/>
                  </a:lnTo>
                  <a:lnTo>
                    <a:pt x="39338" y="624525"/>
                  </a:lnTo>
                  <a:lnTo>
                    <a:pt x="60342" y="665057"/>
                  </a:lnTo>
                  <a:lnTo>
                    <a:pt x="85275" y="703008"/>
                  </a:lnTo>
                  <a:lnTo>
                    <a:pt x="113867" y="738109"/>
                  </a:lnTo>
                  <a:lnTo>
                    <a:pt x="145848" y="770090"/>
                  </a:lnTo>
                  <a:lnTo>
                    <a:pt x="180949" y="798682"/>
                  </a:lnTo>
                  <a:lnTo>
                    <a:pt x="218900" y="823615"/>
                  </a:lnTo>
                  <a:lnTo>
                    <a:pt x="259432" y="844619"/>
                  </a:lnTo>
                  <a:lnTo>
                    <a:pt x="302275" y="861425"/>
                  </a:lnTo>
                  <a:lnTo>
                    <a:pt x="347159" y="873764"/>
                  </a:lnTo>
                  <a:lnTo>
                    <a:pt x="393815" y="881364"/>
                  </a:lnTo>
                  <a:lnTo>
                    <a:pt x="441972" y="883958"/>
                  </a:lnTo>
                  <a:close/>
                </a:path>
              </a:pathLst>
            </a:custGeom>
            <a:ln w="8724">
              <a:solidFill>
                <a:srgbClr val="C0C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521715" y="2355709"/>
            <a:ext cx="993775" cy="5829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2860" algn="ctr">
              <a:lnSpc>
                <a:spcPct val="100000"/>
              </a:lnSpc>
              <a:spcBef>
                <a:spcPts val="375"/>
              </a:spcBef>
            </a:pPr>
            <a:r>
              <a:rPr sz="1850" b="1" spc="-25" dirty="0">
                <a:solidFill>
                  <a:srgbClr val="465B87"/>
                </a:solidFill>
                <a:latin typeface="Montserrat"/>
                <a:cs typeface="Montserrat"/>
              </a:rPr>
              <a:t>CFO</a:t>
            </a:r>
            <a:endParaRPr sz="1850">
              <a:latin typeface="Montserrat"/>
              <a:cs typeface="Montserra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STRATEGY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01163" y="2355709"/>
            <a:ext cx="1708150" cy="5829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1850" b="1" spc="-10" dirty="0">
                <a:solidFill>
                  <a:srgbClr val="465B87"/>
                </a:solidFill>
                <a:latin typeface="Montserrat"/>
                <a:cs typeface="Montserrat"/>
              </a:rPr>
              <a:t>CONTROLLER</a:t>
            </a:r>
            <a:endParaRPr sz="1850">
              <a:latin typeface="Montserrat"/>
              <a:cs typeface="Montserrat"/>
            </a:endParaRPr>
          </a:p>
          <a:p>
            <a:pPr marR="17145" algn="ctr">
              <a:lnSpc>
                <a:spcPct val="100000"/>
              </a:lnSpc>
              <a:spcBef>
                <a:spcPts val="21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ANALYSIS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62069" y="2355709"/>
            <a:ext cx="2590165" cy="5829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1850" b="1" dirty="0">
                <a:solidFill>
                  <a:srgbClr val="465B87"/>
                </a:solidFill>
                <a:latin typeface="Montserrat"/>
                <a:cs typeface="Montserrat"/>
              </a:rPr>
              <a:t>STAFF</a:t>
            </a:r>
            <a:r>
              <a:rPr sz="1850" b="1" spc="-130" dirty="0">
                <a:solidFill>
                  <a:srgbClr val="465B87"/>
                </a:solidFill>
                <a:latin typeface="Montserrat"/>
                <a:cs typeface="Montserrat"/>
              </a:rPr>
              <a:t> </a:t>
            </a:r>
            <a:r>
              <a:rPr sz="1850" b="1" spc="-10" dirty="0">
                <a:solidFill>
                  <a:srgbClr val="465B87"/>
                </a:solidFill>
                <a:latin typeface="Montserrat"/>
                <a:cs typeface="Montserrat"/>
              </a:rPr>
              <a:t>ACCOUNTANT</a:t>
            </a:r>
            <a:endParaRPr sz="1850">
              <a:latin typeface="Montserrat"/>
              <a:cs typeface="Montserrat"/>
            </a:endParaRPr>
          </a:p>
          <a:p>
            <a:pPr marR="17145" algn="ctr">
              <a:lnSpc>
                <a:spcPct val="100000"/>
              </a:lnSpc>
              <a:spcBef>
                <a:spcPts val="21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EXECUTION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59407" y="901369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7DB3D6"/>
                </a:solidFill>
              </a:rPr>
              <a:t>OUTSOURCED</a:t>
            </a:r>
            <a:r>
              <a:rPr spc="-80" dirty="0">
                <a:solidFill>
                  <a:srgbClr val="7DB3D6"/>
                </a:solidFill>
              </a:rPr>
              <a:t> </a:t>
            </a:r>
            <a:r>
              <a:rPr spc="-30" dirty="0"/>
              <a:t>EXPERTS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931925" y="3106722"/>
            <a:ext cx="2174240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Modeling</a:t>
            </a:r>
            <a:r>
              <a:rPr sz="1300" spc="-5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&amp;</a:t>
            </a:r>
            <a:r>
              <a:rPr sz="1300" spc="-4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Forecasting</a:t>
            </a:r>
            <a:endParaRPr sz="1300">
              <a:latin typeface="Montserrat"/>
              <a:cs typeface="Montserrat"/>
            </a:endParaRPr>
          </a:p>
          <a:p>
            <a:pPr marL="12700" marR="1110615">
              <a:lnSpc>
                <a:spcPct val="185900"/>
              </a:lnSpc>
            </a:pP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Capital</a:t>
            </a:r>
            <a:r>
              <a:rPr sz="1300" spc="-7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Raise Exit</a:t>
            </a:r>
            <a:r>
              <a:rPr sz="1300" spc="-4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Strategy</a:t>
            </a:r>
            <a:endParaRPr sz="1300">
              <a:latin typeface="Montserrat"/>
              <a:cs typeface="Montserrat"/>
            </a:endParaRPr>
          </a:p>
          <a:p>
            <a:pPr marL="12700" marR="5080">
              <a:lnSpc>
                <a:spcPct val="185900"/>
              </a:lnSpc>
            </a:pPr>
            <a:r>
              <a:rPr sz="1300" spc="-25" dirty="0">
                <a:solidFill>
                  <a:srgbClr val="231F20"/>
                </a:solidFill>
                <a:latin typeface="Montserrat"/>
                <a:cs typeface="Montserrat"/>
              </a:rPr>
              <a:t>Mergers</a:t>
            </a:r>
            <a:r>
              <a:rPr sz="13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&amp;</a:t>
            </a:r>
            <a:r>
              <a:rPr sz="13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Acquisitions </a:t>
            </a:r>
            <a:r>
              <a:rPr sz="1300" spc="-25" dirty="0">
                <a:solidFill>
                  <a:srgbClr val="231F20"/>
                </a:solidFill>
                <a:latin typeface="Montserrat"/>
                <a:cs typeface="Montserrat"/>
              </a:rPr>
              <a:t>Governance 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&amp;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 Compliance Compensation</a:t>
            </a:r>
            <a:r>
              <a:rPr sz="1300" spc="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Modeling 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Audit</a:t>
            </a:r>
            <a:r>
              <a:rPr sz="1300" spc="-4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Preparation</a:t>
            </a:r>
            <a:endParaRPr sz="1300">
              <a:latin typeface="Montserrat"/>
              <a:cs typeface="Montserra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94096" y="3106722"/>
            <a:ext cx="2079625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Cash</a:t>
            </a:r>
            <a:r>
              <a:rPr sz="1300" spc="-5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Flow</a:t>
            </a:r>
            <a:r>
              <a:rPr sz="1300" spc="-5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Forecasting</a:t>
            </a:r>
            <a:endParaRPr sz="1300">
              <a:latin typeface="Montserrat"/>
              <a:cs typeface="Montserrat"/>
            </a:endParaRPr>
          </a:p>
          <a:p>
            <a:pPr marL="12700" marR="272415">
              <a:lnSpc>
                <a:spcPct val="185900"/>
              </a:lnSpc>
            </a:pPr>
            <a:r>
              <a:rPr sz="1300" spc="-15" dirty="0">
                <a:solidFill>
                  <a:srgbClr val="231F20"/>
                </a:solidFill>
                <a:latin typeface="Montserrat"/>
                <a:cs typeface="Montserrat"/>
              </a:rPr>
              <a:t>Month-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End</a:t>
            </a:r>
            <a:r>
              <a:rPr sz="1300" spc="-7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Close 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Financial</a:t>
            </a:r>
            <a:r>
              <a:rPr sz="1300" spc="-5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Dashboards Budgeting</a:t>
            </a:r>
            <a:endParaRPr sz="1300">
              <a:latin typeface="Montserrat"/>
              <a:cs typeface="Montserrat"/>
            </a:endParaRPr>
          </a:p>
          <a:p>
            <a:pPr marL="12700" marR="5080">
              <a:lnSpc>
                <a:spcPct val="185900"/>
              </a:lnSpc>
            </a:pP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Internal</a:t>
            </a:r>
            <a:r>
              <a:rPr sz="13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Controls 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Financial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Reporting 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Systems</a:t>
            </a:r>
            <a:r>
              <a:rPr sz="1300" spc="-4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Implementation</a:t>
            </a:r>
            <a:endParaRPr sz="1300">
              <a:latin typeface="Montserrat"/>
              <a:cs typeface="Montserra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59421" y="3106722"/>
            <a:ext cx="1951355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Bank</a:t>
            </a:r>
            <a:r>
              <a:rPr sz="1300" spc="-7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Reconciliation</a:t>
            </a:r>
            <a:endParaRPr sz="1300">
              <a:latin typeface="Montserrat"/>
              <a:cs typeface="Montserrat"/>
            </a:endParaRPr>
          </a:p>
          <a:p>
            <a:pPr marL="12700" marR="474345">
              <a:lnSpc>
                <a:spcPct val="185900"/>
              </a:lnSpc>
            </a:pP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Journal</a:t>
            </a:r>
            <a:r>
              <a:rPr sz="1300" spc="-6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Entries</a:t>
            </a:r>
            <a:r>
              <a:rPr sz="1300" spc="50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GL</a:t>
            </a:r>
            <a:r>
              <a:rPr sz="1300" spc="-4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Maintenance 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Chart</a:t>
            </a:r>
            <a:r>
              <a:rPr sz="1300" spc="-6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sz="1300" spc="-5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Montserrat"/>
                <a:cs typeface="Montserrat"/>
              </a:rPr>
              <a:t>Accounts 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Accounts</a:t>
            </a:r>
            <a:r>
              <a:rPr sz="13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Payable</a:t>
            </a:r>
            <a:endParaRPr sz="1300">
              <a:latin typeface="Montserrat"/>
              <a:cs typeface="Montserrat"/>
            </a:endParaRPr>
          </a:p>
          <a:p>
            <a:pPr marL="12700" marR="5080">
              <a:lnSpc>
                <a:spcPct val="185900"/>
              </a:lnSpc>
            </a:pP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Accounts</a:t>
            </a:r>
            <a:r>
              <a:rPr sz="13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Receivable </a:t>
            </a:r>
            <a:r>
              <a:rPr sz="1300" spc="-20" dirty="0">
                <a:solidFill>
                  <a:srgbClr val="231F20"/>
                </a:solidFill>
                <a:latin typeface="Montserrat"/>
                <a:cs typeface="Montserrat"/>
              </a:rPr>
              <a:t>Inventory</a:t>
            </a:r>
            <a:r>
              <a:rPr sz="13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ontserrat"/>
                <a:cs typeface="Montserrat"/>
              </a:rPr>
              <a:t>Management</a:t>
            </a:r>
            <a:endParaRPr sz="1300">
              <a:latin typeface="Montserrat"/>
              <a:cs typeface="Montserra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862982" y="1811832"/>
            <a:ext cx="81280" cy="256540"/>
          </a:xfrm>
          <a:custGeom>
            <a:avLst/>
            <a:gdLst/>
            <a:ahLst/>
            <a:cxnLst/>
            <a:rect l="l" t="t" r="r" b="b"/>
            <a:pathLst>
              <a:path w="81279" h="256539">
                <a:moveTo>
                  <a:pt x="81279" y="0"/>
                </a:moveTo>
                <a:lnTo>
                  <a:pt x="0" y="0"/>
                </a:lnTo>
                <a:lnTo>
                  <a:pt x="0" y="256032"/>
                </a:lnTo>
                <a:lnTo>
                  <a:pt x="81279" y="256032"/>
                </a:lnTo>
                <a:lnTo>
                  <a:pt x="81279" y="0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005222" y="1702104"/>
            <a:ext cx="81280" cy="365760"/>
          </a:xfrm>
          <a:custGeom>
            <a:avLst/>
            <a:gdLst/>
            <a:ahLst/>
            <a:cxnLst/>
            <a:rect l="l" t="t" r="r" b="b"/>
            <a:pathLst>
              <a:path w="81279" h="365760">
                <a:moveTo>
                  <a:pt x="81279" y="0"/>
                </a:moveTo>
                <a:lnTo>
                  <a:pt x="0" y="0"/>
                </a:lnTo>
                <a:lnTo>
                  <a:pt x="0" y="365760"/>
                </a:lnTo>
                <a:lnTo>
                  <a:pt x="81279" y="365760"/>
                </a:lnTo>
                <a:lnTo>
                  <a:pt x="81279" y="0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47462" y="1921560"/>
            <a:ext cx="81280" cy="146685"/>
          </a:xfrm>
          <a:custGeom>
            <a:avLst/>
            <a:gdLst/>
            <a:ahLst/>
            <a:cxnLst/>
            <a:rect l="l" t="t" r="r" b="b"/>
            <a:pathLst>
              <a:path w="81279" h="146685">
                <a:moveTo>
                  <a:pt x="81279" y="0"/>
                </a:moveTo>
                <a:lnTo>
                  <a:pt x="0" y="0"/>
                </a:lnTo>
                <a:lnTo>
                  <a:pt x="0" y="146303"/>
                </a:lnTo>
                <a:lnTo>
                  <a:pt x="81279" y="146303"/>
                </a:lnTo>
                <a:lnTo>
                  <a:pt x="81279" y="0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39639" y="1692964"/>
            <a:ext cx="365760" cy="384175"/>
          </a:xfrm>
          <a:custGeom>
            <a:avLst/>
            <a:gdLst/>
            <a:ahLst/>
            <a:cxnLst/>
            <a:rect l="l" t="t" r="r" b="b"/>
            <a:pathLst>
              <a:path w="365760" h="384175">
                <a:moveTo>
                  <a:pt x="182880" y="0"/>
                </a:moveTo>
                <a:lnTo>
                  <a:pt x="147289" y="6707"/>
                </a:lnTo>
                <a:lnTo>
                  <a:pt x="118224" y="24998"/>
                </a:lnTo>
                <a:lnTo>
                  <a:pt x="98626" y="52126"/>
                </a:lnTo>
                <a:lnTo>
                  <a:pt x="91440" y="85344"/>
                </a:lnTo>
                <a:lnTo>
                  <a:pt x="98626" y="118561"/>
                </a:lnTo>
                <a:lnTo>
                  <a:pt x="118224" y="145689"/>
                </a:lnTo>
                <a:lnTo>
                  <a:pt x="147289" y="163980"/>
                </a:lnTo>
                <a:lnTo>
                  <a:pt x="182880" y="170688"/>
                </a:lnTo>
                <a:lnTo>
                  <a:pt x="218470" y="163980"/>
                </a:lnTo>
                <a:lnTo>
                  <a:pt x="247535" y="145689"/>
                </a:lnTo>
                <a:lnTo>
                  <a:pt x="267133" y="118561"/>
                </a:lnTo>
                <a:lnTo>
                  <a:pt x="274320" y="85344"/>
                </a:lnTo>
                <a:lnTo>
                  <a:pt x="267133" y="52126"/>
                </a:lnTo>
                <a:lnTo>
                  <a:pt x="247535" y="24998"/>
                </a:lnTo>
                <a:lnTo>
                  <a:pt x="218470" y="6707"/>
                </a:lnTo>
                <a:lnTo>
                  <a:pt x="182880" y="0"/>
                </a:lnTo>
                <a:close/>
              </a:path>
              <a:path w="365760" h="384175">
                <a:moveTo>
                  <a:pt x="91440" y="224878"/>
                </a:moveTo>
                <a:lnTo>
                  <a:pt x="54103" y="238214"/>
                </a:lnTo>
                <a:lnTo>
                  <a:pt x="25231" y="255390"/>
                </a:lnTo>
                <a:lnTo>
                  <a:pt x="6604" y="275767"/>
                </a:lnTo>
                <a:lnTo>
                  <a:pt x="0" y="298704"/>
                </a:lnTo>
                <a:lnTo>
                  <a:pt x="0" y="384048"/>
                </a:lnTo>
                <a:lnTo>
                  <a:pt x="365760" y="384048"/>
                </a:lnTo>
                <a:lnTo>
                  <a:pt x="365760" y="359079"/>
                </a:lnTo>
                <a:lnTo>
                  <a:pt x="141503" y="359079"/>
                </a:lnTo>
                <a:lnTo>
                  <a:pt x="115260" y="316452"/>
                </a:lnTo>
                <a:lnTo>
                  <a:pt x="100098" y="278382"/>
                </a:lnTo>
                <a:lnTo>
                  <a:pt x="93122" y="247110"/>
                </a:lnTo>
                <a:lnTo>
                  <a:pt x="91440" y="224878"/>
                </a:lnTo>
                <a:close/>
              </a:path>
              <a:path w="365760" h="384175">
                <a:moveTo>
                  <a:pt x="182880" y="213360"/>
                </a:moveTo>
                <a:lnTo>
                  <a:pt x="171482" y="213550"/>
                </a:lnTo>
                <a:lnTo>
                  <a:pt x="160277" y="214080"/>
                </a:lnTo>
                <a:lnTo>
                  <a:pt x="149286" y="214892"/>
                </a:lnTo>
                <a:lnTo>
                  <a:pt x="138531" y="215925"/>
                </a:lnTo>
                <a:lnTo>
                  <a:pt x="160020" y="256032"/>
                </a:lnTo>
                <a:lnTo>
                  <a:pt x="141503" y="359079"/>
                </a:lnTo>
                <a:lnTo>
                  <a:pt x="224256" y="359079"/>
                </a:lnTo>
                <a:lnTo>
                  <a:pt x="205740" y="256032"/>
                </a:lnTo>
                <a:lnTo>
                  <a:pt x="227228" y="215925"/>
                </a:lnTo>
                <a:lnTo>
                  <a:pt x="216473" y="214892"/>
                </a:lnTo>
                <a:lnTo>
                  <a:pt x="205482" y="214080"/>
                </a:lnTo>
                <a:lnTo>
                  <a:pt x="194277" y="213550"/>
                </a:lnTo>
                <a:lnTo>
                  <a:pt x="182880" y="213360"/>
                </a:lnTo>
                <a:close/>
              </a:path>
              <a:path w="365760" h="384175">
                <a:moveTo>
                  <a:pt x="274320" y="224878"/>
                </a:moveTo>
                <a:lnTo>
                  <a:pt x="272637" y="247110"/>
                </a:lnTo>
                <a:lnTo>
                  <a:pt x="265661" y="278382"/>
                </a:lnTo>
                <a:lnTo>
                  <a:pt x="250499" y="316452"/>
                </a:lnTo>
                <a:lnTo>
                  <a:pt x="224256" y="359079"/>
                </a:lnTo>
                <a:lnTo>
                  <a:pt x="365760" y="359079"/>
                </a:lnTo>
                <a:lnTo>
                  <a:pt x="365760" y="298704"/>
                </a:lnTo>
                <a:lnTo>
                  <a:pt x="359187" y="275767"/>
                </a:lnTo>
                <a:lnTo>
                  <a:pt x="340614" y="255390"/>
                </a:lnTo>
                <a:lnTo>
                  <a:pt x="311753" y="238214"/>
                </a:lnTo>
                <a:lnTo>
                  <a:pt x="274320" y="224878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78756" y="1702109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59" h="365760">
                <a:moveTo>
                  <a:pt x="329243" y="77012"/>
                </a:moveTo>
                <a:lnTo>
                  <a:pt x="36515" y="77012"/>
                </a:lnTo>
                <a:lnTo>
                  <a:pt x="22279" y="80025"/>
                </a:lnTo>
                <a:lnTo>
                  <a:pt x="10653" y="88276"/>
                </a:lnTo>
                <a:lnTo>
                  <a:pt x="2852" y="100515"/>
                </a:lnTo>
                <a:lnTo>
                  <a:pt x="0" y="115506"/>
                </a:lnTo>
                <a:lnTo>
                  <a:pt x="0" y="327253"/>
                </a:lnTo>
                <a:lnTo>
                  <a:pt x="2885" y="342244"/>
                </a:lnTo>
                <a:lnTo>
                  <a:pt x="10724" y="354483"/>
                </a:lnTo>
                <a:lnTo>
                  <a:pt x="22357" y="362734"/>
                </a:lnTo>
                <a:lnTo>
                  <a:pt x="36575" y="365760"/>
                </a:lnTo>
                <a:lnTo>
                  <a:pt x="329183" y="365760"/>
                </a:lnTo>
                <a:lnTo>
                  <a:pt x="343423" y="362734"/>
                </a:lnTo>
                <a:lnTo>
                  <a:pt x="355049" y="354483"/>
                </a:lnTo>
                <a:lnTo>
                  <a:pt x="362886" y="342244"/>
                </a:lnTo>
                <a:lnTo>
                  <a:pt x="365759" y="327253"/>
                </a:lnTo>
                <a:lnTo>
                  <a:pt x="365759" y="115506"/>
                </a:lnTo>
                <a:lnTo>
                  <a:pt x="362886" y="100515"/>
                </a:lnTo>
                <a:lnTo>
                  <a:pt x="355049" y="88276"/>
                </a:lnTo>
                <a:lnTo>
                  <a:pt x="343423" y="80025"/>
                </a:lnTo>
                <a:lnTo>
                  <a:pt x="329243" y="77012"/>
                </a:lnTo>
                <a:close/>
              </a:path>
              <a:path w="365759" h="365760">
                <a:moveTo>
                  <a:pt x="219455" y="0"/>
                </a:moveTo>
                <a:lnTo>
                  <a:pt x="146303" y="0"/>
                </a:lnTo>
                <a:lnTo>
                  <a:pt x="132007" y="3025"/>
                </a:lnTo>
                <a:lnTo>
                  <a:pt x="120381" y="11276"/>
                </a:lnTo>
                <a:lnTo>
                  <a:pt x="112580" y="23515"/>
                </a:lnTo>
                <a:lnTo>
                  <a:pt x="109727" y="38506"/>
                </a:lnTo>
                <a:lnTo>
                  <a:pt x="109727" y="77012"/>
                </a:lnTo>
                <a:lnTo>
                  <a:pt x="146303" y="77012"/>
                </a:lnTo>
                <a:lnTo>
                  <a:pt x="146303" y="38506"/>
                </a:lnTo>
                <a:lnTo>
                  <a:pt x="256031" y="38506"/>
                </a:lnTo>
                <a:lnTo>
                  <a:pt x="253158" y="23515"/>
                </a:lnTo>
                <a:lnTo>
                  <a:pt x="245321" y="11276"/>
                </a:lnTo>
                <a:lnTo>
                  <a:pt x="233695" y="3025"/>
                </a:lnTo>
                <a:lnTo>
                  <a:pt x="219455" y="0"/>
                </a:lnTo>
                <a:close/>
              </a:path>
              <a:path w="365759" h="365760">
                <a:moveTo>
                  <a:pt x="256031" y="38506"/>
                </a:moveTo>
                <a:lnTo>
                  <a:pt x="219455" y="38506"/>
                </a:lnTo>
                <a:lnTo>
                  <a:pt x="219455" y="77012"/>
                </a:lnTo>
                <a:lnTo>
                  <a:pt x="256031" y="77012"/>
                </a:lnTo>
                <a:lnTo>
                  <a:pt x="256031" y="38506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r>
              <a:rPr spc="-25" dirty="0"/>
              <a:t>5</a:t>
            </a:r>
          </a:p>
        </p:txBody>
      </p: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25498"/>
            <a:ext cx="10058400" cy="6147435"/>
            <a:chOff x="0" y="1625498"/>
            <a:chExt cx="10058400" cy="61474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63557"/>
              <a:ext cx="10058399" cy="490884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1612" y="1625498"/>
              <a:ext cx="9249410" cy="4622800"/>
            </a:xfrm>
            <a:custGeom>
              <a:avLst/>
              <a:gdLst/>
              <a:ahLst/>
              <a:cxnLst/>
              <a:rect l="l" t="t" r="r" b="b"/>
              <a:pathLst>
                <a:path w="9249410" h="4622800">
                  <a:moveTo>
                    <a:pt x="9249156" y="0"/>
                  </a:moveTo>
                  <a:lnTo>
                    <a:pt x="0" y="0"/>
                  </a:lnTo>
                  <a:lnTo>
                    <a:pt x="0" y="4622292"/>
                  </a:lnTo>
                  <a:lnTo>
                    <a:pt x="9249156" y="4622292"/>
                  </a:lnTo>
                  <a:lnTo>
                    <a:pt x="9249156" y="0"/>
                  </a:lnTo>
                  <a:close/>
                </a:path>
              </a:pathLst>
            </a:custGeom>
            <a:solidFill>
              <a:srgbClr val="231F20">
                <a:alpha val="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199" y="1787296"/>
              <a:ext cx="9110345" cy="4482465"/>
            </a:xfrm>
            <a:custGeom>
              <a:avLst/>
              <a:gdLst/>
              <a:ahLst/>
              <a:cxnLst/>
              <a:rect l="l" t="t" r="r" b="b"/>
              <a:pathLst>
                <a:path w="9110345" h="4482465">
                  <a:moveTo>
                    <a:pt x="9109875" y="0"/>
                  </a:moveTo>
                  <a:lnTo>
                    <a:pt x="0" y="0"/>
                  </a:lnTo>
                  <a:lnTo>
                    <a:pt x="0" y="4482007"/>
                  </a:lnTo>
                  <a:lnTo>
                    <a:pt x="9109875" y="4482007"/>
                  </a:lnTo>
                  <a:lnTo>
                    <a:pt x="91098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0203" y="2073541"/>
              <a:ext cx="659993" cy="6600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35133" y="2073541"/>
              <a:ext cx="660006" cy="6600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0077" y="2073541"/>
              <a:ext cx="659993" cy="6600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4369" y="4238751"/>
              <a:ext cx="660006" cy="6599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43731" y="4236351"/>
              <a:ext cx="660006" cy="6599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65007" y="2073541"/>
              <a:ext cx="660006" cy="6600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65007" y="4237545"/>
              <a:ext cx="660006" cy="6600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3093" y="4260532"/>
              <a:ext cx="660006" cy="66000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316469" y="1782210"/>
              <a:ext cx="0" cy="4472305"/>
            </a:xfrm>
            <a:custGeom>
              <a:avLst/>
              <a:gdLst/>
              <a:ahLst/>
              <a:cxnLst/>
              <a:rect l="l" t="t" r="r" b="b"/>
              <a:pathLst>
                <a:path h="4472305">
                  <a:moveTo>
                    <a:pt x="0" y="0"/>
                  </a:moveTo>
                  <a:lnTo>
                    <a:pt x="0" y="4471847"/>
                  </a:lnTo>
                </a:path>
              </a:pathLst>
            </a:custGeom>
            <a:ln w="317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15200" y="1775866"/>
              <a:ext cx="2540" cy="4482465"/>
            </a:xfrm>
            <a:custGeom>
              <a:avLst/>
              <a:gdLst/>
              <a:ahLst/>
              <a:cxnLst/>
              <a:rect l="l" t="t" r="r" b="b"/>
              <a:pathLst>
                <a:path w="2540" h="4482465">
                  <a:moveTo>
                    <a:pt x="2540" y="4480725"/>
                  </a:moveTo>
                  <a:lnTo>
                    <a:pt x="2159" y="4479823"/>
                  </a:lnTo>
                  <a:lnTo>
                    <a:pt x="1270" y="4479455"/>
                  </a:lnTo>
                  <a:lnTo>
                    <a:pt x="368" y="4479823"/>
                  </a:lnTo>
                  <a:lnTo>
                    <a:pt x="0" y="4480725"/>
                  </a:lnTo>
                  <a:lnTo>
                    <a:pt x="368" y="4481627"/>
                  </a:lnTo>
                  <a:lnTo>
                    <a:pt x="1270" y="4481995"/>
                  </a:lnTo>
                  <a:lnTo>
                    <a:pt x="2159" y="4481627"/>
                  </a:lnTo>
                  <a:lnTo>
                    <a:pt x="2540" y="4480725"/>
                  </a:lnTo>
                  <a:close/>
                </a:path>
                <a:path w="2540" h="4482465">
                  <a:moveTo>
                    <a:pt x="2540" y="1270"/>
                  </a:moveTo>
                  <a:lnTo>
                    <a:pt x="2159" y="368"/>
                  </a:lnTo>
                  <a:lnTo>
                    <a:pt x="1270" y="0"/>
                  </a:lnTo>
                  <a:lnTo>
                    <a:pt x="368" y="368"/>
                  </a:lnTo>
                  <a:lnTo>
                    <a:pt x="0" y="1270"/>
                  </a:lnTo>
                  <a:lnTo>
                    <a:pt x="368" y="2171"/>
                  </a:lnTo>
                  <a:lnTo>
                    <a:pt x="1270" y="2540"/>
                  </a:lnTo>
                  <a:lnTo>
                    <a:pt x="2159" y="2171"/>
                  </a:lnTo>
                  <a:lnTo>
                    <a:pt x="2540" y="1270"/>
                  </a:lnTo>
                  <a:close/>
                </a:path>
              </a:pathLst>
            </a:custGeom>
            <a:solidFill>
              <a:srgbClr val="231F20">
                <a:alpha val="7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38882" y="1784347"/>
              <a:ext cx="0" cy="4472305"/>
            </a:xfrm>
            <a:custGeom>
              <a:avLst/>
              <a:gdLst/>
              <a:ahLst/>
              <a:cxnLst/>
              <a:rect l="l" t="t" r="r" b="b"/>
              <a:pathLst>
                <a:path h="4472305">
                  <a:moveTo>
                    <a:pt x="0" y="0"/>
                  </a:moveTo>
                  <a:lnTo>
                    <a:pt x="0" y="4471847"/>
                  </a:lnTo>
                </a:path>
              </a:pathLst>
            </a:custGeom>
            <a:ln w="317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737612" y="1777999"/>
              <a:ext cx="2540" cy="4482465"/>
            </a:xfrm>
            <a:custGeom>
              <a:avLst/>
              <a:gdLst/>
              <a:ahLst/>
              <a:cxnLst/>
              <a:rect l="l" t="t" r="r" b="b"/>
              <a:pathLst>
                <a:path w="2539" h="4482465">
                  <a:moveTo>
                    <a:pt x="2540" y="4480725"/>
                  </a:moveTo>
                  <a:lnTo>
                    <a:pt x="2159" y="4479836"/>
                  </a:lnTo>
                  <a:lnTo>
                    <a:pt x="1270" y="4479455"/>
                  </a:lnTo>
                  <a:lnTo>
                    <a:pt x="368" y="4479836"/>
                  </a:lnTo>
                  <a:lnTo>
                    <a:pt x="0" y="4480725"/>
                  </a:lnTo>
                  <a:lnTo>
                    <a:pt x="368" y="4481627"/>
                  </a:lnTo>
                  <a:lnTo>
                    <a:pt x="1270" y="4481995"/>
                  </a:lnTo>
                  <a:lnTo>
                    <a:pt x="2159" y="4481627"/>
                  </a:lnTo>
                  <a:lnTo>
                    <a:pt x="2540" y="4480725"/>
                  </a:lnTo>
                  <a:close/>
                </a:path>
                <a:path w="2539" h="4482465">
                  <a:moveTo>
                    <a:pt x="2540" y="1270"/>
                  </a:moveTo>
                  <a:lnTo>
                    <a:pt x="2159" y="381"/>
                  </a:lnTo>
                  <a:lnTo>
                    <a:pt x="1270" y="0"/>
                  </a:lnTo>
                  <a:lnTo>
                    <a:pt x="368" y="381"/>
                  </a:lnTo>
                  <a:lnTo>
                    <a:pt x="0" y="1270"/>
                  </a:lnTo>
                  <a:lnTo>
                    <a:pt x="368" y="2171"/>
                  </a:lnTo>
                  <a:lnTo>
                    <a:pt x="1270" y="2540"/>
                  </a:lnTo>
                  <a:lnTo>
                    <a:pt x="2159" y="2171"/>
                  </a:lnTo>
                  <a:lnTo>
                    <a:pt x="2540" y="1270"/>
                  </a:lnTo>
                  <a:close/>
                </a:path>
              </a:pathLst>
            </a:custGeom>
            <a:solidFill>
              <a:srgbClr val="231F20">
                <a:alpha val="7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027929" y="1793648"/>
              <a:ext cx="0" cy="4472305"/>
            </a:xfrm>
            <a:custGeom>
              <a:avLst/>
              <a:gdLst/>
              <a:ahLst/>
              <a:cxnLst/>
              <a:rect l="l" t="t" r="r" b="b"/>
              <a:pathLst>
                <a:path h="4472305">
                  <a:moveTo>
                    <a:pt x="0" y="0"/>
                  </a:moveTo>
                  <a:lnTo>
                    <a:pt x="0" y="4471847"/>
                  </a:lnTo>
                </a:path>
              </a:pathLst>
            </a:custGeom>
            <a:ln w="317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26660" y="1787308"/>
              <a:ext cx="2540" cy="4482465"/>
            </a:xfrm>
            <a:custGeom>
              <a:avLst/>
              <a:gdLst/>
              <a:ahLst/>
              <a:cxnLst/>
              <a:rect l="l" t="t" r="r" b="b"/>
              <a:pathLst>
                <a:path w="2539" h="4482465">
                  <a:moveTo>
                    <a:pt x="2540" y="4480725"/>
                  </a:moveTo>
                  <a:lnTo>
                    <a:pt x="2159" y="4479823"/>
                  </a:lnTo>
                  <a:lnTo>
                    <a:pt x="1270" y="4479455"/>
                  </a:lnTo>
                  <a:lnTo>
                    <a:pt x="368" y="4479823"/>
                  </a:lnTo>
                  <a:lnTo>
                    <a:pt x="0" y="4480725"/>
                  </a:lnTo>
                  <a:lnTo>
                    <a:pt x="368" y="4481627"/>
                  </a:lnTo>
                  <a:lnTo>
                    <a:pt x="1270" y="4481995"/>
                  </a:lnTo>
                  <a:lnTo>
                    <a:pt x="2159" y="4481627"/>
                  </a:lnTo>
                  <a:lnTo>
                    <a:pt x="2540" y="4480725"/>
                  </a:lnTo>
                  <a:close/>
                </a:path>
                <a:path w="2539" h="4482465">
                  <a:moveTo>
                    <a:pt x="2540" y="1270"/>
                  </a:moveTo>
                  <a:lnTo>
                    <a:pt x="2159" y="368"/>
                  </a:lnTo>
                  <a:lnTo>
                    <a:pt x="1270" y="0"/>
                  </a:lnTo>
                  <a:lnTo>
                    <a:pt x="368" y="368"/>
                  </a:lnTo>
                  <a:lnTo>
                    <a:pt x="0" y="1270"/>
                  </a:lnTo>
                  <a:lnTo>
                    <a:pt x="368" y="2171"/>
                  </a:lnTo>
                  <a:lnTo>
                    <a:pt x="1270" y="2540"/>
                  </a:lnTo>
                  <a:lnTo>
                    <a:pt x="2159" y="2171"/>
                  </a:lnTo>
                  <a:lnTo>
                    <a:pt x="2540" y="1270"/>
                  </a:lnTo>
                  <a:close/>
                </a:path>
              </a:pathLst>
            </a:custGeom>
            <a:solidFill>
              <a:srgbClr val="231F20">
                <a:alpha val="7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61016" y="3999537"/>
              <a:ext cx="9091295" cy="0"/>
            </a:xfrm>
            <a:custGeom>
              <a:avLst/>
              <a:gdLst/>
              <a:ahLst/>
              <a:cxnLst/>
              <a:rect l="l" t="t" r="r" b="b"/>
              <a:pathLst>
                <a:path w="9091295">
                  <a:moveTo>
                    <a:pt x="909097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57187" y="3998277"/>
              <a:ext cx="9101455" cy="2540"/>
            </a:xfrm>
            <a:custGeom>
              <a:avLst/>
              <a:gdLst/>
              <a:ahLst/>
              <a:cxnLst/>
              <a:rect l="l" t="t" r="r" b="b"/>
              <a:pathLst>
                <a:path w="9101455" h="2539">
                  <a:moveTo>
                    <a:pt x="2540" y="1270"/>
                  </a:moveTo>
                  <a:lnTo>
                    <a:pt x="2171" y="368"/>
                  </a:lnTo>
                  <a:lnTo>
                    <a:pt x="1270" y="0"/>
                  </a:lnTo>
                  <a:lnTo>
                    <a:pt x="368" y="368"/>
                  </a:lnTo>
                  <a:lnTo>
                    <a:pt x="0" y="1270"/>
                  </a:lnTo>
                  <a:lnTo>
                    <a:pt x="368" y="2159"/>
                  </a:lnTo>
                  <a:lnTo>
                    <a:pt x="1270" y="2540"/>
                  </a:lnTo>
                  <a:lnTo>
                    <a:pt x="2171" y="2159"/>
                  </a:lnTo>
                  <a:lnTo>
                    <a:pt x="2540" y="1270"/>
                  </a:lnTo>
                  <a:close/>
                </a:path>
                <a:path w="9101455" h="2539">
                  <a:moveTo>
                    <a:pt x="9101150" y="1270"/>
                  </a:moveTo>
                  <a:lnTo>
                    <a:pt x="9100782" y="368"/>
                  </a:lnTo>
                  <a:lnTo>
                    <a:pt x="9099880" y="0"/>
                  </a:lnTo>
                  <a:lnTo>
                    <a:pt x="9098978" y="368"/>
                  </a:lnTo>
                  <a:lnTo>
                    <a:pt x="9098610" y="1270"/>
                  </a:lnTo>
                  <a:lnTo>
                    <a:pt x="9098978" y="2159"/>
                  </a:lnTo>
                  <a:lnTo>
                    <a:pt x="9099880" y="2540"/>
                  </a:lnTo>
                  <a:lnTo>
                    <a:pt x="9100782" y="2159"/>
                  </a:lnTo>
                  <a:lnTo>
                    <a:pt x="9101150" y="1270"/>
                  </a:lnTo>
                  <a:close/>
                </a:path>
              </a:pathLst>
            </a:custGeom>
            <a:solidFill>
              <a:srgbClr val="231F20">
                <a:alpha val="7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80214" y="2184438"/>
              <a:ext cx="440690" cy="440690"/>
            </a:xfrm>
            <a:custGeom>
              <a:avLst/>
              <a:gdLst/>
              <a:ahLst/>
              <a:cxnLst/>
              <a:rect l="l" t="t" r="r" b="b"/>
              <a:pathLst>
                <a:path w="440689" h="440689">
                  <a:moveTo>
                    <a:pt x="225247" y="352005"/>
                  </a:moveTo>
                  <a:lnTo>
                    <a:pt x="223786" y="353186"/>
                  </a:lnTo>
                  <a:lnTo>
                    <a:pt x="220205" y="356019"/>
                  </a:lnTo>
                  <a:lnTo>
                    <a:pt x="216827" y="353326"/>
                  </a:lnTo>
                  <a:lnTo>
                    <a:pt x="215506" y="352272"/>
                  </a:lnTo>
                  <a:lnTo>
                    <a:pt x="191093" y="331737"/>
                  </a:lnTo>
                  <a:lnTo>
                    <a:pt x="156218" y="299308"/>
                  </a:lnTo>
                  <a:lnTo>
                    <a:pt x="120007" y="259773"/>
                  </a:lnTo>
                  <a:lnTo>
                    <a:pt x="91587" y="217920"/>
                  </a:lnTo>
                  <a:lnTo>
                    <a:pt x="80086" y="178536"/>
                  </a:lnTo>
                  <a:lnTo>
                    <a:pt x="85649" y="151449"/>
                  </a:lnTo>
                  <a:lnTo>
                    <a:pt x="100815" y="129327"/>
                  </a:lnTo>
                  <a:lnTo>
                    <a:pt x="123302" y="114410"/>
                  </a:lnTo>
                  <a:lnTo>
                    <a:pt x="150825" y="108940"/>
                  </a:lnTo>
                  <a:lnTo>
                    <a:pt x="173783" y="112052"/>
                  </a:lnTo>
                  <a:lnTo>
                    <a:pt x="191977" y="121373"/>
                  </a:lnTo>
                  <a:lnTo>
                    <a:pt x="206941" y="136886"/>
                  </a:lnTo>
                  <a:lnTo>
                    <a:pt x="220205" y="158572"/>
                  </a:lnTo>
                  <a:lnTo>
                    <a:pt x="233476" y="136886"/>
                  </a:lnTo>
                  <a:lnTo>
                    <a:pt x="248443" y="121373"/>
                  </a:lnTo>
                  <a:lnTo>
                    <a:pt x="266639" y="112052"/>
                  </a:lnTo>
                  <a:lnTo>
                    <a:pt x="289598" y="108940"/>
                  </a:lnTo>
                  <a:lnTo>
                    <a:pt x="317120" y="114410"/>
                  </a:lnTo>
                  <a:lnTo>
                    <a:pt x="339607" y="129327"/>
                  </a:lnTo>
                  <a:lnTo>
                    <a:pt x="354774" y="151449"/>
                  </a:lnTo>
                  <a:lnTo>
                    <a:pt x="360337" y="178536"/>
                  </a:lnTo>
                  <a:lnTo>
                    <a:pt x="348922" y="217754"/>
                  </a:lnTo>
                  <a:lnTo>
                    <a:pt x="320689" y="259440"/>
                  </a:lnTo>
                  <a:lnTo>
                    <a:pt x="284654" y="298863"/>
                  </a:lnTo>
                  <a:lnTo>
                    <a:pt x="249835" y="331295"/>
                  </a:lnTo>
                  <a:lnTo>
                    <a:pt x="225247" y="352005"/>
                  </a:lnTo>
                  <a:close/>
                </a:path>
                <a:path w="440689" h="440689">
                  <a:moveTo>
                    <a:pt x="220218" y="0"/>
                  </a:moveTo>
                  <a:lnTo>
                    <a:pt x="175834" y="4473"/>
                  </a:lnTo>
                  <a:lnTo>
                    <a:pt x="134497" y="17304"/>
                  </a:lnTo>
                  <a:lnTo>
                    <a:pt x="97089" y="37607"/>
                  </a:lnTo>
                  <a:lnTo>
                    <a:pt x="64498" y="64496"/>
                  </a:lnTo>
                  <a:lnTo>
                    <a:pt x="37608" y="97086"/>
                  </a:lnTo>
                  <a:lnTo>
                    <a:pt x="17305" y="134491"/>
                  </a:lnTo>
                  <a:lnTo>
                    <a:pt x="4473" y="175826"/>
                  </a:lnTo>
                  <a:lnTo>
                    <a:pt x="0" y="220205"/>
                  </a:lnTo>
                  <a:lnTo>
                    <a:pt x="4473" y="264584"/>
                  </a:lnTo>
                  <a:lnTo>
                    <a:pt x="17305" y="305920"/>
                  </a:lnTo>
                  <a:lnTo>
                    <a:pt x="37608" y="343327"/>
                  </a:lnTo>
                  <a:lnTo>
                    <a:pt x="64498" y="375919"/>
                  </a:lnTo>
                  <a:lnTo>
                    <a:pt x="97089" y="402811"/>
                  </a:lnTo>
                  <a:lnTo>
                    <a:pt x="134497" y="423116"/>
                  </a:lnTo>
                  <a:lnTo>
                    <a:pt x="175834" y="435948"/>
                  </a:lnTo>
                  <a:lnTo>
                    <a:pt x="220218" y="440423"/>
                  </a:lnTo>
                  <a:lnTo>
                    <a:pt x="264596" y="435948"/>
                  </a:lnTo>
                  <a:lnTo>
                    <a:pt x="305931" y="423116"/>
                  </a:lnTo>
                  <a:lnTo>
                    <a:pt x="343336" y="402811"/>
                  </a:lnTo>
                  <a:lnTo>
                    <a:pt x="375926" y="375919"/>
                  </a:lnTo>
                  <a:lnTo>
                    <a:pt x="402815" y="343327"/>
                  </a:lnTo>
                  <a:lnTo>
                    <a:pt x="423118" y="305920"/>
                  </a:lnTo>
                  <a:lnTo>
                    <a:pt x="435949" y="264584"/>
                  </a:lnTo>
                  <a:lnTo>
                    <a:pt x="440423" y="220205"/>
                  </a:lnTo>
                  <a:lnTo>
                    <a:pt x="435949" y="175826"/>
                  </a:lnTo>
                  <a:lnTo>
                    <a:pt x="423118" y="134491"/>
                  </a:lnTo>
                  <a:lnTo>
                    <a:pt x="402815" y="97086"/>
                  </a:lnTo>
                  <a:lnTo>
                    <a:pt x="375926" y="64496"/>
                  </a:lnTo>
                  <a:lnTo>
                    <a:pt x="343336" y="37607"/>
                  </a:lnTo>
                  <a:lnTo>
                    <a:pt x="305931" y="17304"/>
                  </a:lnTo>
                  <a:lnTo>
                    <a:pt x="264596" y="4473"/>
                  </a:lnTo>
                  <a:lnTo>
                    <a:pt x="220218" y="0"/>
                  </a:lnTo>
                  <a:close/>
                </a:path>
              </a:pathLst>
            </a:custGeom>
            <a:ln w="897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9110" y="4392376"/>
              <a:ext cx="128879" cy="14634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32176" y="4397545"/>
              <a:ext cx="128879" cy="14634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79579" y="4536375"/>
              <a:ext cx="441325" cy="208915"/>
            </a:xfrm>
            <a:custGeom>
              <a:avLst/>
              <a:gdLst/>
              <a:ahLst/>
              <a:cxnLst/>
              <a:rect l="l" t="t" r="r" b="b"/>
              <a:pathLst>
                <a:path w="441325" h="208914">
                  <a:moveTo>
                    <a:pt x="441007" y="64363"/>
                  </a:moveTo>
                  <a:lnTo>
                    <a:pt x="424775" y="20312"/>
                  </a:lnTo>
                  <a:lnTo>
                    <a:pt x="385749" y="1397"/>
                  </a:lnTo>
                  <a:lnTo>
                    <a:pt x="355345" y="838"/>
                  </a:lnTo>
                  <a:lnTo>
                    <a:pt x="325310" y="111709"/>
                  </a:lnTo>
                  <a:lnTo>
                    <a:pt x="323964" y="106768"/>
                  </a:lnTo>
                  <a:lnTo>
                    <a:pt x="323964" y="105930"/>
                  </a:lnTo>
                  <a:lnTo>
                    <a:pt x="322630" y="110871"/>
                  </a:lnTo>
                  <a:lnTo>
                    <a:pt x="292582" y="0"/>
                  </a:lnTo>
                  <a:lnTo>
                    <a:pt x="249197" y="2569"/>
                  </a:lnTo>
                  <a:lnTo>
                    <a:pt x="218312" y="26149"/>
                  </a:lnTo>
                  <a:lnTo>
                    <a:pt x="210071" y="18169"/>
                  </a:lnTo>
                  <a:lnTo>
                    <a:pt x="200588" y="12058"/>
                  </a:lnTo>
                  <a:lnTo>
                    <a:pt x="190093" y="8100"/>
                  </a:lnTo>
                  <a:lnTo>
                    <a:pt x="178815" y="6578"/>
                  </a:lnTo>
                  <a:lnTo>
                    <a:pt x="148412" y="6019"/>
                  </a:lnTo>
                  <a:lnTo>
                    <a:pt x="118376" y="116890"/>
                  </a:lnTo>
                  <a:lnTo>
                    <a:pt x="117030" y="111950"/>
                  </a:lnTo>
                  <a:lnTo>
                    <a:pt x="117030" y="111112"/>
                  </a:lnTo>
                  <a:lnTo>
                    <a:pt x="115696" y="116052"/>
                  </a:lnTo>
                  <a:lnTo>
                    <a:pt x="85648" y="5181"/>
                  </a:lnTo>
                  <a:lnTo>
                    <a:pt x="33802" y="11022"/>
                  </a:lnTo>
                  <a:lnTo>
                    <a:pt x="4360" y="44566"/>
                  </a:lnTo>
                  <a:lnTo>
                    <a:pt x="0" y="68694"/>
                  </a:lnTo>
                  <a:lnTo>
                    <a:pt x="0" y="208876"/>
                  </a:lnTo>
                  <a:lnTo>
                    <a:pt x="441007" y="203695"/>
                  </a:lnTo>
                  <a:lnTo>
                    <a:pt x="441007" y="64363"/>
                  </a:lnTo>
                  <a:close/>
                </a:path>
              </a:pathLst>
            </a:custGeom>
            <a:ln w="897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733103" y="2188387"/>
              <a:ext cx="260350" cy="433070"/>
            </a:xfrm>
            <a:custGeom>
              <a:avLst/>
              <a:gdLst/>
              <a:ahLst/>
              <a:cxnLst/>
              <a:rect l="l" t="t" r="r" b="b"/>
              <a:pathLst>
                <a:path w="260350" h="433069">
                  <a:moveTo>
                    <a:pt x="0" y="0"/>
                  </a:moveTo>
                  <a:lnTo>
                    <a:pt x="0" y="144589"/>
                  </a:lnTo>
                  <a:lnTo>
                    <a:pt x="10862" y="180672"/>
                  </a:lnTo>
                  <a:lnTo>
                    <a:pt x="37625" y="212842"/>
                  </a:lnTo>
                  <a:lnTo>
                    <a:pt x="71553" y="239683"/>
                  </a:lnTo>
                  <a:lnTo>
                    <a:pt x="103911" y="259778"/>
                  </a:lnTo>
                  <a:lnTo>
                    <a:pt x="96943" y="297107"/>
                  </a:lnTo>
                  <a:lnTo>
                    <a:pt x="84642" y="329553"/>
                  </a:lnTo>
                  <a:lnTo>
                    <a:pt x="66821" y="357421"/>
                  </a:lnTo>
                  <a:lnTo>
                    <a:pt x="43294" y="381012"/>
                  </a:lnTo>
                  <a:lnTo>
                    <a:pt x="216484" y="381012"/>
                  </a:lnTo>
                  <a:lnTo>
                    <a:pt x="192957" y="357421"/>
                  </a:lnTo>
                  <a:lnTo>
                    <a:pt x="175136" y="329553"/>
                  </a:lnTo>
                  <a:lnTo>
                    <a:pt x="162834" y="297107"/>
                  </a:lnTo>
                  <a:lnTo>
                    <a:pt x="155867" y="259778"/>
                  </a:lnTo>
                  <a:lnTo>
                    <a:pt x="188230" y="239683"/>
                  </a:lnTo>
                  <a:lnTo>
                    <a:pt x="222157" y="212842"/>
                  </a:lnTo>
                  <a:lnTo>
                    <a:pt x="248918" y="180672"/>
                  </a:lnTo>
                  <a:lnTo>
                    <a:pt x="259778" y="144589"/>
                  </a:lnTo>
                  <a:lnTo>
                    <a:pt x="259778" y="0"/>
                  </a:lnTo>
                  <a:lnTo>
                    <a:pt x="0" y="0"/>
                  </a:lnTo>
                  <a:close/>
                </a:path>
                <a:path w="260350" h="433069">
                  <a:moveTo>
                    <a:pt x="233807" y="432968"/>
                  </a:moveTo>
                  <a:lnTo>
                    <a:pt x="25984" y="432968"/>
                  </a:lnTo>
                  <a:lnTo>
                    <a:pt x="25984" y="381012"/>
                  </a:lnTo>
                  <a:lnTo>
                    <a:pt x="233807" y="381012"/>
                  </a:lnTo>
                  <a:lnTo>
                    <a:pt x="233807" y="432968"/>
                  </a:lnTo>
                  <a:close/>
                </a:path>
              </a:pathLst>
            </a:custGeom>
            <a:ln w="897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62421" y="2201221"/>
              <a:ext cx="121551" cy="19081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42025" y="2201221"/>
              <a:ext cx="130200" cy="19081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44958" y="4346167"/>
              <a:ext cx="440347" cy="44034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08873" y="2218761"/>
              <a:ext cx="447255" cy="37222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24262" y="4456236"/>
              <a:ext cx="220213" cy="22021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911724" y="4343698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70" h="445770">
                  <a:moveTo>
                    <a:pt x="434009" y="294462"/>
                  </a:moveTo>
                  <a:lnTo>
                    <a:pt x="441401" y="267068"/>
                  </a:lnTo>
                  <a:lnTo>
                    <a:pt x="407504" y="247713"/>
                  </a:lnTo>
                  <a:lnTo>
                    <a:pt x="408264" y="241173"/>
                  </a:lnTo>
                  <a:lnTo>
                    <a:pt x="408793" y="234624"/>
                  </a:lnTo>
                  <a:lnTo>
                    <a:pt x="409094" y="228073"/>
                  </a:lnTo>
                  <a:lnTo>
                    <a:pt x="409168" y="221526"/>
                  </a:lnTo>
                  <a:lnTo>
                    <a:pt x="445300" y="206667"/>
                  </a:lnTo>
                  <a:lnTo>
                    <a:pt x="441477" y="178549"/>
                  </a:lnTo>
                  <a:lnTo>
                    <a:pt x="402678" y="173888"/>
                  </a:lnTo>
                  <a:lnTo>
                    <a:pt x="400621" y="166230"/>
                  </a:lnTo>
                  <a:lnTo>
                    <a:pt x="398056" y="158699"/>
                  </a:lnTo>
                  <a:lnTo>
                    <a:pt x="395020" y="151333"/>
                  </a:lnTo>
                  <a:lnTo>
                    <a:pt x="422884" y="123977"/>
                  </a:lnTo>
                  <a:lnTo>
                    <a:pt x="408736" y="99364"/>
                  </a:lnTo>
                  <a:lnTo>
                    <a:pt x="371094" y="109651"/>
                  </a:lnTo>
                  <a:lnTo>
                    <a:pt x="367052" y="104536"/>
                  </a:lnTo>
                  <a:lnTo>
                    <a:pt x="362815" y="99539"/>
                  </a:lnTo>
                  <a:lnTo>
                    <a:pt x="358379" y="94671"/>
                  </a:lnTo>
                  <a:lnTo>
                    <a:pt x="353745" y="89941"/>
                  </a:lnTo>
                  <a:lnTo>
                    <a:pt x="369062" y="53543"/>
                  </a:lnTo>
                  <a:lnTo>
                    <a:pt x="346481" y="36360"/>
                  </a:lnTo>
                  <a:lnTo>
                    <a:pt x="315506" y="60858"/>
                  </a:lnTo>
                  <a:lnTo>
                    <a:pt x="308533" y="56845"/>
                  </a:lnTo>
                  <a:lnTo>
                    <a:pt x="301383" y="53339"/>
                  </a:lnTo>
                  <a:lnTo>
                    <a:pt x="294106" y="50317"/>
                  </a:lnTo>
                  <a:lnTo>
                    <a:pt x="294462" y="11290"/>
                  </a:lnTo>
                  <a:lnTo>
                    <a:pt x="267068" y="3886"/>
                  </a:lnTo>
                  <a:lnTo>
                    <a:pt x="247713" y="37795"/>
                  </a:lnTo>
                  <a:lnTo>
                    <a:pt x="241180" y="37028"/>
                  </a:lnTo>
                  <a:lnTo>
                    <a:pt x="234634" y="36496"/>
                  </a:lnTo>
                  <a:lnTo>
                    <a:pt x="228080" y="36198"/>
                  </a:lnTo>
                  <a:lnTo>
                    <a:pt x="221526" y="36131"/>
                  </a:lnTo>
                  <a:lnTo>
                    <a:pt x="206667" y="0"/>
                  </a:lnTo>
                  <a:lnTo>
                    <a:pt x="178549" y="3822"/>
                  </a:lnTo>
                  <a:lnTo>
                    <a:pt x="173888" y="42608"/>
                  </a:lnTo>
                  <a:lnTo>
                    <a:pt x="166230" y="44678"/>
                  </a:lnTo>
                  <a:lnTo>
                    <a:pt x="158699" y="47231"/>
                  </a:lnTo>
                  <a:lnTo>
                    <a:pt x="151333" y="50279"/>
                  </a:lnTo>
                  <a:lnTo>
                    <a:pt x="123977" y="22415"/>
                  </a:lnTo>
                  <a:lnTo>
                    <a:pt x="99364" y="36550"/>
                  </a:lnTo>
                  <a:lnTo>
                    <a:pt x="109651" y="74193"/>
                  </a:lnTo>
                  <a:lnTo>
                    <a:pt x="104536" y="78236"/>
                  </a:lnTo>
                  <a:lnTo>
                    <a:pt x="99539" y="82478"/>
                  </a:lnTo>
                  <a:lnTo>
                    <a:pt x="94671" y="86918"/>
                  </a:lnTo>
                  <a:lnTo>
                    <a:pt x="89941" y="91554"/>
                  </a:lnTo>
                  <a:lnTo>
                    <a:pt x="53543" y="76225"/>
                  </a:lnTo>
                  <a:lnTo>
                    <a:pt x="36372" y="98818"/>
                  </a:lnTo>
                  <a:lnTo>
                    <a:pt x="60858" y="129793"/>
                  </a:lnTo>
                  <a:lnTo>
                    <a:pt x="56845" y="136753"/>
                  </a:lnTo>
                  <a:lnTo>
                    <a:pt x="53340" y="143903"/>
                  </a:lnTo>
                  <a:lnTo>
                    <a:pt x="50317" y="151193"/>
                  </a:lnTo>
                  <a:lnTo>
                    <a:pt x="11290" y="150837"/>
                  </a:lnTo>
                  <a:lnTo>
                    <a:pt x="3886" y="178231"/>
                  </a:lnTo>
                  <a:lnTo>
                    <a:pt x="37795" y="197586"/>
                  </a:lnTo>
                  <a:lnTo>
                    <a:pt x="37033" y="204119"/>
                  </a:lnTo>
                  <a:lnTo>
                    <a:pt x="36501" y="210664"/>
                  </a:lnTo>
                  <a:lnTo>
                    <a:pt x="36200" y="217214"/>
                  </a:lnTo>
                  <a:lnTo>
                    <a:pt x="36131" y="223761"/>
                  </a:lnTo>
                  <a:lnTo>
                    <a:pt x="0" y="238620"/>
                  </a:lnTo>
                  <a:lnTo>
                    <a:pt x="3822" y="266738"/>
                  </a:lnTo>
                  <a:lnTo>
                    <a:pt x="42608" y="271398"/>
                  </a:lnTo>
                  <a:lnTo>
                    <a:pt x="44678" y="279057"/>
                  </a:lnTo>
                  <a:lnTo>
                    <a:pt x="47231" y="286600"/>
                  </a:lnTo>
                  <a:lnTo>
                    <a:pt x="50279" y="293966"/>
                  </a:lnTo>
                  <a:lnTo>
                    <a:pt x="22415" y="321322"/>
                  </a:lnTo>
                  <a:lnTo>
                    <a:pt x="36550" y="345922"/>
                  </a:lnTo>
                  <a:lnTo>
                    <a:pt x="74206" y="335635"/>
                  </a:lnTo>
                  <a:lnTo>
                    <a:pt x="78247" y="340756"/>
                  </a:lnTo>
                  <a:lnTo>
                    <a:pt x="82484" y="345754"/>
                  </a:lnTo>
                  <a:lnTo>
                    <a:pt x="86920" y="350623"/>
                  </a:lnTo>
                  <a:lnTo>
                    <a:pt x="91554" y="355358"/>
                  </a:lnTo>
                  <a:lnTo>
                    <a:pt x="76225" y="391744"/>
                  </a:lnTo>
                  <a:lnTo>
                    <a:pt x="98818" y="408927"/>
                  </a:lnTo>
                  <a:lnTo>
                    <a:pt x="129794" y="384428"/>
                  </a:lnTo>
                  <a:lnTo>
                    <a:pt x="136766" y="388442"/>
                  </a:lnTo>
                  <a:lnTo>
                    <a:pt x="143903" y="391960"/>
                  </a:lnTo>
                  <a:lnTo>
                    <a:pt x="151193" y="394982"/>
                  </a:lnTo>
                  <a:lnTo>
                    <a:pt x="150837" y="433997"/>
                  </a:lnTo>
                  <a:lnTo>
                    <a:pt x="178231" y="441401"/>
                  </a:lnTo>
                  <a:lnTo>
                    <a:pt x="197586" y="407504"/>
                  </a:lnTo>
                  <a:lnTo>
                    <a:pt x="204119" y="408264"/>
                  </a:lnTo>
                  <a:lnTo>
                    <a:pt x="210666" y="408793"/>
                  </a:lnTo>
                  <a:lnTo>
                    <a:pt x="217219" y="409094"/>
                  </a:lnTo>
                  <a:lnTo>
                    <a:pt x="223774" y="409168"/>
                  </a:lnTo>
                  <a:lnTo>
                    <a:pt x="238633" y="445300"/>
                  </a:lnTo>
                  <a:lnTo>
                    <a:pt x="266738" y="441464"/>
                  </a:lnTo>
                  <a:lnTo>
                    <a:pt x="271411" y="402678"/>
                  </a:lnTo>
                  <a:lnTo>
                    <a:pt x="279057" y="400608"/>
                  </a:lnTo>
                  <a:lnTo>
                    <a:pt x="286600" y="398056"/>
                  </a:lnTo>
                  <a:lnTo>
                    <a:pt x="293966" y="395020"/>
                  </a:lnTo>
                  <a:lnTo>
                    <a:pt x="321322" y="422871"/>
                  </a:lnTo>
                  <a:lnTo>
                    <a:pt x="345922" y="408736"/>
                  </a:lnTo>
                  <a:lnTo>
                    <a:pt x="335648" y="371093"/>
                  </a:lnTo>
                  <a:lnTo>
                    <a:pt x="340762" y="367052"/>
                  </a:lnTo>
                  <a:lnTo>
                    <a:pt x="345755" y="362815"/>
                  </a:lnTo>
                  <a:lnTo>
                    <a:pt x="350623" y="358379"/>
                  </a:lnTo>
                  <a:lnTo>
                    <a:pt x="355358" y="353745"/>
                  </a:lnTo>
                  <a:lnTo>
                    <a:pt x="391756" y="369061"/>
                  </a:lnTo>
                  <a:lnTo>
                    <a:pt x="408927" y="346481"/>
                  </a:lnTo>
                  <a:lnTo>
                    <a:pt x="384441" y="315506"/>
                  </a:lnTo>
                  <a:lnTo>
                    <a:pt x="388442" y="308533"/>
                  </a:lnTo>
                  <a:lnTo>
                    <a:pt x="391960" y="301383"/>
                  </a:lnTo>
                  <a:lnTo>
                    <a:pt x="394982" y="294106"/>
                  </a:lnTo>
                  <a:lnTo>
                    <a:pt x="434009" y="294462"/>
                  </a:lnTo>
                  <a:close/>
                </a:path>
              </a:pathLst>
            </a:custGeom>
            <a:ln w="897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75434" y="2238291"/>
              <a:ext cx="439420" cy="333375"/>
            </a:xfrm>
            <a:custGeom>
              <a:avLst/>
              <a:gdLst/>
              <a:ahLst/>
              <a:cxnLst/>
              <a:rect l="l" t="t" r="r" b="b"/>
              <a:pathLst>
                <a:path w="439420" h="333375">
                  <a:moveTo>
                    <a:pt x="408863" y="333159"/>
                  </a:moveTo>
                  <a:lnTo>
                    <a:pt x="397074" y="330778"/>
                  </a:lnTo>
                  <a:lnTo>
                    <a:pt x="387446" y="324286"/>
                  </a:lnTo>
                  <a:lnTo>
                    <a:pt x="380954" y="314658"/>
                  </a:lnTo>
                  <a:lnTo>
                    <a:pt x="378574" y="302869"/>
                  </a:lnTo>
                  <a:lnTo>
                    <a:pt x="378574" y="30289"/>
                  </a:lnTo>
                  <a:lnTo>
                    <a:pt x="380954" y="18500"/>
                  </a:lnTo>
                  <a:lnTo>
                    <a:pt x="387446" y="8872"/>
                  </a:lnTo>
                  <a:lnTo>
                    <a:pt x="397074" y="2380"/>
                  </a:lnTo>
                  <a:lnTo>
                    <a:pt x="408863" y="0"/>
                  </a:lnTo>
                  <a:lnTo>
                    <a:pt x="420652" y="2380"/>
                  </a:lnTo>
                  <a:lnTo>
                    <a:pt x="430280" y="8872"/>
                  </a:lnTo>
                  <a:lnTo>
                    <a:pt x="436772" y="18500"/>
                  </a:lnTo>
                  <a:lnTo>
                    <a:pt x="439153" y="30289"/>
                  </a:lnTo>
                  <a:lnTo>
                    <a:pt x="439153" y="302869"/>
                  </a:lnTo>
                  <a:lnTo>
                    <a:pt x="436772" y="314658"/>
                  </a:lnTo>
                  <a:lnTo>
                    <a:pt x="430280" y="324286"/>
                  </a:lnTo>
                  <a:lnTo>
                    <a:pt x="420652" y="330778"/>
                  </a:lnTo>
                  <a:lnTo>
                    <a:pt x="408863" y="333159"/>
                  </a:lnTo>
                  <a:close/>
                </a:path>
                <a:path w="439420" h="333375">
                  <a:moveTo>
                    <a:pt x="22707" y="234721"/>
                  </a:moveTo>
                  <a:lnTo>
                    <a:pt x="13866" y="232937"/>
                  </a:lnTo>
                  <a:lnTo>
                    <a:pt x="6648" y="228072"/>
                  </a:lnTo>
                  <a:lnTo>
                    <a:pt x="1783" y="220855"/>
                  </a:lnTo>
                  <a:lnTo>
                    <a:pt x="0" y="212013"/>
                  </a:lnTo>
                  <a:lnTo>
                    <a:pt x="0" y="121158"/>
                  </a:lnTo>
                  <a:lnTo>
                    <a:pt x="1783" y="112314"/>
                  </a:lnTo>
                  <a:lnTo>
                    <a:pt x="6648" y="105092"/>
                  </a:lnTo>
                  <a:lnTo>
                    <a:pt x="13866" y="100223"/>
                  </a:lnTo>
                  <a:lnTo>
                    <a:pt x="22707" y="98437"/>
                  </a:lnTo>
                  <a:lnTo>
                    <a:pt x="31551" y="100223"/>
                  </a:lnTo>
                  <a:lnTo>
                    <a:pt x="38773" y="105092"/>
                  </a:lnTo>
                  <a:lnTo>
                    <a:pt x="43642" y="112314"/>
                  </a:lnTo>
                  <a:lnTo>
                    <a:pt x="45427" y="121158"/>
                  </a:lnTo>
                  <a:lnTo>
                    <a:pt x="45427" y="212013"/>
                  </a:lnTo>
                  <a:lnTo>
                    <a:pt x="43642" y="220855"/>
                  </a:lnTo>
                  <a:lnTo>
                    <a:pt x="38773" y="228072"/>
                  </a:lnTo>
                  <a:lnTo>
                    <a:pt x="31551" y="232937"/>
                  </a:lnTo>
                  <a:lnTo>
                    <a:pt x="22707" y="234721"/>
                  </a:lnTo>
                  <a:close/>
                </a:path>
                <a:path w="439420" h="333375">
                  <a:moveTo>
                    <a:pt x="45427" y="121158"/>
                  </a:moveTo>
                  <a:lnTo>
                    <a:pt x="45427" y="166585"/>
                  </a:lnTo>
                  <a:lnTo>
                    <a:pt x="45427" y="212013"/>
                  </a:lnTo>
                  <a:lnTo>
                    <a:pt x="378574" y="295300"/>
                  </a:lnTo>
                  <a:lnTo>
                    <a:pt x="378574" y="166585"/>
                  </a:lnTo>
                  <a:lnTo>
                    <a:pt x="378574" y="37858"/>
                  </a:lnTo>
                  <a:lnTo>
                    <a:pt x="45427" y="121158"/>
                  </a:lnTo>
                  <a:close/>
                </a:path>
                <a:path w="439420" h="333375">
                  <a:moveTo>
                    <a:pt x="113576" y="106006"/>
                  </a:moveTo>
                  <a:lnTo>
                    <a:pt x="113576" y="227152"/>
                  </a:lnTo>
                </a:path>
                <a:path w="439420" h="333375">
                  <a:moveTo>
                    <a:pt x="199415" y="308178"/>
                  </a:moveTo>
                  <a:lnTo>
                    <a:pt x="122986" y="285254"/>
                  </a:lnTo>
                  <a:lnTo>
                    <a:pt x="114498" y="279860"/>
                  </a:lnTo>
                  <a:lnTo>
                    <a:pt x="110175" y="271418"/>
                  </a:lnTo>
                  <a:lnTo>
                    <a:pt x="110467" y="261937"/>
                  </a:lnTo>
                  <a:lnTo>
                    <a:pt x="115823" y="253428"/>
                  </a:lnTo>
                  <a:lnTo>
                    <a:pt x="136283" y="234721"/>
                  </a:lnTo>
                  <a:lnTo>
                    <a:pt x="257428" y="265010"/>
                  </a:lnTo>
                  <a:lnTo>
                    <a:pt x="245876" y="285918"/>
                  </a:lnTo>
                  <a:lnTo>
                    <a:pt x="233141" y="301644"/>
                  </a:lnTo>
                  <a:lnTo>
                    <a:pt x="218047" y="309845"/>
                  </a:lnTo>
                  <a:lnTo>
                    <a:pt x="199415" y="308178"/>
                  </a:lnTo>
                  <a:close/>
                </a:path>
                <a:path w="439420" h="333375">
                  <a:moveTo>
                    <a:pt x="310438" y="95821"/>
                  </a:moveTo>
                  <a:lnTo>
                    <a:pt x="355866" y="83299"/>
                  </a:lnTo>
                </a:path>
                <a:path w="439420" h="333375">
                  <a:moveTo>
                    <a:pt x="136283" y="143865"/>
                  </a:moveTo>
                  <a:lnTo>
                    <a:pt x="280136" y="104178"/>
                  </a:lnTo>
                </a:path>
              </a:pathLst>
            </a:custGeom>
            <a:ln w="897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44933" y="4481871"/>
              <a:ext cx="422030" cy="27114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115020" y="4385523"/>
              <a:ext cx="560070" cy="224790"/>
            </a:xfrm>
            <a:custGeom>
              <a:avLst/>
              <a:gdLst/>
              <a:ahLst/>
              <a:cxnLst/>
              <a:rect l="l" t="t" r="r" b="b"/>
              <a:pathLst>
                <a:path w="560070" h="224789">
                  <a:moveTo>
                    <a:pt x="171448" y="67843"/>
                  </a:moveTo>
                  <a:lnTo>
                    <a:pt x="156505" y="60736"/>
                  </a:lnTo>
                  <a:lnTo>
                    <a:pt x="143467" y="51725"/>
                  </a:lnTo>
                  <a:lnTo>
                    <a:pt x="134244" y="43988"/>
                  </a:lnTo>
                  <a:lnTo>
                    <a:pt x="130745" y="40703"/>
                  </a:lnTo>
                </a:path>
                <a:path w="560070" h="224789">
                  <a:moveTo>
                    <a:pt x="381735" y="61048"/>
                  </a:moveTo>
                  <a:lnTo>
                    <a:pt x="357280" y="61890"/>
                  </a:lnTo>
                  <a:lnTo>
                    <a:pt x="334892" y="56486"/>
                  </a:lnTo>
                  <a:lnTo>
                    <a:pt x="314746" y="48229"/>
                  </a:lnTo>
                  <a:lnTo>
                    <a:pt x="297013" y="40512"/>
                  </a:lnTo>
                  <a:lnTo>
                    <a:pt x="289181" y="38231"/>
                  </a:lnTo>
                  <a:lnTo>
                    <a:pt x="281144" y="37276"/>
                  </a:lnTo>
                  <a:lnTo>
                    <a:pt x="273060" y="37646"/>
                  </a:lnTo>
                  <a:lnTo>
                    <a:pt x="265085" y="39344"/>
                  </a:lnTo>
                  <a:lnTo>
                    <a:pt x="145959" y="75082"/>
                  </a:lnTo>
                  <a:lnTo>
                    <a:pt x="154451" y="93033"/>
                  </a:lnTo>
                  <a:lnTo>
                    <a:pt x="171447" y="106673"/>
                  </a:lnTo>
                  <a:lnTo>
                    <a:pt x="192660" y="114694"/>
                  </a:lnTo>
                  <a:lnTo>
                    <a:pt x="213803" y="115785"/>
                  </a:lnTo>
                  <a:lnTo>
                    <a:pt x="308761" y="102209"/>
                  </a:lnTo>
                  <a:lnTo>
                    <a:pt x="430871" y="224320"/>
                  </a:lnTo>
                  <a:lnTo>
                    <a:pt x="451119" y="216530"/>
                  </a:lnTo>
                  <a:lnTo>
                    <a:pt x="471830" y="204416"/>
                  </a:lnTo>
                  <a:lnTo>
                    <a:pt x="490305" y="188572"/>
                  </a:lnTo>
                  <a:lnTo>
                    <a:pt x="503845" y="169595"/>
                  </a:lnTo>
                  <a:lnTo>
                    <a:pt x="530973" y="156019"/>
                  </a:lnTo>
                  <a:lnTo>
                    <a:pt x="422438" y="47485"/>
                  </a:lnTo>
                  <a:lnTo>
                    <a:pt x="409506" y="53301"/>
                  </a:lnTo>
                  <a:lnTo>
                    <a:pt x="400058" y="56791"/>
                  </a:lnTo>
                  <a:lnTo>
                    <a:pt x="391624" y="59018"/>
                  </a:lnTo>
                  <a:lnTo>
                    <a:pt x="381735" y="61048"/>
                  </a:lnTo>
                </a:path>
                <a:path w="560070" h="224789">
                  <a:moveTo>
                    <a:pt x="559955" y="140615"/>
                  </a:moveTo>
                  <a:lnTo>
                    <a:pt x="537767" y="162813"/>
                  </a:lnTo>
                  <a:lnTo>
                    <a:pt x="415657" y="40703"/>
                  </a:lnTo>
                  <a:lnTo>
                    <a:pt x="442796" y="13576"/>
                  </a:lnTo>
                </a:path>
                <a:path w="560070" h="224789">
                  <a:moveTo>
                    <a:pt x="544549" y="128892"/>
                  </a:moveTo>
                  <a:lnTo>
                    <a:pt x="530973" y="115328"/>
                  </a:lnTo>
                </a:path>
                <a:path w="560070" h="224789">
                  <a:moveTo>
                    <a:pt x="117181" y="0"/>
                  </a:moveTo>
                  <a:lnTo>
                    <a:pt x="144321" y="27139"/>
                  </a:lnTo>
                  <a:lnTo>
                    <a:pt x="22211" y="149237"/>
                  </a:lnTo>
                  <a:lnTo>
                    <a:pt x="0" y="127026"/>
                  </a:lnTo>
                </a:path>
                <a:path w="560070" h="224789">
                  <a:moveTo>
                    <a:pt x="15429" y="115328"/>
                  </a:moveTo>
                  <a:lnTo>
                    <a:pt x="28992" y="101752"/>
                  </a:lnTo>
                </a:path>
              </a:pathLst>
            </a:custGeom>
            <a:ln w="1172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435863" y="456434"/>
            <a:ext cx="216027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DB3D6"/>
                </a:solidFill>
              </a:rPr>
              <a:t>CORE</a:t>
            </a:r>
            <a:r>
              <a:rPr spc="-140" dirty="0">
                <a:solidFill>
                  <a:srgbClr val="7DB3D6"/>
                </a:solidFill>
              </a:rPr>
              <a:t> </a:t>
            </a:r>
            <a:r>
              <a:rPr spc="-30" dirty="0"/>
              <a:t>VALUES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159725" y="3182007"/>
            <a:ext cx="8629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PASSION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75309" y="5375551"/>
            <a:ext cx="18319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PROFESSIONALISM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41344" y="5375551"/>
            <a:ext cx="10902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DISCIPLINE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33885" y="5375551"/>
            <a:ext cx="16770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ACCOUNTABILITY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866506" y="5375551"/>
            <a:ext cx="11652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RELIABILITY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255568" y="3182007"/>
            <a:ext cx="12433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EXCELLENCE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714479" y="3182007"/>
            <a:ext cx="8972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GROWTH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596784" y="3182007"/>
            <a:ext cx="17049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DBBDA"/>
                </a:solidFill>
                <a:latin typeface="Montserrat"/>
                <a:cs typeface="Montserrat"/>
              </a:rPr>
              <a:t>COMMUNICATION</a:t>
            </a:r>
            <a:endParaRPr sz="1400">
              <a:latin typeface="Montserrat"/>
              <a:cs typeface="Montserrat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47" name="object 4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51" name="object 5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r>
              <a:rPr spc="-25" dirty="0"/>
              <a:t>6</a:t>
            </a:r>
          </a:p>
        </p:txBody>
      </p:sp>
      <p:sp>
        <p:nvSpPr>
          <p:cNvPr id="52" name="object 5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90533"/>
            <a:ext cx="10058400" cy="4130675"/>
          </a:xfrm>
          <a:custGeom>
            <a:avLst/>
            <a:gdLst/>
            <a:ahLst/>
            <a:cxnLst/>
            <a:rect l="l" t="t" r="r" b="b"/>
            <a:pathLst>
              <a:path w="10058400" h="4130675">
                <a:moveTo>
                  <a:pt x="10058400" y="0"/>
                </a:moveTo>
                <a:lnTo>
                  <a:pt x="0" y="0"/>
                </a:lnTo>
                <a:lnTo>
                  <a:pt x="0" y="4130332"/>
                </a:lnTo>
                <a:lnTo>
                  <a:pt x="10058400" y="4130332"/>
                </a:lnTo>
                <a:lnTo>
                  <a:pt x="10058400" y="0"/>
                </a:lnTo>
                <a:close/>
              </a:path>
            </a:pathLst>
          </a:custGeom>
          <a:solidFill>
            <a:srgbClr val="3652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91892" y="2490533"/>
            <a:ext cx="1574165" cy="1567815"/>
            <a:chOff x="1391892" y="2490533"/>
            <a:chExt cx="1574165" cy="1567815"/>
          </a:xfrm>
        </p:grpSpPr>
        <p:sp>
          <p:nvSpPr>
            <p:cNvPr id="4" name="object 4"/>
            <p:cNvSpPr/>
            <p:nvPr/>
          </p:nvSpPr>
          <p:spPr>
            <a:xfrm>
              <a:off x="1391892" y="327126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96039" y="2490533"/>
              <a:ext cx="1565910" cy="782955"/>
            </a:xfrm>
            <a:custGeom>
              <a:avLst/>
              <a:gdLst/>
              <a:ahLst/>
              <a:cxnLst/>
              <a:rect l="l" t="t" r="r" b="b"/>
              <a:pathLst>
                <a:path w="1565910" h="782954">
                  <a:moveTo>
                    <a:pt x="1565323" y="0"/>
                  </a:moveTo>
                  <a:lnTo>
                    <a:pt x="0" y="0"/>
                  </a:lnTo>
                  <a:lnTo>
                    <a:pt x="782667" y="782655"/>
                  </a:lnTo>
                  <a:lnTo>
                    <a:pt x="1565323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78707" y="2490533"/>
              <a:ext cx="787400" cy="1566545"/>
            </a:xfrm>
            <a:custGeom>
              <a:avLst/>
              <a:gdLst/>
              <a:ahLst/>
              <a:cxnLst/>
              <a:rect l="l" t="t" r="r" b="b"/>
              <a:pathLst>
                <a:path w="787400" h="1566545">
                  <a:moveTo>
                    <a:pt x="786815" y="0"/>
                  </a:moveTo>
                  <a:lnTo>
                    <a:pt x="779495" y="0"/>
                  </a:lnTo>
                  <a:lnTo>
                    <a:pt x="0" y="779508"/>
                  </a:lnTo>
                  <a:lnTo>
                    <a:pt x="786815" y="156632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95037" y="2490533"/>
              <a:ext cx="787400" cy="1566545"/>
            </a:xfrm>
            <a:custGeom>
              <a:avLst/>
              <a:gdLst/>
              <a:ahLst/>
              <a:cxnLst/>
              <a:rect l="l" t="t" r="r" b="b"/>
              <a:pathLst>
                <a:path w="787400" h="1566545">
                  <a:moveTo>
                    <a:pt x="7307" y="0"/>
                  </a:moveTo>
                  <a:lnTo>
                    <a:pt x="0" y="0"/>
                  </a:lnTo>
                  <a:lnTo>
                    <a:pt x="0" y="1566324"/>
                  </a:lnTo>
                  <a:lnTo>
                    <a:pt x="786815" y="779508"/>
                  </a:lnTo>
                  <a:lnTo>
                    <a:pt x="7307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7660952" y="2490533"/>
            <a:ext cx="1574165" cy="1567815"/>
            <a:chOff x="7660952" y="2490533"/>
            <a:chExt cx="1574165" cy="1567815"/>
          </a:xfrm>
        </p:grpSpPr>
        <p:sp>
          <p:nvSpPr>
            <p:cNvPr id="9" name="object 9"/>
            <p:cNvSpPr/>
            <p:nvPr/>
          </p:nvSpPr>
          <p:spPr>
            <a:xfrm>
              <a:off x="7660952" y="327126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65113" y="2490533"/>
              <a:ext cx="1565910" cy="782955"/>
            </a:xfrm>
            <a:custGeom>
              <a:avLst/>
              <a:gdLst/>
              <a:ahLst/>
              <a:cxnLst/>
              <a:rect l="l" t="t" r="r" b="b"/>
              <a:pathLst>
                <a:path w="1565909" h="782954">
                  <a:moveTo>
                    <a:pt x="1565310" y="0"/>
                  </a:moveTo>
                  <a:lnTo>
                    <a:pt x="0" y="0"/>
                  </a:lnTo>
                  <a:lnTo>
                    <a:pt x="782655" y="782655"/>
                  </a:lnTo>
                  <a:lnTo>
                    <a:pt x="1565310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47769" y="2490533"/>
              <a:ext cx="787400" cy="1566545"/>
            </a:xfrm>
            <a:custGeom>
              <a:avLst/>
              <a:gdLst/>
              <a:ahLst/>
              <a:cxnLst/>
              <a:rect l="l" t="t" r="r" b="b"/>
              <a:pathLst>
                <a:path w="787400" h="1566545">
                  <a:moveTo>
                    <a:pt x="786815" y="0"/>
                  </a:moveTo>
                  <a:lnTo>
                    <a:pt x="779495" y="0"/>
                  </a:lnTo>
                  <a:lnTo>
                    <a:pt x="0" y="779508"/>
                  </a:lnTo>
                  <a:lnTo>
                    <a:pt x="786815" y="156632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64100" y="2490533"/>
              <a:ext cx="787400" cy="1566545"/>
            </a:xfrm>
            <a:custGeom>
              <a:avLst/>
              <a:gdLst/>
              <a:ahLst/>
              <a:cxnLst/>
              <a:rect l="l" t="t" r="r" b="b"/>
              <a:pathLst>
                <a:path w="787400" h="1566545">
                  <a:moveTo>
                    <a:pt x="7307" y="0"/>
                  </a:moveTo>
                  <a:lnTo>
                    <a:pt x="0" y="0"/>
                  </a:lnTo>
                  <a:lnTo>
                    <a:pt x="0" y="1566324"/>
                  </a:lnTo>
                  <a:lnTo>
                    <a:pt x="786815" y="779508"/>
                  </a:lnTo>
                  <a:lnTo>
                    <a:pt x="7307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522011" y="2490533"/>
            <a:ext cx="1574165" cy="1567815"/>
            <a:chOff x="4522011" y="2490533"/>
            <a:chExt cx="1574165" cy="1567815"/>
          </a:xfrm>
        </p:grpSpPr>
        <p:sp>
          <p:nvSpPr>
            <p:cNvPr id="14" name="object 14"/>
            <p:cNvSpPr/>
            <p:nvPr/>
          </p:nvSpPr>
          <p:spPr>
            <a:xfrm>
              <a:off x="4522011" y="3271264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26171" y="2490533"/>
              <a:ext cx="1565910" cy="782955"/>
            </a:xfrm>
            <a:custGeom>
              <a:avLst/>
              <a:gdLst/>
              <a:ahLst/>
              <a:cxnLst/>
              <a:rect l="l" t="t" r="r" b="b"/>
              <a:pathLst>
                <a:path w="1565910" h="782954">
                  <a:moveTo>
                    <a:pt x="1565310" y="0"/>
                  </a:moveTo>
                  <a:lnTo>
                    <a:pt x="0" y="0"/>
                  </a:lnTo>
                  <a:lnTo>
                    <a:pt x="782655" y="782655"/>
                  </a:lnTo>
                  <a:lnTo>
                    <a:pt x="1565310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08827" y="2490533"/>
              <a:ext cx="787400" cy="1566545"/>
            </a:xfrm>
            <a:custGeom>
              <a:avLst/>
              <a:gdLst/>
              <a:ahLst/>
              <a:cxnLst/>
              <a:rect l="l" t="t" r="r" b="b"/>
              <a:pathLst>
                <a:path w="787400" h="1566545">
                  <a:moveTo>
                    <a:pt x="786815" y="0"/>
                  </a:moveTo>
                  <a:lnTo>
                    <a:pt x="779495" y="0"/>
                  </a:lnTo>
                  <a:lnTo>
                    <a:pt x="0" y="779508"/>
                  </a:lnTo>
                  <a:lnTo>
                    <a:pt x="786815" y="1566324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25158" y="2490533"/>
              <a:ext cx="787400" cy="1566545"/>
            </a:xfrm>
            <a:custGeom>
              <a:avLst/>
              <a:gdLst/>
              <a:ahLst/>
              <a:cxnLst/>
              <a:rect l="l" t="t" r="r" b="b"/>
              <a:pathLst>
                <a:path w="787400" h="1566545">
                  <a:moveTo>
                    <a:pt x="7307" y="0"/>
                  </a:moveTo>
                  <a:lnTo>
                    <a:pt x="0" y="0"/>
                  </a:lnTo>
                  <a:lnTo>
                    <a:pt x="0" y="1566324"/>
                  </a:lnTo>
                  <a:lnTo>
                    <a:pt x="786815" y="779508"/>
                  </a:lnTo>
                  <a:lnTo>
                    <a:pt x="7307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0" y="2490533"/>
            <a:ext cx="1409065" cy="1567815"/>
            <a:chOff x="0" y="2490533"/>
            <a:chExt cx="1409065" cy="1567815"/>
          </a:xfrm>
        </p:grpSpPr>
        <p:sp>
          <p:nvSpPr>
            <p:cNvPr id="19" name="object 19"/>
            <p:cNvSpPr/>
            <p:nvPr/>
          </p:nvSpPr>
          <p:spPr>
            <a:xfrm>
              <a:off x="0" y="2490533"/>
              <a:ext cx="1402080" cy="779780"/>
            </a:xfrm>
            <a:custGeom>
              <a:avLst/>
              <a:gdLst/>
              <a:ahLst/>
              <a:cxnLst/>
              <a:rect l="l" t="t" r="r" b="b"/>
              <a:pathLst>
                <a:path w="1402080" h="779779">
                  <a:moveTo>
                    <a:pt x="1401737" y="0"/>
                  </a:moveTo>
                  <a:lnTo>
                    <a:pt x="0" y="0"/>
                  </a:lnTo>
                  <a:lnTo>
                    <a:pt x="0" y="157279"/>
                  </a:lnTo>
                  <a:lnTo>
                    <a:pt x="622228" y="779508"/>
                  </a:lnTo>
                  <a:lnTo>
                    <a:pt x="1401737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3268118"/>
              <a:ext cx="1409065" cy="787400"/>
            </a:xfrm>
            <a:custGeom>
              <a:avLst/>
              <a:gdLst/>
              <a:ahLst/>
              <a:cxnLst/>
              <a:rect l="l" t="t" r="r" b="b"/>
              <a:pathLst>
                <a:path w="1409065" h="787400">
                  <a:moveTo>
                    <a:pt x="622230" y="0"/>
                  </a:moveTo>
                  <a:lnTo>
                    <a:pt x="0" y="622230"/>
                  </a:lnTo>
                  <a:lnTo>
                    <a:pt x="0" y="786815"/>
                  </a:lnTo>
                  <a:lnTo>
                    <a:pt x="1409045" y="786815"/>
                  </a:lnTo>
                  <a:lnTo>
                    <a:pt x="622230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22230" y="2490533"/>
              <a:ext cx="787400" cy="1567815"/>
            </a:xfrm>
            <a:custGeom>
              <a:avLst/>
              <a:gdLst/>
              <a:ahLst/>
              <a:cxnLst/>
              <a:rect l="l" t="t" r="r" b="b"/>
              <a:pathLst>
                <a:path w="787400" h="1567814">
                  <a:moveTo>
                    <a:pt x="786815" y="0"/>
                  </a:moveTo>
                  <a:lnTo>
                    <a:pt x="780732" y="0"/>
                  </a:lnTo>
                  <a:lnTo>
                    <a:pt x="0" y="780732"/>
                  </a:lnTo>
                  <a:lnTo>
                    <a:pt x="786815" y="1567548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2645880"/>
              <a:ext cx="625475" cy="1250950"/>
            </a:xfrm>
            <a:custGeom>
              <a:avLst/>
              <a:gdLst/>
              <a:ahLst/>
              <a:cxnLst/>
              <a:rect l="l" t="t" r="r" b="b"/>
              <a:pathLst>
                <a:path w="625475" h="1250950">
                  <a:moveTo>
                    <a:pt x="0" y="0"/>
                  </a:moveTo>
                  <a:lnTo>
                    <a:pt x="0" y="1250761"/>
                  </a:lnTo>
                  <a:lnTo>
                    <a:pt x="625375" y="625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6104477" y="2490533"/>
            <a:ext cx="1574165" cy="1567815"/>
            <a:chOff x="6104477" y="2490533"/>
            <a:chExt cx="1574165" cy="1567815"/>
          </a:xfrm>
        </p:grpSpPr>
        <p:sp>
          <p:nvSpPr>
            <p:cNvPr id="24" name="object 24"/>
            <p:cNvSpPr/>
            <p:nvPr/>
          </p:nvSpPr>
          <p:spPr>
            <a:xfrm>
              <a:off x="6111772" y="2490533"/>
              <a:ext cx="1559560" cy="779780"/>
            </a:xfrm>
            <a:custGeom>
              <a:avLst/>
              <a:gdLst/>
              <a:ahLst/>
              <a:cxnLst/>
              <a:rect l="l" t="t" r="r" b="b"/>
              <a:pathLst>
                <a:path w="1559559" h="779779">
                  <a:moveTo>
                    <a:pt x="1559029" y="0"/>
                  </a:moveTo>
                  <a:lnTo>
                    <a:pt x="0" y="0"/>
                  </a:lnTo>
                  <a:lnTo>
                    <a:pt x="779520" y="779508"/>
                  </a:lnTo>
                  <a:lnTo>
                    <a:pt x="1559029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104477" y="3268118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891292" y="2490533"/>
              <a:ext cx="787400" cy="1567815"/>
            </a:xfrm>
            <a:custGeom>
              <a:avLst/>
              <a:gdLst/>
              <a:ahLst/>
              <a:cxnLst/>
              <a:rect l="l" t="t" r="r" b="b"/>
              <a:pathLst>
                <a:path w="787400" h="1567814">
                  <a:moveTo>
                    <a:pt x="786815" y="0"/>
                  </a:moveTo>
                  <a:lnTo>
                    <a:pt x="780732" y="0"/>
                  </a:lnTo>
                  <a:lnTo>
                    <a:pt x="0" y="780732"/>
                  </a:lnTo>
                  <a:lnTo>
                    <a:pt x="786815" y="1567548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107623" y="2490533"/>
              <a:ext cx="787400" cy="1567815"/>
            </a:xfrm>
            <a:custGeom>
              <a:avLst/>
              <a:gdLst/>
              <a:ahLst/>
              <a:cxnLst/>
              <a:rect l="l" t="t" r="r" b="b"/>
              <a:pathLst>
                <a:path w="787400" h="1567814">
                  <a:moveTo>
                    <a:pt x="6095" y="0"/>
                  </a:moveTo>
                  <a:lnTo>
                    <a:pt x="0" y="0"/>
                  </a:lnTo>
                  <a:lnTo>
                    <a:pt x="0" y="1567548"/>
                  </a:lnTo>
                  <a:lnTo>
                    <a:pt x="786815" y="780732"/>
                  </a:lnTo>
                  <a:lnTo>
                    <a:pt x="6095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965523" y="2490533"/>
            <a:ext cx="1574165" cy="1567815"/>
            <a:chOff x="2965523" y="2490533"/>
            <a:chExt cx="1574165" cy="1567815"/>
          </a:xfrm>
        </p:grpSpPr>
        <p:sp>
          <p:nvSpPr>
            <p:cNvPr id="29" name="object 29"/>
            <p:cNvSpPr/>
            <p:nvPr/>
          </p:nvSpPr>
          <p:spPr>
            <a:xfrm>
              <a:off x="2972842" y="2490533"/>
              <a:ext cx="1559560" cy="779780"/>
            </a:xfrm>
            <a:custGeom>
              <a:avLst/>
              <a:gdLst/>
              <a:ahLst/>
              <a:cxnLst/>
              <a:rect l="l" t="t" r="r" b="b"/>
              <a:pathLst>
                <a:path w="1559560" h="779779">
                  <a:moveTo>
                    <a:pt x="1559016" y="0"/>
                  </a:moveTo>
                  <a:lnTo>
                    <a:pt x="0" y="0"/>
                  </a:lnTo>
                  <a:lnTo>
                    <a:pt x="779508" y="779508"/>
                  </a:lnTo>
                  <a:lnTo>
                    <a:pt x="1559016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965523" y="3268118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28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28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752350" y="2490533"/>
              <a:ext cx="787400" cy="1567815"/>
            </a:xfrm>
            <a:custGeom>
              <a:avLst/>
              <a:gdLst/>
              <a:ahLst/>
              <a:cxnLst/>
              <a:rect l="l" t="t" r="r" b="b"/>
              <a:pathLst>
                <a:path w="787400" h="1567814">
                  <a:moveTo>
                    <a:pt x="786815" y="0"/>
                  </a:moveTo>
                  <a:lnTo>
                    <a:pt x="780732" y="0"/>
                  </a:lnTo>
                  <a:lnTo>
                    <a:pt x="0" y="780732"/>
                  </a:lnTo>
                  <a:lnTo>
                    <a:pt x="786815" y="1567548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68682" y="2490533"/>
              <a:ext cx="787400" cy="1567815"/>
            </a:xfrm>
            <a:custGeom>
              <a:avLst/>
              <a:gdLst/>
              <a:ahLst/>
              <a:cxnLst/>
              <a:rect l="l" t="t" r="r" b="b"/>
              <a:pathLst>
                <a:path w="787400" h="1567814">
                  <a:moveTo>
                    <a:pt x="6095" y="0"/>
                  </a:moveTo>
                  <a:lnTo>
                    <a:pt x="0" y="0"/>
                  </a:lnTo>
                  <a:lnTo>
                    <a:pt x="0" y="1567548"/>
                  </a:lnTo>
                  <a:lnTo>
                    <a:pt x="786815" y="780732"/>
                  </a:lnTo>
                  <a:lnTo>
                    <a:pt x="6095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9234596" y="2490533"/>
            <a:ext cx="824230" cy="1567815"/>
            <a:chOff x="9234596" y="2490533"/>
            <a:chExt cx="824230" cy="1567815"/>
          </a:xfrm>
        </p:grpSpPr>
        <p:sp>
          <p:nvSpPr>
            <p:cNvPr id="34" name="object 34"/>
            <p:cNvSpPr/>
            <p:nvPr/>
          </p:nvSpPr>
          <p:spPr>
            <a:xfrm>
              <a:off x="9241904" y="2490533"/>
              <a:ext cx="816610" cy="779780"/>
            </a:xfrm>
            <a:custGeom>
              <a:avLst/>
              <a:gdLst/>
              <a:ahLst/>
              <a:cxnLst/>
              <a:rect l="l" t="t" r="r" b="b"/>
              <a:pathLst>
                <a:path w="816609" h="779779">
                  <a:moveTo>
                    <a:pt x="816495" y="0"/>
                  </a:moveTo>
                  <a:lnTo>
                    <a:pt x="0" y="0"/>
                  </a:lnTo>
                  <a:lnTo>
                    <a:pt x="779508" y="779508"/>
                  </a:lnTo>
                  <a:lnTo>
                    <a:pt x="816495" y="742521"/>
                  </a:lnTo>
                  <a:lnTo>
                    <a:pt x="81649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234596" y="3268118"/>
              <a:ext cx="824230" cy="787400"/>
            </a:xfrm>
            <a:custGeom>
              <a:avLst/>
              <a:gdLst/>
              <a:ahLst/>
              <a:cxnLst/>
              <a:rect l="l" t="t" r="r" b="b"/>
              <a:pathLst>
                <a:path w="824229" h="787400">
                  <a:moveTo>
                    <a:pt x="786815" y="0"/>
                  </a:moveTo>
                  <a:lnTo>
                    <a:pt x="0" y="786815"/>
                  </a:lnTo>
                  <a:lnTo>
                    <a:pt x="823803" y="786815"/>
                  </a:lnTo>
                  <a:lnTo>
                    <a:pt x="823803" y="36987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021412" y="3234278"/>
              <a:ext cx="37465" cy="74295"/>
            </a:xfrm>
            <a:custGeom>
              <a:avLst/>
              <a:gdLst/>
              <a:ahLst/>
              <a:cxnLst/>
              <a:rect l="l" t="t" r="r" b="b"/>
              <a:pathLst>
                <a:path w="37465" h="74295">
                  <a:moveTo>
                    <a:pt x="36987" y="0"/>
                  </a:moveTo>
                  <a:lnTo>
                    <a:pt x="0" y="36987"/>
                  </a:lnTo>
                  <a:lnTo>
                    <a:pt x="36987" y="73974"/>
                  </a:lnTo>
                  <a:lnTo>
                    <a:pt x="36987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237743" y="2490533"/>
              <a:ext cx="787400" cy="1567815"/>
            </a:xfrm>
            <a:custGeom>
              <a:avLst/>
              <a:gdLst/>
              <a:ahLst/>
              <a:cxnLst/>
              <a:rect l="l" t="t" r="r" b="b"/>
              <a:pathLst>
                <a:path w="787400" h="1567814">
                  <a:moveTo>
                    <a:pt x="6095" y="0"/>
                  </a:moveTo>
                  <a:lnTo>
                    <a:pt x="0" y="0"/>
                  </a:lnTo>
                  <a:lnTo>
                    <a:pt x="0" y="1567548"/>
                  </a:lnTo>
                  <a:lnTo>
                    <a:pt x="786815" y="780732"/>
                  </a:lnTo>
                  <a:lnTo>
                    <a:pt x="6095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1534038" y="2125797"/>
            <a:ext cx="989965" cy="989965"/>
            <a:chOff x="1534038" y="2125797"/>
            <a:chExt cx="989965" cy="989965"/>
          </a:xfrm>
        </p:grpSpPr>
        <p:pic>
          <p:nvPicPr>
            <p:cNvPr id="39" name="object 3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7950" y="2502717"/>
              <a:ext cx="68173" cy="12127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873794" y="2431346"/>
              <a:ext cx="321945" cy="314960"/>
            </a:xfrm>
            <a:custGeom>
              <a:avLst/>
              <a:gdLst/>
              <a:ahLst/>
              <a:cxnLst/>
              <a:rect l="l" t="t" r="r" b="b"/>
              <a:pathLst>
                <a:path w="321944" h="314960">
                  <a:moveTo>
                    <a:pt x="136565" y="267512"/>
                  </a:moveTo>
                  <a:lnTo>
                    <a:pt x="107734" y="267512"/>
                  </a:lnTo>
                  <a:lnTo>
                    <a:pt x="119227" y="272186"/>
                  </a:lnTo>
                  <a:lnTo>
                    <a:pt x="129620" y="296914"/>
                  </a:lnTo>
                  <a:lnTo>
                    <a:pt x="136096" y="309613"/>
                  </a:lnTo>
                  <a:lnTo>
                    <a:pt x="140519" y="314291"/>
                  </a:lnTo>
                  <a:lnTo>
                    <a:pt x="144754" y="314960"/>
                  </a:lnTo>
                  <a:lnTo>
                    <a:pt x="178028" y="314960"/>
                  </a:lnTo>
                  <a:lnTo>
                    <a:pt x="182339" y="314291"/>
                  </a:lnTo>
                  <a:lnTo>
                    <a:pt x="186677" y="309613"/>
                  </a:lnTo>
                  <a:lnTo>
                    <a:pt x="192653" y="297180"/>
                  </a:lnTo>
                  <a:lnTo>
                    <a:pt x="149491" y="297180"/>
                  </a:lnTo>
                  <a:lnTo>
                    <a:pt x="146454" y="290721"/>
                  </a:lnTo>
                  <a:lnTo>
                    <a:pt x="142633" y="282036"/>
                  </a:lnTo>
                  <a:lnTo>
                    <a:pt x="138472" y="272186"/>
                  </a:lnTo>
                  <a:lnTo>
                    <a:pt x="136565" y="267512"/>
                  </a:lnTo>
                  <a:close/>
                </a:path>
                <a:path w="321944" h="314960">
                  <a:moveTo>
                    <a:pt x="215745" y="248729"/>
                  </a:moveTo>
                  <a:lnTo>
                    <a:pt x="212416" y="248729"/>
                  </a:lnTo>
                  <a:lnTo>
                    <a:pt x="189514" y="258025"/>
                  </a:lnTo>
                  <a:lnTo>
                    <a:pt x="189730" y="258025"/>
                  </a:lnTo>
                  <a:lnTo>
                    <a:pt x="188048" y="259765"/>
                  </a:lnTo>
                  <a:lnTo>
                    <a:pt x="183443" y="271983"/>
                  </a:lnTo>
                  <a:lnTo>
                    <a:pt x="179373" y="282386"/>
                  </a:lnTo>
                  <a:lnTo>
                    <a:pt x="175978" y="290721"/>
                  </a:lnTo>
                  <a:lnTo>
                    <a:pt x="173267" y="296914"/>
                  </a:lnTo>
                  <a:lnTo>
                    <a:pt x="173151" y="297180"/>
                  </a:lnTo>
                  <a:lnTo>
                    <a:pt x="192653" y="297180"/>
                  </a:lnTo>
                  <a:lnTo>
                    <a:pt x="192780" y="296914"/>
                  </a:lnTo>
                  <a:lnTo>
                    <a:pt x="202409" y="272186"/>
                  </a:lnTo>
                  <a:lnTo>
                    <a:pt x="202488" y="271983"/>
                  </a:lnTo>
                  <a:lnTo>
                    <a:pt x="214058" y="267309"/>
                  </a:lnTo>
                  <a:lnTo>
                    <a:pt x="275897" y="267309"/>
                  </a:lnTo>
                  <a:lnTo>
                    <a:pt x="279305" y="263982"/>
                  </a:lnTo>
                  <a:lnTo>
                    <a:pt x="253885" y="263982"/>
                  </a:lnTo>
                  <a:lnTo>
                    <a:pt x="247078" y="261497"/>
                  </a:lnTo>
                  <a:lnTo>
                    <a:pt x="238234" y="258025"/>
                  </a:lnTo>
                  <a:lnTo>
                    <a:pt x="217601" y="249542"/>
                  </a:lnTo>
                  <a:lnTo>
                    <a:pt x="215745" y="248729"/>
                  </a:lnTo>
                  <a:close/>
                </a:path>
                <a:path w="321944" h="314960">
                  <a:moveTo>
                    <a:pt x="65024" y="32423"/>
                  </a:moveTo>
                  <a:lnTo>
                    <a:pt x="62750" y="32423"/>
                  </a:lnTo>
                  <a:lnTo>
                    <a:pt x="60077" y="33420"/>
                  </a:lnTo>
                  <a:lnTo>
                    <a:pt x="58407" y="35013"/>
                  </a:lnTo>
                  <a:lnTo>
                    <a:pt x="34810" y="58077"/>
                  </a:lnTo>
                  <a:lnTo>
                    <a:pt x="32171" y="61637"/>
                  </a:lnTo>
                  <a:lnTo>
                    <a:pt x="32337" y="65278"/>
                  </a:lnTo>
                  <a:lnTo>
                    <a:pt x="32462" y="68030"/>
                  </a:lnTo>
                  <a:lnTo>
                    <a:pt x="37337" y="81344"/>
                  </a:lnTo>
                  <a:lnTo>
                    <a:pt x="48258" y="105244"/>
                  </a:lnTo>
                  <a:lnTo>
                    <a:pt x="48369" y="105486"/>
                  </a:lnTo>
                  <a:lnTo>
                    <a:pt x="48450" y="105664"/>
                  </a:lnTo>
                  <a:lnTo>
                    <a:pt x="43827" y="116674"/>
                  </a:lnTo>
                  <a:lnTo>
                    <a:pt x="18489" y="126848"/>
                  </a:lnTo>
                  <a:lnTo>
                    <a:pt x="5478" y="133178"/>
                  </a:lnTo>
                  <a:lnTo>
                    <a:pt x="684" y="137556"/>
                  </a:lnTo>
                  <a:lnTo>
                    <a:pt x="0" y="141871"/>
                  </a:lnTo>
                  <a:lnTo>
                    <a:pt x="69" y="174926"/>
                  </a:lnTo>
                  <a:lnTo>
                    <a:pt x="686" y="178820"/>
                  </a:lnTo>
                  <a:lnTo>
                    <a:pt x="5495" y="183148"/>
                  </a:lnTo>
                  <a:lnTo>
                    <a:pt x="18548" y="189192"/>
                  </a:lnTo>
                  <a:lnTo>
                    <a:pt x="43967" y="198678"/>
                  </a:lnTo>
                  <a:lnTo>
                    <a:pt x="48590" y="209715"/>
                  </a:lnTo>
                  <a:lnTo>
                    <a:pt x="33534" y="247726"/>
                  </a:lnTo>
                  <a:lnTo>
                    <a:pt x="33220" y="254376"/>
                  </a:lnTo>
                  <a:lnTo>
                    <a:pt x="35232" y="257086"/>
                  </a:lnTo>
                  <a:lnTo>
                    <a:pt x="35969" y="258025"/>
                  </a:lnTo>
                  <a:lnTo>
                    <a:pt x="59423" y="280949"/>
                  </a:lnTo>
                  <a:lnTo>
                    <a:pt x="61010" y="282625"/>
                  </a:lnTo>
                  <a:lnTo>
                    <a:pt x="63690" y="283616"/>
                  </a:lnTo>
                  <a:lnTo>
                    <a:pt x="66027" y="283616"/>
                  </a:lnTo>
                  <a:lnTo>
                    <a:pt x="68336" y="283364"/>
                  </a:lnTo>
                  <a:lnTo>
                    <a:pt x="74186" y="281622"/>
                  </a:lnTo>
                  <a:lnTo>
                    <a:pt x="86479" y="276822"/>
                  </a:lnTo>
                  <a:lnTo>
                    <a:pt x="107734" y="267512"/>
                  </a:lnTo>
                  <a:lnTo>
                    <a:pt x="136565" y="267512"/>
                  </a:lnTo>
                  <a:lnTo>
                    <a:pt x="135472" y="264833"/>
                  </a:lnTo>
                  <a:lnTo>
                    <a:pt x="68364" y="264833"/>
                  </a:lnTo>
                  <a:lnTo>
                    <a:pt x="51855" y="248729"/>
                  </a:lnTo>
                  <a:lnTo>
                    <a:pt x="66433" y="213385"/>
                  </a:lnTo>
                  <a:lnTo>
                    <a:pt x="67373" y="211112"/>
                  </a:lnTo>
                  <a:lnTo>
                    <a:pt x="67424" y="208559"/>
                  </a:lnTo>
                  <a:lnTo>
                    <a:pt x="58813" y="188188"/>
                  </a:lnTo>
                  <a:lnTo>
                    <a:pt x="57873" y="185915"/>
                  </a:lnTo>
                  <a:lnTo>
                    <a:pt x="55994" y="184111"/>
                  </a:lnTo>
                  <a:lnTo>
                    <a:pt x="43343" y="179539"/>
                  </a:lnTo>
                  <a:lnTo>
                    <a:pt x="33283" y="175763"/>
                  </a:lnTo>
                  <a:lnTo>
                    <a:pt x="24428" y="172284"/>
                  </a:lnTo>
                  <a:lnTo>
                    <a:pt x="17780" y="169468"/>
                  </a:lnTo>
                  <a:lnTo>
                    <a:pt x="17780" y="146748"/>
                  </a:lnTo>
                  <a:lnTo>
                    <a:pt x="53733" y="131914"/>
                  </a:lnTo>
                  <a:lnTo>
                    <a:pt x="55994" y="131114"/>
                  </a:lnTo>
                  <a:lnTo>
                    <a:pt x="57746" y="129324"/>
                  </a:lnTo>
                  <a:lnTo>
                    <a:pt x="58750" y="127114"/>
                  </a:lnTo>
                  <a:lnTo>
                    <a:pt x="66433" y="108927"/>
                  </a:lnTo>
                  <a:lnTo>
                    <a:pt x="67373" y="106578"/>
                  </a:lnTo>
                  <a:lnTo>
                    <a:pt x="67373" y="103911"/>
                  </a:lnTo>
                  <a:lnTo>
                    <a:pt x="66230" y="101638"/>
                  </a:lnTo>
                  <a:lnTo>
                    <a:pt x="61703" y="91949"/>
                  </a:lnTo>
                  <a:lnTo>
                    <a:pt x="57350" y="82354"/>
                  </a:lnTo>
                  <a:lnTo>
                    <a:pt x="53611" y="73800"/>
                  </a:lnTo>
                  <a:lnTo>
                    <a:pt x="50927" y="67233"/>
                  </a:lnTo>
                  <a:lnTo>
                    <a:pt x="67487" y="51117"/>
                  </a:lnTo>
                  <a:lnTo>
                    <a:pt x="134785" y="51117"/>
                  </a:lnTo>
                  <a:lnTo>
                    <a:pt x="136101" y="47650"/>
                  </a:lnTo>
                  <a:lnTo>
                    <a:pt x="107391" y="47650"/>
                  </a:lnTo>
                  <a:lnTo>
                    <a:pt x="85760" y="38847"/>
                  </a:lnTo>
                  <a:lnTo>
                    <a:pt x="73296" y="34326"/>
                  </a:lnTo>
                  <a:lnTo>
                    <a:pt x="67287" y="32661"/>
                  </a:lnTo>
                  <a:lnTo>
                    <a:pt x="65024" y="32423"/>
                  </a:lnTo>
                  <a:close/>
                </a:path>
                <a:path w="321944" h="314960">
                  <a:moveTo>
                    <a:pt x="275897" y="267309"/>
                  </a:moveTo>
                  <a:lnTo>
                    <a:pt x="214058" y="267309"/>
                  </a:lnTo>
                  <a:lnTo>
                    <a:pt x="235670" y="276164"/>
                  </a:lnTo>
                  <a:lnTo>
                    <a:pt x="248102" y="280711"/>
                  </a:lnTo>
                  <a:lnTo>
                    <a:pt x="254068" y="282386"/>
                  </a:lnTo>
                  <a:lnTo>
                    <a:pt x="256286" y="282625"/>
                  </a:lnTo>
                  <a:lnTo>
                    <a:pt x="258622" y="282625"/>
                  </a:lnTo>
                  <a:lnTo>
                    <a:pt x="261239" y="281622"/>
                  </a:lnTo>
                  <a:lnTo>
                    <a:pt x="275897" y="267309"/>
                  </a:lnTo>
                  <a:close/>
                </a:path>
                <a:path w="321944" h="314960">
                  <a:moveTo>
                    <a:pt x="108698" y="248729"/>
                  </a:moveTo>
                  <a:lnTo>
                    <a:pt x="105981" y="248729"/>
                  </a:lnTo>
                  <a:lnTo>
                    <a:pt x="103784" y="249745"/>
                  </a:lnTo>
                  <a:lnTo>
                    <a:pt x="93781" y="254212"/>
                  </a:lnTo>
                  <a:lnTo>
                    <a:pt x="83873" y="258513"/>
                  </a:lnTo>
                  <a:lnTo>
                    <a:pt x="75066" y="262202"/>
                  </a:lnTo>
                  <a:lnTo>
                    <a:pt x="68364" y="264833"/>
                  </a:lnTo>
                  <a:lnTo>
                    <a:pt x="135472" y="264833"/>
                  </a:lnTo>
                  <a:lnTo>
                    <a:pt x="133388" y="259765"/>
                  </a:lnTo>
                  <a:lnTo>
                    <a:pt x="131648" y="258025"/>
                  </a:lnTo>
                  <a:lnTo>
                    <a:pt x="110807" y="249542"/>
                  </a:lnTo>
                  <a:lnTo>
                    <a:pt x="108698" y="248729"/>
                  </a:lnTo>
                  <a:close/>
                </a:path>
                <a:path w="321944" h="314960">
                  <a:moveTo>
                    <a:pt x="278501" y="50190"/>
                  </a:moveTo>
                  <a:lnTo>
                    <a:pt x="252945" y="50190"/>
                  </a:lnTo>
                  <a:lnTo>
                    <a:pt x="269663" y="66433"/>
                  </a:lnTo>
                  <a:lnTo>
                    <a:pt x="269466" y="66433"/>
                  </a:lnTo>
                  <a:lnTo>
                    <a:pt x="266968" y="73010"/>
                  </a:lnTo>
                  <a:lnTo>
                    <a:pt x="263402" y="81781"/>
                  </a:lnTo>
                  <a:lnTo>
                    <a:pt x="259234" y="91629"/>
                  </a:lnTo>
                  <a:lnTo>
                    <a:pt x="254853" y="101638"/>
                  </a:lnTo>
                  <a:lnTo>
                    <a:pt x="253885" y="103911"/>
                  </a:lnTo>
                  <a:lnTo>
                    <a:pt x="253964" y="106578"/>
                  </a:lnTo>
                  <a:lnTo>
                    <a:pt x="254825" y="108673"/>
                  </a:lnTo>
                  <a:lnTo>
                    <a:pt x="262514" y="126848"/>
                  </a:lnTo>
                  <a:lnTo>
                    <a:pt x="263436" y="129184"/>
                  </a:lnTo>
                  <a:lnTo>
                    <a:pt x="265379" y="130975"/>
                  </a:lnTo>
                  <a:lnTo>
                    <a:pt x="268054" y="131914"/>
                  </a:lnTo>
                  <a:lnTo>
                    <a:pt x="278106" y="135556"/>
                  </a:lnTo>
                  <a:lnTo>
                    <a:pt x="288031" y="139295"/>
                  </a:lnTo>
                  <a:lnTo>
                    <a:pt x="296883" y="142773"/>
                  </a:lnTo>
                  <a:lnTo>
                    <a:pt x="303530" y="145554"/>
                  </a:lnTo>
                  <a:lnTo>
                    <a:pt x="303530" y="168211"/>
                  </a:lnTo>
                  <a:lnTo>
                    <a:pt x="267476" y="183148"/>
                  </a:lnTo>
                  <a:lnTo>
                    <a:pt x="265315" y="183908"/>
                  </a:lnTo>
                  <a:lnTo>
                    <a:pt x="263499" y="185712"/>
                  </a:lnTo>
                  <a:lnTo>
                    <a:pt x="254952" y="206095"/>
                  </a:lnTo>
                  <a:lnTo>
                    <a:pt x="253952" y="208559"/>
                  </a:lnTo>
                  <a:lnTo>
                    <a:pt x="254025" y="211112"/>
                  </a:lnTo>
                  <a:lnTo>
                    <a:pt x="259617" y="223037"/>
                  </a:lnTo>
                  <a:lnTo>
                    <a:pt x="263990" y="232613"/>
                  </a:lnTo>
                  <a:lnTo>
                    <a:pt x="267736" y="241160"/>
                  </a:lnTo>
                  <a:lnTo>
                    <a:pt x="270395" y="247726"/>
                  </a:lnTo>
                  <a:lnTo>
                    <a:pt x="253885" y="263982"/>
                  </a:lnTo>
                  <a:lnTo>
                    <a:pt x="279305" y="263982"/>
                  </a:lnTo>
                  <a:lnTo>
                    <a:pt x="286367" y="257086"/>
                  </a:lnTo>
                  <a:lnTo>
                    <a:pt x="289175" y="253328"/>
                  </a:lnTo>
                  <a:lnTo>
                    <a:pt x="289013" y="249745"/>
                  </a:lnTo>
                  <a:lnTo>
                    <a:pt x="288886" y="246930"/>
                  </a:lnTo>
                  <a:lnTo>
                    <a:pt x="284026" y="233615"/>
                  </a:lnTo>
                  <a:lnTo>
                    <a:pt x="272923" y="209296"/>
                  </a:lnTo>
                  <a:lnTo>
                    <a:pt x="277545" y="198285"/>
                  </a:lnTo>
                  <a:lnTo>
                    <a:pt x="302647" y="188188"/>
                  </a:lnTo>
                  <a:lnTo>
                    <a:pt x="315871" y="181770"/>
                  </a:lnTo>
                  <a:lnTo>
                    <a:pt x="320679" y="177391"/>
                  </a:lnTo>
                  <a:lnTo>
                    <a:pt x="321373" y="173075"/>
                  </a:lnTo>
                  <a:lnTo>
                    <a:pt x="321312" y="140088"/>
                  </a:lnTo>
                  <a:lnTo>
                    <a:pt x="277406" y="116357"/>
                  </a:lnTo>
                  <a:lnTo>
                    <a:pt x="272896" y="105664"/>
                  </a:lnTo>
                  <a:lnTo>
                    <a:pt x="272821" y="105486"/>
                  </a:lnTo>
                  <a:lnTo>
                    <a:pt x="272719" y="105244"/>
                  </a:lnTo>
                  <a:lnTo>
                    <a:pt x="283262" y="80489"/>
                  </a:lnTo>
                  <a:lnTo>
                    <a:pt x="287778" y="67233"/>
                  </a:lnTo>
                  <a:lnTo>
                    <a:pt x="287884" y="66433"/>
                  </a:lnTo>
                  <a:lnTo>
                    <a:pt x="288063" y="61637"/>
                  </a:lnTo>
                  <a:lnTo>
                    <a:pt x="288103" y="60562"/>
                  </a:lnTo>
                  <a:lnTo>
                    <a:pt x="285559" y="57073"/>
                  </a:lnTo>
                  <a:lnTo>
                    <a:pt x="278501" y="50190"/>
                  </a:lnTo>
                  <a:close/>
                </a:path>
                <a:path w="321944" h="314960">
                  <a:moveTo>
                    <a:pt x="182484" y="209715"/>
                  </a:moveTo>
                  <a:lnTo>
                    <a:pt x="138845" y="209715"/>
                  </a:lnTo>
                  <a:lnTo>
                    <a:pt x="160667" y="214058"/>
                  </a:lnTo>
                  <a:lnTo>
                    <a:pt x="182484" y="209715"/>
                  </a:lnTo>
                  <a:close/>
                </a:path>
                <a:path w="321944" h="314960">
                  <a:moveTo>
                    <a:pt x="160667" y="101041"/>
                  </a:moveTo>
                  <a:lnTo>
                    <a:pt x="138274" y="105486"/>
                  </a:lnTo>
                  <a:lnTo>
                    <a:pt x="119978" y="117602"/>
                  </a:lnTo>
                  <a:lnTo>
                    <a:pt x="107637" y="135556"/>
                  </a:lnTo>
                  <a:lnTo>
                    <a:pt x="103111" y="157518"/>
                  </a:lnTo>
                  <a:lnTo>
                    <a:pt x="107501" y="178820"/>
                  </a:lnTo>
                  <a:lnTo>
                    <a:pt x="107675" y="179539"/>
                  </a:lnTo>
                  <a:lnTo>
                    <a:pt x="119978" y="197461"/>
                  </a:lnTo>
                  <a:lnTo>
                    <a:pt x="138445" y="209715"/>
                  </a:lnTo>
                  <a:lnTo>
                    <a:pt x="182884" y="209715"/>
                  </a:lnTo>
                  <a:lnTo>
                    <a:pt x="201366" y="197461"/>
                  </a:lnTo>
                  <a:lnTo>
                    <a:pt x="202223" y="196215"/>
                  </a:lnTo>
                  <a:lnTo>
                    <a:pt x="160667" y="196215"/>
                  </a:lnTo>
                  <a:lnTo>
                    <a:pt x="145199" y="193174"/>
                  </a:lnTo>
                  <a:lnTo>
                    <a:pt x="132554" y="184881"/>
                  </a:lnTo>
                  <a:lnTo>
                    <a:pt x="124022" y="172581"/>
                  </a:lnTo>
                  <a:lnTo>
                    <a:pt x="120891" y="157518"/>
                  </a:lnTo>
                  <a:lnTo>
                    <a:pt x="123960" y="142773"/>
                  </a:lnTo>
                  <a:lnTo>
                    <a:pt x="124022" y="142475"/>
                  </a:lnTo>
                  <a:lnTo>
                    <a:pt x="132554" y="130173"/>
                  </a:lnTo>
                  <a:lnTo>
                    <a:pt x="145199" y="121869"/>
                  </a:lnTo>
                  <a:lnTo>
                    <a:pt x="160667" y="118821"/>
                  </a:lnTo>
                  <a:lnTo>
                    <a:pt x="202205" y="118821"/>
                  </a:lnTo>
                  <a:lnTo>
                    <a:pt x="201366" y="117602"/>
                  </a:lnTo>
                  <a:lnTo>
                    <a:pt x="183056" y="105486"/>
                  </a:lnTo>
                  <a:lnTo>
                    <a:pt x="160667" y="101041"/>
                  </a:lnTo>
                  <a:close/>
                </a:path>
                <a:path w="321944" h="314960">
                  <a:moveTo>
                    <a:pt x="202205" y="118821"/>
                  </a:moveTo>
                  <a:lnTo>
                    <a:pt x="160667" y="118821"/>
                  </a:lnTo>
                  <a:lnTo>
                    <a:pt x="176121" y="121869"/>
                  </a:lnTo>
                  <a:lnTo>
                    <a:pt x="188758" y="130173"/>
                  </a:lnTo>
                  <a:lnTo>
                    <a:pt x="197288" y="142475"/>
                  </a:lnTo>
                  <a:lnTo>
                    <a:pt x="200418" y="157518"/>
                  </a:lnTo>
                  <a:lnTo>
                    <a:pt x="197344" y="172284"/>
                  </a:lnTo>
                  <a:lnTo>
                    <a:pt x="160667" y="196215"/>
                  </a:lnTo>
                  <a:lnTo>
                    <a:pt x="202223" y="196215"/>
                  </a:lnTo>
                  <a:lnTo>
                    <a:pt x="213688" y="179539"/>
                  </a:lnTo>
                  <a:lnTo>
                    <a:pt x="213818" y="179037"/>
                  </a:lnTo>
                  <a:lnTo>
                    <a:pt x="218262" y="157518"/>
                  </a:lnTo>
                  <a:lnTo>
                    <a:pt x="213848" y="136149"/>
                  </a:lnTo>
                  <a:lnTo>
                    <a:pt x="213726" y="135556"/>
                  </a:lnTo>
                  <a:lnTo>
                    <a:pt x="202205" y="118821"/>
                  </a:lnTo>
                  <a:close/>
                </a:path>
                <a:path w="321944" h="314960">
                  <a:moveTo>
                    <a:pt x="134785" y="51117"/>
                  </a:moveTo>
                  <a:lnTo>
                    <a:pt x="67487" y="51117"/>
                  </a:lnTo>
                  <a:lnTo>
                    <a:pt x="74268" y="53554"/>
                  </a:lnTo>
                  <a:lnTo>
                    <a:pt x="83329" y="57073"/>
                  </a:lnTo>
                  <a:lnTo>
                    <a:pt x="93467" y="61177"/>
                  </a:lnTo>
                  <a:lnTo>
                    <a:pt x="105981" y="66433"/>
                  </a:lnTo>
                  <a:lnTo>
                    <a:pt x="108470" y="66433"/>
                  </a:lnTo>
                  <a:lnTo>
                    <a:pt x="131457" y="57073"/>
                  </a:lnTo>
                  <a:lnTo>
                    <a:pt x="133324" y="55206"/>
                  </a:lnTo>
                  <a:lnTo>
                    <a:pt x="134077" y="52997"/>
                  </a:lnTo>
                  <a:lnTo>
                    <a:pt x="134785" y="51117"/>
                  </a:lnTo>
                  <a:close/>
                </a:path>
                <a:path w="321944" h="314960">
                  <a:moveTo>
                    <a:pt x="191578" y="17780"/>
                  </a:moveTo>
                  <a:lnTo>
                    <a:pt x="171818" y="17780"/>
                  </a:lnTo>
                  <a:lnTo>
                    <a:pt x="174865" y="24269"/>
                  </a:lnTo>
                  <a:lnTo>
                    <a:pt x="178677" y="32954"/>
                  </a:lnTo>
                  <a:lnTo>
                    <a:pt x="182904" y="42976"/>
                  </a:lnTo>
                  <a:lnTo>
                    <a:pt x="186937" y="52857"/>
                  </a:lnTo>
                  <a:lnTo>
                    <a:pt x="187845" y="55206"/>
                  </a:lnTo>
                  <a:lnTo>
                    <a:pt x="189119" y="56462"/>
                  </a:lnTo>
                  <a:lnTo>
                    <a:pt x="189843" y="57073"/>
                  </a:lnTo>
                  <a:lnTo>
                    <a:pt x="192251" y="58077"/>
                  </a:lnTo>
                  <a:lnTo>
                    <a:pt x="210843" y="65557"/>
                  </a:lnTo>
                  <a:lnTo>
                    <a:pt x="212904" y="66433"/>
                  </a:lnTo>
                  <a:lnTo>
                    <a:pt x="215026" y="66433"/>
                  </a:lnTo>
                  <a:lnTo>
                    <a:pt x="217525" y="65278"/>
                  </a:lnTo>
                  <a:lnTo>
                    <a:pt x="227539" y="60775"/>
                  </a:lnTo>
                  <a:lnTo>
                    <a:pt x="237445" y="56462"/>
                  </a:lnTo>
                  <a:lnTo>
                    <a:pt x="246074" y="52857"/>
                  </a:lnTo>
                  <a:lnTo>
                    <a:pt x="252945" y="50190"/>
                  </a:lnTo>
                  <a:lnTo>
                    <a:pt x="278501" y="50190"/>
                  </a:lnTo>
                  <a:lnTo>
                    <a:pt x="275754" y="47510"/>
                  </a:lnTo>
                  <a:lnTo>
                    <a:pt x="213652" y="47510"/>
                  </a:lnTo>
                  <a:lnTo>
                    <a:pt x="202428" y="42976"/>
                  </a:lnTo>
                  <a:lnTo>
                    <a:pt x="202140" y="42976"/>
                  </a:lnTo>
                  <a:lnTo>
                    <a:pt x="191750" y="18130"/>
                  </a:lnTo>
                  <a:lnTo>
                    <a:pt x="191578" y="17780"/>
                  </a:lnTo>
                  <a:close/>
                </a:path>
                <a:path w="321944" h="314960">
                  <a:moveTo>
                    <a:pt x="268473" y="65278"/>
                  </a:moveTo>
                  <a:lnTo>
                    <a:pt x="217525" y="65278"/>
                  </a:lnTo>
                  <a:lnTo>
                    <a:pt x="216921" y="65557"/>
                  </a:lnTo>
                  <a:lnTo>
                    <a:pt x="268761" y="65557"/>
                  </a:lnTo>
                  <a:lnTo>
                    <a:pt x="268473" y="65278"/>
                  </a:lnTo>
                  <a:close/>
                </a:path>
                <a:path w="321944" h="314960">
                  <a:moveTo>
                    <a:pt x="176631" y="0"/>
                  </a:moveTo>
                  <a:lnTo>
                    <a:pt x="143344" y="0"/>
                  </a:lnTo>
                  <a:lnTo>
                    <a:pt x="139073" y="671"/>
                  </a:lnTo>
                  <a:lnTo>
                    <a:pt x="134721" y="5372"/>
                  </a:lnTo>
                  <a:lnTo>
                    <a:pt x="128550" y="18130"/>
                  </a:lnTo>
                  <a:lnTo>
                    <a:pt x="118821" y="42976"/>
                  </a:lnTo>
                  <a:lnTo>
                    <a:pt x="107391" y="47650"/>
                  </a:lnTo>
                  <a:lnTo>
                    <a:pt x="136101" y="47650"/>
                  </a:lnTo>
                  <a:lnTo>
                    <a:pt x="137875" y="42976"/>
                  </a:lnTo>
                  <a:lnTo>
                    <a:pt x="141815" y="32954"/>
                  </a:lnTo>
                  <a:lnTo>
                    <a:pt x="145376" y="24269"/>
                  </a:lnTo>
                  <a:lnTo>
                    <a:pt x="148221" y="17780"/>
                  </a:lnTo>
                  <a:lnTo>
                    <a:pt x="191578" y="17780"/>
                  </a:lnTo>
                  <a:lnTo>
                    <a:pt x="185279" y="5372"/>
                  </a:lnTo>
                  <a:lnTo>
                    <a:pt x="180860" y="671"/>
                  </a:lnTo>
                  <a:lnTo>
                    <a:pt x="176631" y="0"/>
                  </a:lnTo>
                  <a:close/>
                </a:path>
                <a:path w="321944" h="314960">
                  <a:moveTo>
                    <a:pt x="257632" y="31407"/>
                  </a:moveTo>
                  <a:lnTo>
                    <a:pt x="255282" y="31407"/>
                  </a:lnTo>
                  <a:lnTo>
                    <a:pt x="252974" y="31658"/>
                  </a:lnTo>
                  <a:lnTo>
                    <a:pt x="247068" y="33420"/>
                  </a:lnTo>
                  <a:lnTo>
                    <a:pt x="234862" y="38200"/>
                  </a:lnTo>
                  <a:lnTo>
                    <a:pt x="213652" y="47510"/>
                  </a:lnTo>
                  <a:lnTo>
                    <a:pt x="275754" y="47510"/>
                  </a:lnTo>
                  <a:lnTo>
                    <a:pt x="261912" y="34010"/>
                  </a:lnTo>
                  <a:lnTo>
                    <a:pt x="260235" y="32423"/>
                  </a:lnTo>
                  <a:lnTo>
                    <a:pt x="257632" y="31407"/>
                  </a:lnTo>
                  <a:close/>
                </a:path>
              </a:pathLst>
            </a:custGeom>
            <a:solidFill>
              <a:srgbClr val="6C6E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564276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564276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008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64276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564276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89B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873794" y="2431346"/>
              <a:ext cx="321945" cy="314960"/>
            </a:xfrm>
            <a:custGeom>
              <a:avLst/>
              <a:gdLst/>
              <a:ahLst/>
              <a:cxnLst/>
              <a:rect l="l" t="t" r="r" b="b"/>
              <a:pathLst>
                <a:path w="321944" h="314960">
                  <a:moveTo>
                    <a:pt x="136565" y="267512"/>
                  </a:moveTo>
                  <a:lnTo>
                    <a:pt x="107734" y="267512"/>
                  </a:lnTo>
                  <a:lnTo>
                    <a:pt x="119227" y="272186"/>
                  </a:lnTo>
                  <a:lnTo>
                    <a:pt x="129620" y="296914"/>
                  </a:lnTo>
                  <a:lnTo>
                    <a:pt x="136096" y="309613"/>
                  </a:lnTo>
                  <a:lnTo>
                    <a:pt x="140519" y="314291"/>
                  </a:lnTo>
                  <a:lnTo>
                    <a:pt x="144754" y="314960"/>
                  </a:lnTo>
                  <a:lnTo>
                    <a:pt x="178028" y="314960"/>
                  </a:lnTo>
                  <a:lnTo>
                    <a:pt x="182339" y="314291"/>
                  </a:lnTo>
                  <a:lnTo>
                    <a:pt x="186677" y="309613"/>
                  </a:lnTo>
                  <a:lnTo>
                    <a:pt x="192653" y="297180"/>
                  </a:lnTo>
                  <a:lnTo>
                    <a:pt x="149491" y="297180"/>
                  </a:lnTo>
                  <a:lnTo>
                    <a:pt x="146454" y="290721"/>
                  </a:lnTo>
                  <a:lnTo>
                    <a:pt x="142633" y="282036"/>
                  </a:lnTo>
                  <a:lnTo>
                    <a:pt x="138472" y="272186"/>
                  </a:lnTo>
                  <a:lnTo>
                    <a:pt x="136565" y="267512"/>
                  </a:lnTo>
                  <a:close/>
                </a:path>
                <a:path w="321944" h="314960">
                  <a:moveTo>
                    <a:pt x="215745" y="248729"/>
                  </a:moveTo>
                  <a:lnTo>
                    <a:pt x="212416" y="248729"/>
                  </a:lnTo>
                  <a:lnTo>
                    <a:pt x="189514" y="258025"/>
                  </a:lnTo>
                  <a:lnTo>
                    <a:pt x="189730" y="258025"/>
                  </a:lnTo>
                  <a:lnTo>
                    <a:pt x="188048" y="259765"/>
                  </a:lnTo>
                  <a:lnTo>
                    <a:pt x="183443" y="271983"/>
                  </a:lnTo>
                  <a:lnTo>
                    <a:pt x="179373" y="282386"/>
                  </a:lnTo>
                  <a:lnTo>
                    <a:pt x="175978" y="290721"/>
                  </a:lnTo>
                  <a:lnTo>
                    <a:pt x="173267" y="296914"/>
                  </a:lnTo>
                  <a:lnTo>
                    <a:pt x="173151" y="297180"/>
                  </a:lnTo>
                  <a:lnTo>
                    <a:pt x="192653" y="297180"/>
                  </a:lnTo>
                  <a:lnTo>
                    <a:pt x="192780" y="296914"/>
                  </a:lnTo>
                  <a:lnTo>
                    <a:pt x="202409" y="272186"/>
                  </a:lnTo>
                  <a:lnTo>
                    <a:pt x="202488" y="271983"/>
                  </a:lnTo>
                  <a:lnTo>
                    <a:pt x="214058" y="267309"/>
                  </a:lnTo>
                  <a:lnTo>
                    <a:pt x="275897" y="267309"/>
                  </a:lnTo>
                  <a:lnTo>
                    <a:pt x="279305" y="263982"/>
                  </a:lnTo>
                  <a:lnTo>
                    <a:pt x="253885" y="263982"/>
                  </a:lnTo>
                  <a:lnTo>
                    <a:pt x="247078" y="261497"/>
                  </a:lnTo>
                  <a:lnTo>
                    <a:pt x="238234" y="258025"/>
                  </a:lnTo>
                  <a:lnTo>
                    <a:pt x="217601" y="249542"/>
                  </a:lnTo>
                  <a:lnTo>
                    <a:pt x="215745" y="248729"/>
                  </a:lnTo>
                  <a:close/>
                </a:path>
                <a:path w="321944" h="314960">
                  <a:moveTo>
                    <a:pt x="65024" y="32423"/>
                  </a:moveTo>
                  <a:lnTo>
                    <a:pt x="62750" y="32423"/>
                  </a:lnTo>
                  <a:lnTo>
                    <a:pt x="60077" y="33420"/>
                  </a:lnTo>
                  <a:lnTo>
                    <a:pt x="58407" y="35013"/>
                  </a:lnTo>
                  <a:lnTo>
                    <a:pt x="34810" y="58077"/>
                  </a:lnTo>
                  <a:lnTo>
                    <a:pt x="32171" y="61637"/>
                  </a:lnTo>
                  <a:lnTo>
                    <a:pt x="32337" y="65278"/>
                  </a:lnTo>
                  <a:lnTo>
                    <a:pt x="32462" y="68030"/>
                  </a:lnTo>
                  <a:lnTo>
                    <a:pt x="37337" y="81344"/>
                  </a:lnTo>
                  <a:lnTo>
                    <a:pt x="48258" y="105244"/>
                  </a:lnTo>
                  <a:lnTo>
                    <a:pt x="48369" y="105486"/>
                  </a:lnTo>
                  <a:lnTo>
                    <a:pt x="48450" y="105664"/>
                  </a:lnTo>
                  <a:lnTo>
                    <a:pt x="43827" y="116674"/>
                  </a:lnTo>
                  <a:lnTo>
                    <a:pt x="18489" y="126848"/>
                  </a:lnTo>
                  <a:lnTo>
                    <a:pt x="5478" y="133178"/>
                  </a:lnTo>
                  <a:lnTo>
                    <a:pt x="684" y="137556"/>
                  </a:lnTo>
                  <a:lnTo>
                    <a:pt x="0" y="141871"/>
                  </a:lnTo>
                  <a:lnTo>
                    <a:pt x="69" y="174926"/>
                  </a:lnTo>
                  <a:lnTo>
                    <a:pt x="686" y="178820"/>
                  </a:lnTo>
                  <a:lnTo>
                    <a:pt x="5495" y="183148"/>
                  </a:lnTo>
                  <a:lnTo>
                    <a:pt x="18548" y="189192"/>
                  </a:lnTo>
                  <a:lnTo>
                    <a:pt x="43967" y="198678"/>
                  </a:lnTo>
                  <a:lnTo>
                    <a:pt x="48590" y="209715"/>
                  </a:lnTo>
                  <a:lnTo>
                    <a:pt x="33534" y="247726"/>
                  </a:lnTo>
                  <a:lnTo>
                    <a:pt x="33220" y="254376"/>
                  </a:lnTo>
                  <a:lnTo>
                    <a:pt x="35232" y="257086"/>
                  </a:lnTo>
                  <a:lnTo>
                    <a:pt x="35969" y="258025"/>
                  </a:lnTo>
                  <a:lnTo>
                    <a:pt x="59423" y="280949"/>
                  </a:lnTo>
                  <a:lnTo>
                    <a:pt x="61010" y="282625"/>
                  </a:lnTo>
                  <a:lnTo>
                    <a:pt x="63690" y="283616"/>
                  </a:lnTo>
                  <a:lnTo>
                    <a:pt x="66027" y="283616"/>
                  </a:lnTo>
                  <a:lnTo>
                    <a:pt x="68336" y="283364"/>
                  </a:lnTo>
                  <a:lnTo>
                    <a:pt x="74186" y="281622"/>
                  </a:lnTo>
                  <a:lnTo>
                    <a:pt x="86479" y="276822"/>
                  </a:lnTo>
                  <a:lnTo>
                    <a:pt x="107734" y="267512"/>
                  </a:lnTo>
                  <a:lnTo>
                    <a:pt x="136565" y="267512"/>
                  </a:lnTo>
                  <a:lnTo>
                    <a:pt x="135472" y="264833"/>
                  </a:lnTo>
                  <a:lnTo>
                    <a:pt x="68364" y="264833"/>
                  </a:lnTo>
                  <a:lnTo>
                    <a:pt x="51855" y="248729"/>
                  </a:lnTo>
                  <a:lnTo>
                    <a:pt x="66433" y="213385"/>
                  </a:lnTo>
                  <a:lnTo>
                    <a:pt x="67373" y="211112"/>
                  </a:lnTo>
                  <a:lnTo>
                    <a:pt x="67424" y="208559"/>
                  </a:lnTo>
                  <a:lnTo>
                    <a:pt x="58813" y="188188"/>
                  </a:lnTo>
                  <a:lnTo>
                    <a:pt x="57873" y="185915"/>
                  </a:lnTo>
                  <a:lnTo>
                    <a:pt x="55994" y="184111"/>
                  </a:lnTo>
                  <a:lnTo>
                    <a:pt x="43343" y="179539"/>
                  </a:lnTo>
                  <a:lnTo>
                    <a:pt x="33283" y="175763"/>
                  </a:lnTo>
                  <a:lnTo>
                    <a:pt x="24428" y="172284"/>
                  </a:lnTo>
                  <a:lnTo>
                    <a:pt x="17780" y="169468"/>
                  </a:lnTo>
                  <a:lnTo>
                    <a:pt x="17780" y="146748"/>
                  </a:lnTo>
                  <a:lnTo>
                    <a:pt x="53733" y="131914"/>
                  </a:lnTo>
                  <a:lnTo>
                    <a:pt x="55994" y="131114"/>
                  </a:lnTo>
                  <a:lnTo>
                    <a:pt x="57746" y="129324"/>
                  </a:lnTo>
                  <a:lnTo>
                    <a:pt x="58750" y="127114"/>
                  </a:lnTo>
                  <a:lnTo>
                    <a:pt x="66433" y="108927"/>
                  </a:lnTo>
                  <a:lnTo>
                    <a:pt x="67373" y="106578"/>
                  </a:lnTo>
                  <a:lnTo>
                    <a:pt x="67373" y="103911"/>
                  </a:lnTo>
                  <a:lnTo>
                    <a:pt x="66230" y="101638"/>
                  </a:lnTo>
                  <a:lnTo>
                    <a:pt x="61703" y="91949"/>
                  </a:lnTo>
                  <a:lnTo>
                    <a:pt x="57350" y="82354"/>
                  </a:lnTo>
                  <a:lnTo>
                    <a:pt x="53611" y="73800"/>
                  </a:lnTo>
                  <a:lnTo>
                    <a:pt x="50927" y="67233"/>
                  </a:lnTo>
                  <a:lnTo>
                    <a:pt x="67487" y="51117"/>
                  </a:lnTo>
                  <a:lnTo>
                    <a:pt x="134785" y="51117"/>
                  </a:lnTo>
                  <a:lnTo>
                    <a:pt x="136101" y="47650"/>
                  </a:lnTo>
                  <a:lnTo>
                    <a:pt x="107391" y="47650"/>
                  </a:lnTo>
                  <a:lnTo>
                    <a:pt x="85760" y="38847"/>
                  </a:lnTo>
                  <a:lnTo>
                    <a:pt x="73296" y="34326"/>
                  </a:lnTo>
                  <a:lnTo>
                    <a:pt x="67287" y="32661"/>
                  </a:lnTo>
                  <a:lnTo>
                    <a:pt x="65024" y="32423"/>
                  </a:lnTo>
                  <a:close/>
                </a:path>
                <a:path w="321944" h="314960">
                  <a:moveTo>
                    <a:pt x="275897" y="267309"/>
                  </a:moveTo>
                  <a:lnTo>
                    <a:pt x="214058" y="267309"/>
                  </a:lnTo>
                  <a:lnTo>
                    <a:pt x="235670" y="276164"/>
                  </a:lnTo>
                  <a:lnTo>
                    <a:pt x="248102" y="280711"/>
                  </a:lnTo>
                  <a:lnTo>
                    <a:pt x="254068" y="282386"/>
                  </a:lnTo>
                  <a:lnTo>
                    <a:pt x="256286" y="282625"/>
                  </a:lnTo>
                  <a:lnTo>
                    <a:pt x="258622" y="282625"/>
                  </a:lnTo>
                  <a:lnTo>
                    <a:pt x="261239" y="281622"/>
                  </a:lnTo>
                  <a:lnTo>
                    <a:pt x="275897" y="267309"/>
                  </a:lnTo>
                  <a:close/>
                </a:path>
                <a:path w="321944" h="314960">
                  <a:moveTo>
                    <a:pt x="108698" y="248729"/>
                  </a:moveTo>
                  <a:lnTo>
                    <a:pt x="105981" y="248729"/>
                  </a:lnTo>
                  <a:lnTo>
                    <a:pt x="103784" y="249745"/>
                  </a:lnTo>
                  <a:lnTo>
                    <a:pt x="93781" y="254212"/>
                  </a:lnTo>
                  <a:lnTo>
                    <a:pt x="83873" y="258513"/>
                  </a:lnTo>
                  <a:lnTo>
                    <a:pt x="75066" y="262202"/>
                  </a:lnTo>
                  <a:lnTo>
                    <a:pt x="68364" y="264833"/>
                  </a:lnTo>
                  <a:lnTo>
                    <a:pt x="135472" y="264833"/>
                  </a:lnTo>
                  <a:lnTo>
                    <a:pt x="133388" y="259765"/>
                  </a:lnTo>
                  <a:lnTo>
                    <a:pt x="131648" y="258025"/>
                  </a:lnTo>
                  <a:lnTo>
                    <a:pt x="110807" y="249542"/>
                  </a:lnTo>
                  <a:lnTo>
                    <a:pt x="108698" y="248729"/>
                  </a:lnTo>
                  <a:close/>
                </a:path>
                <a:path w="321944" h="314960">
                  <a:moveTo>
                    <a:pt x="278501" y="50190"/>
                  </a:moveTo>
                  <a:lnTo>
                    <a:pt x="252945" y="50190"/>
                  </a:lnTo>
                  <a:lnTo>
                    <a:pt x="269663" y="66433"/>
                  </a:lnTo>
                  <a:lnTo>
                    <a:pt x="269466" y="66433"/>
                  </a:lnTo>
                  <a:lnTo>
                    <a:pt x="266968" y="73010"/>
                  </a:lnTo>
                  <a:lnTo>
                    <a:pt x="263402" y="81781"/>
                  </a:lnTo>
                  <a:lnTo>
                    <a:pt x="259234" y="91629"/>
                  </a:lnTo>
                  <a:lnTo>
                    <a:pt x="254853" y="101638"/>
                  </a:lnTo>
                  <a:lnTo>
                    <a:pt x="253885" y="103911"/>
                  </a:lnTo>
                  <a:lnTo>
                    <a:pt x="253964" y="106578"/>
                  </a:lnTo>
                  <a:lnTo>
                    <a:pt x="254825" y="108673"/>
                  </a:lnTo>
                  <a:lnTo>
                    <a:pt x="262514" y="126848"/>
                  </a:lnTo>
                  <a:lnTo>
                    <a:pt x="263436" y="129184"/>
                  </a:lnTo>
                  <a:lnTo>
                    <a:pt x="265379" y="130975"/>
                  </a:lnTo>
                  <a:lnTo>
                    <a:pt x="268054" y="131914"/>
                  </a:lnTo>
                  <a:lnTo>
                    <a:pt x="278106" y="135556"/>
                  </a:lnTo>
                  <a:lnTo>
                    <a:pt x="288031" y="139295"/>
                  </a:lnTo>
                  <a:lnTo>
                    <a:pt x="296883" y="142773"/>
                  </a:lnTo>
                  <a:lnTo>
                    <a:pt x="303530" y="145554"/>
                  </a:lnTo>
                  <a:lnTo>
                    <a:pt x="303530" y="168211"/>
                  </a:lnTo>
                  <a:lnTo>
                    <a:pt x="267476" y="183148"/>
                  </a:lnTo>
                  <a:lnTo>
                    <a:pt x="265315" y="183908"/>
                  </a:lnTo>
                  <a:lnTo>
                    <a:pt x="263499" y="185712"/>
                  </a:lnTo>
                  <a:lnTo>
                    <a:pt x="254952" y="206095"/>
                  </a:lnTo>
                  <a:lnTo>
                    <a:pt x="253952" y="208559"/>
                  </a:lnTo>
                  <a:lnTo>
                    <a:pt x="254025" y="211112"/>
                  </a:lnTo>
                  <a:lnTo>
                    <a:pt x="259617" y="223037"/>
                  </a:lnTo>
                  <a:lnTo>
                    <a:pt x="263990" y="232613"/>
                  </a:lnTo>
                  <a:lnTo>
                    <a:pt x="267736" y="241160"/>
                  </a:lnTo>
                  <a:lnTo>
                    <a:pt x="270395" y="247726"/>
                  </a:lnTo>
                  <a:lnTo>
                    <a:pt x="253885" y="263982"/>
                  </a:lnTo>
                  <a:lnTo>
                    <a:pt x="279305" y="263982"/>
                  </a:lnTo>
                  <a:lnTo>
                    <a:pt x="286367" y="257086"/>
                  </a:lnTo>
                  <a:lnTo>
                    <a:pt x="289175" y="253328"/>
                  </a:lnTo>
                  <a:lnTo>
                    <a:pt x="289013" y="249745"/>
                  </a:lnTo>
                  <a:lnTo>
                    <a:pt x="288886" y="246930"/>
                  </a:lnTo>
                  <a:lnTo>
                    <a:pt x="284026" y="233615"/>
                  </a:lnTo>
                  <a:lnTo>
                    <a:pt x="272923" y="209296"/>
                  </a:lnTo>
                  <a:lnTo>
                    <a:pt x="277545" y="198285"/>
                  </a:lnTo>
                  <a:lnTo>
                    <a:pt x="302647" y="188188"/>
                  </a:lnTo>
                  <a:lnTo>
                    <a:pt x="315871" y="181770"/>
                  </a:lnTo>
                  <a:lnTo>
                    <a:pt x="320679" y="177391"/>
                  </a:lnTo>
                  <a:lnTo>
                    <a:pt x="321373" y="173075"/>
                  </a:lnTo>
                  <a:lnTo>
                    <a:pt x="321312" y="140088"/>
                  </a:lnTo>
                  <a:lnTo>
                    <a:pt x="277406" y="116357"/>
                  </a:lnTo>
                  <a:lnTo>
                    <a:pt x="272896" y="105664"/>
                  </a:lnTo>
                  <a:lnTo>
                    <a:pt x="272821" y="105486"/>
                  </a:lnTo>
                  <a:lnTo>
                    <a:pt x="272719" y="105244"/>
                  </a:lnTo>
                  <a:lnTo>
                    <a:pt x="283262" y="80489"/>
                  </a:lnTo>
                  <a:lnTo>
                    <a:pt x="287778" y="67233"/>
                  </a:lnTo>
                  <a:lnTo>
                    <a:pt x="287884" y="66433"/>
                  </a:lnTo>
                  <a:lnTo>
                    <a:pt x="288063" y="61637"/>
                  </a:lnTo>
                  <a:lnTo>
                    <a:pt x="288103" y="60562"/>
                  </a:lnTo>
                  <a:lnTo>
                    <a:pt x="285559" y="57073"/>
                  </a:lnTo>
                  <a:lnTo>
                    <a:pt x="278501" y="50190"/>
                  </a:lnTo>
                  <a:close/>
                </a:path>
                <a:path w="321944" h="314960">
                  <a:moveTo>
                    <a:pt x="182484" y="209715"/>
                  </a:moveTo>
                  <a:lnTo>
                    <a:pt x="138845" y="209715"/>
                  </a:lnTo>
                  <a:lnTo>
                    <a:pt x="160667" y="214058"/>
                  </a:lnTo>
                  <a:lnTo>
                    <a:pt x="182484" y="209715"/>
                  </a:lnTo>
                  <a:close/>
                </a:path>
                <a:path w="321944" h="314960">
                  <a:moveTo>
                    <a:pt x="160667" y="101041"/>
                  </a:moveTo>
                  <a:lnTo>
                    <a:pt x="138274" y="105486"/>
                  </a:lnTo>
                  <a:lnTo>
                    <a:pt x="119978" y="117602"/>
                  </a:lnTo>
                  <a:lnTo>
                    <a:pt x="107637" y="135556"/>
                  </a:lnTo>
                  <a:lnTo>
                    <a:pt x="103111" y="157518"/>
                  </a:lnTo>
                  <a:lnTo>
                    <a:pt x="107501" y="178820"/>
                  </a:lnTo>
                  <a:lnTo>
                    <a:pt x="107675" y="179539"/>
                  </a:lnTo>
                  <a:lnTo>
                    <a:pt x="119978" y="197461"/>
                  </a:lnTo>
                  <a:lnTo>
                    <a:pt x="138445" y="209715"/>
                  </a:lnTo>
                  <a:lnTo>
                    <a:pt x="182884" y="209715"/>
                  </a:lnTo>
                  <a:lnTo>
                    <a:pt x="201366" y="197461"/>
                  </a:lnTo>
                  <a:lnTo>
                    <a:pt x="202223" y="196215"/>
                  </a:lnTo>
                  <a:lnTo>
                    <a:pt x="160667" y="196215"/>
                  </a:lnTo>
                  <a:lnTo>
                    <a:pt x="145199" y="193174"/>
                  </a:lnTo>
                  <a:lnTo>
                    <a:pt x="132554" y="184881"/>
                  </a:lnTo>
                  <a:lnTo>
                    <a:pt x="124022" y="172581"/>
                  </a:lnTo>
                  <a:lnTo>
                    <a:pt x="120891" y="157518"/>
                  </a:lnTo>
                  <a:lnTo>
                    <a:pt x="123960" y="142773"/>
                  </a:lnTo>
                  <a:lnTo>
                    <a:pt x="124022" y="142475"/>
                  </a:lnTo>
                  <a:lnTo>
                    <a:pt x="132554" y="130173"/>
                  </a:lnTo>
                  <a:lnTo>
                    <a:pt x="145199" y="121869"/>
                  </a:lnTo>
                  <a:lnTo>
                    <a:pt x="160667" y="118821"/>
                  </a:lnTo>
                  <a:lnTo>
                    <a:pt x="202205" y="118821"/>
                  </a:lnTo>
                  <a:lnTo>
                    <a:pt x="201366" y="117602"/>
                  </a:lnTo>
                  <a:lnTo>
                    <a:pt x="183056" y="105486"/>
                  </a:lnTo>
                  <a:lnTo>
                    <a:pt x="160667" y="101041"/>
                  </a:lnTo>
                  <a:close/>
                </a:path>
                <a:path w="321944" h="314960">
                  <a:moveTo>
                    <a:pt x="202205" y="118821"/>
                  </a:moveTo>
                  <a:lnTo>
                    <a:pt x="160667" y="118821"/>
                  </a:lnTo>
                  <a:lnTo>
                    <a:pt x="176121" y="121869"/>
                  </a:lnTo>
                  <a:lnTo>
                    <a:pt x="188758" y="130173"/>
                  </a:lnTo>
                  <a:lnTo>
                    <a:pt x="197288" y="142475"/>
                  </a:lnTo>
                  <a:lnTo>
                    <a:pt x="200418" y="157518"/>
                  </a:lnTo>
                  <a:lnTo>
                    <a:pt x="197344" y="172284"/>
                  </a:lnTo>
                  <a:lnTo>
                    <a:pt x="160667" y="196215"/>
                  </a:lnTo>
                  <a:lnTo>
                    <a:pt x="202223" y="196215"/>
                  </a:lnTo>
                  <a:lnTo>
                    <a:pt x="213688" y="179539"/>
                  </a:lnTo>
                  <a:lnTo>
                    <a:pt x="213818" y="179037"/>
                  </a:lnTo>
                  <a:lnTo>
                    <a:pt x="218262" y="157518"/>
                  </a:lnTo>
                  <a:lnTo>
                    <a:pt x="213848" y="136149"/>
                  </a:lnTo>
                  <a:lnTo>
                    <a:pt x="213726" y="135556"/>
                  </a:lnTo>
                  <a:lnTo>
                    <a:pt x="202205" y="118821"/>
                  </a:lnTo>
                  <a:close/>
                </a:path>
                <a:path w="321944" h="314960">
                  <a:moveTo>
                    <a:pt x="134785" y="51117"/>
                  </a:moveTo>
                  <a:lnTo>
                    <a:pt x="67487" y="51117"/>
                  </a:lnTo>
                  <a:lnTo>
                    <a:pt x="74268" y="53554"/>
                  </a:lnTo>
                  <a:lnTo>
                    <a:pt x="83329" y="57073"/>
                  </a:lnTo>
                  <a:lnTo>
                    <a:pt x="93467" y="61177"/>
                  </a:lnTo>
                  <a:lnTo>
                    <a:pt x="105981" y="66433"/>
                  </a:lnTo>
                  <a:lnTo>
                    <a:pt x="108470" y="66433"/>
                  </a:lnTo>
                  <a:lnTo>
                    <a:pt x="131457" y="57073"/>
                  </a:lnTo>
                  <a:lnTo>
                    <a:pt x="133324" y="55206"/>
                  </a:lnTo>
                  <a:lnTo>
                    <a:pt x="134077" y="52997"/>
                  </a:lnTo>
                  <a:lnTo>
                    <a:pt x="134785" y="51117"/>
                  </a:lnTo>
                  <a:close/>
                </a:path>
                <a:path w="321944" h="314960">
                  <a:moveTo>
                    <a:pt x="191578" y="17780"/>
                  </a:moveTo>
                  <a:lnTo>
                    <a:pt x="171818" y="17780"/>
                  </a:lnTo>
                  <a:lnTo>
                    <a:pt x="174865" y="24269"/>
                  </a:lnTo>
                  <a:lnTo>
                    <a:pt x="178677" y="32954"/>
                  </a:lnTo>
                  <a:lnTo>
                    <a:pt x="182904" y="42976"/>
                  </a:lnTo>
                  <a:lnTo>
                    <a:pt x="186937" y="52857"/>
                  </a:lnTo>
                  <a:lnTo>
                    <a:pt x="187845" y="55206"/>
                  </a:lnTo>
                  <a:lnTo>
                    <a:pt x="189119" y="56462"/>
                  </a:lnTo>
                  <a:lnTo>
                    <a:pt x="189843" y="57073"/>
                  </a:lnTo>
                  <a:lnTo>
                    <a:pt x="192251" y="58077"/>
                  </a:lnTo>
                  <a:lnTo>
                    <a:pt x="210843" y="65557"/>
                  </a:lnTo>
                  <a:lnTo>
                    <a:pt x="212904" y="66433"/>
                  </a:lnTo>
                  <a:lnTo>
                    <a:pt x="215026" y="66433"/>
                  </a:lnTo>
                  <a:lnTo>
                    <a:pt x="217525" y="65278"/>
                  </a:lnTo>
                  <a:lnTo>
                    <a:pt x="227539" y="60775"/>
                  </a:lnTo>
                  <a:lnTo>
                    <a:pt x="237445" y="56462"/>
                  </a:lnTo>
                  <a:lnTo>
                    <a:pt x="246074" y="52857"/>
                  </a:lnTo>
                  <a:lnTo>
                    <a:pt x="252945" y="50190"/>
                  </a:lnTo>
                  <a:lnTo>
                    <a:pt x="278501" y="50190"/>
                  </a:lnTo>
                  <a:lnTo>
                    <a:pt x="275754" y="47510"/>
                  </a:lnTo>
                  <a:lnTo>
                    <a:pt x="213652" y="47510"/>
                  </a:lnTo>
                  <a:lnTo>
                    <a:pt x="202428" y="42976"/>
                  </a:lnTo>
                  <a:lnTo>
                    <a:pt x="202140" y="42976"/>
                  </a:lnTo>
                  <a:lnTo>
                    <a:pt x="191750" y="18130"/>
                  </a:lnTo>
                  <a:lnTo>
                    <a:pt x="191578" y="17780"/>
                  </a:lnTo>
                  <a:close/>
                </a:path>
                <a:path w="321944" h="314960">
                  <a:moveTo>
                    <a:pt x="268473" y="65278"/>
                  </a:moveTo>
                  <a:lnTo>
                    <a:pt x="217525" y="65278"/>
                  </a:lnTo>
                  <a:lnTo>
                    <a:pt x="216921" y="65557"/>
                  </a:lnTo>
                  <a:lnTo>
                    <a:pt x="268761" y="65557"/>
                  </a:lnTo>
                  <a:lnTo>
                    <a:pt x="268473" y="65278"/>
                  </a:lnTo>
                  <a:close/>
                </a:path>
                <a:path w="321944" h="314960">
                  <a:moveTo>
                    <a:pt x="176631" y="0"/>
                  </a:moveTo>
                  <a:lnTo>
                    <a:pt x="143344" y="0"/>
                  </a:lnTo>
                  <a:lnTo>
                    <a:pt x="139073" y="671"/>
                  </a:lnTo>
                  <a:lnTo>
                    <a:pt x="134721" y="5372"/>
                  </a:lnTo>
                  <a:lnTo>
                    <a:pt x="128550" y="18130"/>
                  </a:lnTo>
                  <a:lnTo>
                    <a:pt x="118821" y="42976"/>
                  </a:lnTo>
                  <a:lnTo>
                    <a:pt x="107391" y="47650"/>
                  </a:lnTo>
                  <a:lnTo>
                    <a:pt x="136101" y="47650"/>
                  </a:lnTo>
                  <a:lnTo>
                    <a:pt x="137875" y="42976"/>
                  </a:lnTo>
                  <a:lnTo>
                    <a:pt x="141815" y="32954"/>
                  </a:lnTo>
                  <a:lnTo>
                    <a:pt x="145376" y="24269"/>
                  </a:lnTo>
                  <a:lnTo>
                    <a:pt x="148221" y="17780"/>
                  </a:lnTo>
                  <a:lnTo>
                    <a:pt x="191578" y="17780"/>
                  </a:lnTo>
                  <a:lnTo>
                    <a:pt x="185279" y="5372"/>
                  </a:lnTo>
                  <a:lnTo>
                    <a:pt x="180860" y="671"/>
                  </a:lnTo>
                  <a:lnTo>
                    <a:pt x="176631" y="0"/>
                  </a:lnTo>
                  <a:close/>
                </a:path>
                <a:path w="321944" h="314960">
                  <a:moveTo>
                    <a:pt x="257632" y="31407"/>
                  </a:moveTo>
                  <a:lnTo>
                    <a:pt x="255282" y="31407"/>
                  </a:lnTo>
                  <a:lnTo>
                    <a:pt x="252974" y="31658"/>
                  </a:lnTo>
                  <a:lnTo>
                    <a:pt x="247068" y="33420"/>
                  </a:lnTo>
                  <a:lnTo>
                    <a:pt x="234862" y="38200"/>
                  </a:lnTo>
                  <a:lnTo>
                    <a:pt x="213652" y="47510"/>
                  </a:lnTo>
                  <a:lnTo>
                    <a:pt x="275754" y="47510"/>
                  </a:lnTo>
                  <a:lnTo>
                    <a:pt x="261912" y="34010"/>
                  </a:lnTo>
                  <a:lnTo>
                    <a:pt x="260235" y="32423"/>
                  </a:lnTo>
                  <a:lnTo>
                    <a:pt x="257632" y="31407"/>
                  </a:lnTo>
                  <a:close/>
                </a:path>
              </a:pathLst>
            </a:custGeom>
            <a:solidFill>
              <a:srgbClr val="6C6E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47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/>
          <p:nvPr/>
        </p:nvSpPr>
        <p:spPr>
          <a:xfrm>
            <a:off x="9105900" y="591476"/>
            <a:ext cx="490220" cy="178435"/>
          </a:xfrm>
          <a:custGeom>
            <a:avLst/>
            <a:gdLst/>
            <a:ahLst/>
            <a:cxnLst/>
            <a:rect l="l" t="t" r="r" b="b"/>
            <a:pathLst>
              <a:path w="490220" h="178434">
                <a:moveTo>
                  <a:pt x="163639" y="30975"/>
                </a:moveTo>
                <a:lnTo>
                  <a:pt x="124142" y="4978"/>
                </a:lnTo>
                <a:lnTo>
                  <a:pt x="93116" y="546"/>
                </a:lnTo>
                <a:lnTo>
                  <a:pt x="80225" y="1257"/>
                </a:lnTo>
                <a:lnTo>
                  <a:pt x="35445" y="18148"/>
                </a:lnTo>
                <a:lnTo>
                  <a:pt x="6845" y="53911"/>
                </a:lnTo>
                <a:lnTo>
                  <a:pt x="0" y="89141"/>
                </a:lnTo>
                <a:lnTo>
                  <a:pt x="749" y="101549"/>
                </a:lnTo>
                <a:lnTo>
                  <a:pt x="18707" y="144386"/>
                </a:lnTo>
                <a:lnTo>
                  <a:pt x="56273" y="171424"/>
                </a:lnTo>
                <a:lnTo>
                  <a:pt x="92760" y="177863"/>
                </a:lnTo>
                <a:lnTo>
                  <a:pt x="103632" y="177380"/>
                </a:lnTo>
                <a:lnTo>
                  <a:pt x="141871" y="165696"/>
                </a:lnTo>
                <a:lnTo>
                  <a:pt x="138099" y="123774"/>
                </a:lnTo>
                <a:lnTo>
                  <a:pt x="128879" y="132651"/>
                </a:lnTo>
                <a:lnTo>
                  <a:pt x="118618" y="139001"/>
                </a:lnTo>
                <a:lnTo>
                  <a:pt x="107315" y="142798"/>
                </a:lnTo>
                <a:lnTo>
                  <a:pt x="94983" y="144068"/>
                </a:lnTo>
                <a:lnTo>
                  <a:pt x="87236" y="143624"/>
                </a:lnTo>
                <a:lnTo>
                  <a:pt x="50952" y="123494"/>
                </a:lnTo>
                <a:lnTo>
                  <a:pt x="40157" y="89179"/>
                </a:lnTo>
                <a:lnTo>
                  <a:pt x="40601" y="81432"/>
                </a:lnTo>
                <a:lnTo>
                  <a:pt x="60744" y="45135"/>
                </a:lnTo>
                <a:lnTo>
                  <a:pt x="95059" y="34353"/>
                </a:lnTo>
                <a:lnTo>
                  <a:pt x="107391" y="35610"/>
                </a:lnTo>
                <a:lnTo>
                  <a:pt x="118694" y="39382"/>
                </a:lnTo>
                <a:lnTo>
                  <a:pt x="128943" y="45669"/>
                </a:lnTo>
                <a:lnTo>
                  <a:pt x="138150" y="54457"/>
                </a:lnTo>
                <a:lnTo>
                  <a:pt x="163639" y="30975"/>
                </a:lnTo>
                <a:close/>
              </a:path>
              <a:path w="490220" h="178434">
                <a:moveTo>
                  <a:pt x="302679" y="3657"/>
                </a:moveTo>
                <a:lnTo>
                  <a:pt x="173126" y="3657"/>
                </a:lnTo>
                <a:lnTo>
                  <a:pt x="173126" y="35407"/>
                </a:lnTo>
                <a:lnTo>
                  <a:pt x="173088" y="81127"/>
                </a:lnTo>
                <a:lnTo>
                  <a:pt x="173062" y="112877"/>
                </a:lnTo>
                <a:lnTo>
                  <a:pt x="173024" y="175107"/>
                </a:lnTo>
                <a:lnTo>
                  <a:pt x="212712" y="175107"/>
                </a:lnTo>
                <a:lnTo>
                  <a:pt x="212712" y="112877"/>
                </a:lnTo>
                <a:lnTo>
                  <a:pt x="292100" y="112877"/>
                </a:lnTo>
                <a:lnTo>
                  <a:pt x="292100" y="81127"/>
                </a:lnTo>
                <a:lnTo>
                  <a:pt x="212763" y="81127"/>
                </a:lnTo>
                <a:lnTo>
                  <a:pt x="212763" y="35407"/>
                </a:lnTo>
                <a:lnTo>
                  <a:pt x="302679" y="35407"/>
                </a:lnTo>
                <a:lnTo>
                  <a:pt x="302679" y="3657"/>
                </a:lnTo>
                <a:close/>
              </a:path>
              <a:path w="490220" h="178434">
                <a:moveTo>
                  <a:pt x="489699" y="88709"/>
                </a:moveTo>
                <a:lnTo>
                  <a:pt x="477494" y="43281"/>
                </a:lnTo>
                <a:lnTo>
                  <a:pt x="449541" y="15036"/>
                </a:lnTo>
                <a:lnTo>
                  <a:pt x="449541" y="88709"/>
                </a:lnTo>
                <a:lnTo>
                  <a:pt x="449097" y="96431"/>
                </a:lnTo>
                <a:lnTo>
                  <a:pt x="429107" y="132715"/>
                </a:lnTo>
                <a:lnTo>
                  <a:pt x="395871" y="143510"/>
                </a:lnTo>
                <a:lnTo>
                  <a:pt x="388620" y="143078"/>
                </a:lnTo>
                <a:lnTo>
                  <a:pt x="353098" y="122986"/>
                </a:lnTo>
                <a:lnTo>
                  <a:pt x="342290" y="88709"/>
                </a:lnTo>
                <a:lnTo>
                  <a:pt x="342709" y="80937"/>
                </a:lnTo>
                <a:lnTo>
                  <a:pt x="362661" y="44627"/>
                </a:lnTo>
                <a:lnTo>
                  <a:pt x="395947" y="33794"/>
                </a:lnTo>
                <a:lnTo>
                  <a:pt x="403352" y="34226"/>
                </a:lnTo>
                <a:lnTo>
                  <a:pt x="438772" y="54368"/>
                </a:lnTo>
                <a:lnTo>
                  <a:pt x="449541" y="88709"/>
                </a:lnTo>
                <a:lnTo>
                  <a:pt x="449541" y="15036"/>
                </a:lnTo>
                <a:lnTo>
                  <a:pt x="408978" y="723"/>
                </a:lnTo>
                <a:lnTo>
                  <a:pt x="395960" y="0"/>
                </a:lnTo>
                <a:lnTo>
                  <a:pt x="382600" y="723"/>
                </a:lnTo>
                <a:lnTo>
                  <a:pt x="382841" y="723"/>
                </a:lnTo>
                <a:lnTo>
                  <a:pt x="370459" y="2895"/>
                </a:lnTo>
                <a:lnTo>
                  <a:pt x="328637" y="25234"/>
                </a:lnTo>
                <a:lnTo>
                  <a:pt x="305130" y="64744"/>
                </a:lnTo>
                <a:lnTo>
                  <a:pt x="302120" y="88709"/>
                </a:lnTo>
                <a:lnTo>
                  <a:pt x="302882" y="101015"/>
                </a:lnTo>
                <a:lnTo>
                  <a:pt x="320484" y="143078"/>
                </a:lnTo>
                <a:lnTo>
                  <a:pt x="358940" y="170853"/>
                </a:lnTo>
                <a:lnTo>
                  <a:pt x="395846" y="177304"/>
                </a:lnTo>
                <a:lnTo>
                  <a:pt x="408863" y="176593"/>
                </a:lnTo>
                <a:lnTo>
                  <a:pt x="453948" y="159537"/>
                </a:lnTo>
                <a:lnTo>
                  <a:pt x="482790" y="123723"/>
                </a:lnTo>
                <a:lnTo>
                  <a:pt x="488924" y="101015"/>
                </a:lnTo>
                <a:lnTo>
                  <a:pt x="489699" y="88709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435863" y="456434"/>
            <a:ext cx="226758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7DB3D6"/>
                </a:solidFill>
              </a:rPr>
              <a:t>OUR</a:t>
            </a:r>
            <a:r>
              <a:rPr spc="-100" dirty="0">
                <a:solidFill>
                  <a:srgbClr val="7DB3D6"/>
                </a:solidFill>
              </a:rPr>
              <a:t> </a:t>
            </a:r>
            <a:r>
              <a:rPr spc="-15" dirty="0"/>
              <a:t>SERVICES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5778548" y="1329434"/>
            <a:ext cx="340106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9220" algn="r">
              <a:lnSpc>
                <a:spcPct val="1167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We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know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power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strong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accounting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staff.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We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encourage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our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clients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to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take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control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their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business’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financial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future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with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our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experts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by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their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side.</a:t>
            </a:r>
            <a:endParaRPr sz="1000">
              <a:latin typeface="Montserrat"/>
              <a:cs typeface="Montserrat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838896" y="3975774"/>
            <a:ext cx="2428875" cy="0"/>
          </a:xfrm>
          <a:custGeom>
            <a:avLst/>
            <a:gdLst/>
            <a:ahLst/>
            <a:cxnLst/>
            <a:rect l="l" t="t" r="r" b="b"/>
            <a:pathLst>
              <a:path w="2428875">
                <a:moveTo>
                  <a:pt x="0" y="0"/>
                </a:moveTo>
                <a:lnTo>
                  <a:pt x="2428290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345475" y="3268577"/>
            <a:ext cx="1384935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384810">
              <a:lnSpc>
                <a:spcPts val="1600"/>
              </a:lnSpc>
              <a:spcBef>
                <a:spcPts val="219"/>
              </a:spcBef>
            </a:pPr>
            <a:r>
              <a:rPr sz="1400" b="1" spc="-20" dirty="0">
                <a:solidFill>
                  <a:srgbClr val="FFFFFF"/>
                </a:solidFill>
                <a:latin typeface="Montserrat"/>
                <a:cs typeface="Montserrat"/>
              </a:rPr>
              <a:t>AUDIT PREPARATION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847762" y="4113991"/>
            <a:ext cx="2387600" cy="196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9000"/>
              </a:lnSpc>
              <a:spcBef>
                <a:spcPts val="100"/>
              </a:spcBef>
            </a:pP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300" spc="-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statements</a:t>
            </a:r>
            <a:r>
              <a:rPr sz="1300" spc="-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other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documentation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must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be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prepared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in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advance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of</a:t>
            </a:r>
            <a:r>
              <a:rPr sz="1300" spc="50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external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audit.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These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services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ensure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that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financial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statements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are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accurate,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complete,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in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compliance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with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applicable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regulations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accounting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standards.</a:t>
            </a:r>
            <a:endParaRPr sz="1300">
              <a:latin typeface="Montserrat"/>
              <a:cs typeface="Montserrat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4529124" y="2125797"/>
            <a:ext cx="989965" cy="989965"/>
            <a:chOff x="4529124" y="2125797"/>
            <a:chExt cx="989965" cy="989965"/>
          </a:xfrm>
        </p:grpSpPr>
        <p:sp>
          <p:nvSpPr>
            <p:cNvPr id="58" name="object 58"/>
            <p:cNvSpPr/>
            <p:nvPr/>
          </p:nvSpPr>
          <p:spPr>
            <a:xfrm>
              <a:off x="4559363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559363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008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559363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559363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89B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933081" y="2439181"/>
              <a:ext cx="240665" cy="240665"/>
            </a:xfrm>
            <a:custGeom>
              <a:avLst/>
              <a:gdLst/>
              <a:ahLst/>
              <a:cxnLst/>
              <a:rect l="l" t="t" r="r" b="b"/>
              <a:pathLst>
                <a:path w="240664" h="240664">
                  <a:moveTo>
                    <a:pt x="0" y="120319"/>
                  </a:moveTo>
                  <a:lnTo>
                    <a:pt x="9453" y="167149"/>
                  </a:lnTo>
                  <a:lnTo>
                    <a:pt x="35236" y="205390"/>
                  </a:lnTo>
                  <a:lnTo>
                    <a:pt x="73477" y="231172"/>
                  </a:lnTo>
                  <a:lnTo>
                    <a:pt x="120307" y="240626"/>
                  </a:lnTo>
                  <a:lnTo>
                    <a:pt x="167139" y="231172"/>
                  </a:lnTo>
                  <a:lnTo>
                    <a:pt x="205384" y="205390"/>
                  </a:lnTo>
                  <a:lnTo>
                    <a:pt x="231170" y="167149"/>
                  </a:lnTo>
                  <a:lnTo>
                    <a:pt x="240626" y="120319"/>
                  </a:lnTo>
                  <a:lnTo>
                    <a:pt x="231170" y="73487"/>
                  </a:lnTo>
                  <a:lnTo>
                    <a:pt x="205384" y="35242"/>
                  </a:lnTo>
                  <a:lnTo>
                    <a:pt x="167139" y="9455"/>
                  </a:lnTo>
                  <a:lnTo>
                    <a:pt x="120307" y="0"/>
                  </a:lnTo>
                  <a:lnTo>
                    <a:pt x="73477" y="9455"/>
                  </a:lnTo>
                  <a:lnTo>
                    <a:pt x="35236" y="35242"/>
                  </a:lnTo>
                  <a:lnTo>
                    <a:pt x="9453" y="73487"/>
                  </a:lnTo>
                  <a:lnTo>
                    <a:pt x="0" y="120319"/>
                  </a:lnTo>
                  <a:close/>
                </a:path>
              </a:pathLst>
            </a:custGeom>
            <a:ln w="22860">
              <a:solidFill>
                <a:srgbClr val="6C6E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7580" y="2618962"/>
              <a:ext cx="156346" cy="156336"/>
            </a:xfrm>
            <a:prstGeom prst="rect">
              <a:avLst/>
            </a:prstGeom>
          </p:spPr>
        </p:pic>
      </p:grpSp>
      <p:sp>
        <p:nvSpPr>
          <p:cNvPr id="64" name="object 64"/>
          <p:cNvSpPr/>
          <p:nvPr/>
        </p:nvSpPr>
        <p:spPr>
          <a:xfrm>
            <a:off x="6804339" y="3975774"/>
            <a:ext cx="2428875" cy="0"/>
          </a:xfrm>
          <a:custGeom>
            <a:avLst/>
            <a:gdLst/>
            <a:ahLst/>
            <a:cxnLst/>
            <a:rect l="l" t="t" r="r" b="b"/>
            <a:pathLst>
              <a:path w="2428875">
                <a:moveTo>
                  <a:pt x="0" y="0"/>
                </a:moveTo>
                <a:lnTo>
                  <a:pt x="2428290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6923166" y="3306677"/>
            <a:ext cx="2179955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33679" marR="5080" indent="-221615">
              <a:lnSpc>
                <a:spcPts val="1600"/>
              </a:lnSpc>
              <a:spcBef>
                <a:spcPts val="219"/>
              </a:spcBef>
            </a:pPr>
            <a:r>
              <a:rPr sz="1400" b="1" dirty="0">
                <a:solidFill>
                  <a:srgbClr val="FFFFFF"/>
                </a:solidFill>
                <a:latin typeface="Montserrat"/>
                <a:cs typeface="Montserrat"/>
              </a:rPr>
              <a:t>SYSTEMS</a:t>
            </a:r>
            <a:r>
              <a:rPr sz="1400" b="1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ontserrat"/>
                <a:cs typeface="Montserrat"/>
              </a:rPr>
              <a:t>&amp;</a:t>
            </a:r>
            <a:r>
              <a:rPr sz="1400" b="1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Montserrat"/>
                <a:cs typeface="Montserrat"/>
              </a:rPr>
              <a:t>SOFTWARE IMPLEMENTATION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683975" y="4113991"/>
            <a:ext cx="2691765" cy="175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9000"/>
              </a:lnSpc>
              <a:spcBef>
                <a:spcPts val="100"/>
              </a:spcBef>
            </a:pP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Systems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software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implementation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services</a:t>
            </a:r>
            <a:r>
              <a:rPr sz="1300" spc="-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involve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the</a:t>
            </a:r>
            <a:r>
              <a:rPr sz="1300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design,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implementation,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optimization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 of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accounting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3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systems</a:t>
            </a:r>
            <a:r>
              <a:rPr sz="13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sz="13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improve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accuracy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in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operations,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streamline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processes,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and improve</a:t>
            </a:r>
            <a:r>
              <a:rPr sz="13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performance.</a:t>
            </a:r>
            <a:endParaRPr sz="1300">
              <a:latin typeface="Montserrat"/>
              <a:cs typeface="Montserrat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7494571" y="2125797"/>
            <a:ext cx="989965" cy="989965"/>
            <a:chOff x="7494571" y="2125797"/>
            <a:chExt cx="989965" cy="989965"/>
          </a:xfrm>
        </p:grpSpPr>
        <p:sp>
          <p:nvSpPr>
            <p:cNvPr id="68" name="object 68"/>
            <p:cNvSpPr/>
            <p:nvPr/>
          </p:nvSpPr>
          <p:spPr>
            <a:xfrm>
              <a:off x="7524809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524809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008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524809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524809" y="2156035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89B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804181" y="2472725"/>
              <a:ext cx="369570" cy="231140"/>
            </a:xfrm>
            <a:custGeom>
              <a:avLst/>
              <a:gdLst/>
              <a:ahLst/>
              <a:cxnLst/>
              <a:rect l="l" t="t" r="r" b="b"/>
              <a:pathLst>
                <a:path w="369570" h="231139">
                  <a:moveTo>
                    <a:pt x="138556" y="0"/>
                  </a:moveTo>
                  <a:lnTo>
                    <a:pt x="98587" y="7963"/>
                  </a:lnTo>
                  <a:lnTo>
                    <a:pt x="65805" y="29706"/>
                  </a:lnTo>
                  <a:lnTo>
                    <a:pt x="43423" y="62005"/>
                  </a:lnTo>
                  <a:lnTo>
                    <a:pt x="34658" y="101638"/>
                  </a:lnTo>
                  <a:lnTo>
                    <a:pt x="20493" y="112480"/>
                  </a:lnTo>
                  <a:lnTo>
                    <a:pt x="9551" y="126538"/>
                  </a:lnTo>
                  <a:lnTo>
                    <a:pt x="2498" y="143141"/>
                  </a:lnTo>
                  <a:lnTo>
                    <a:pt x="0" y="161620"/>
                  </a:lnTo>
                  <a:lnTo>
                    <a:pt x="5440" y="188571"/>
                  </a:lnTo>
                  <a:lnTo>
                    <a:pt x="20280" y="210594"/>
                  </a:lnTo>
                  <a:lnTo>
                    <a:pt x="42299" y="225449"/>
                  </a:lnTo>
                  <a:lnTo>
                    <a:pt x="69278" y="230898"/>
                  </a:lnTo>
                  <a:lnTo>
                    <a:pt x="89509" y="230898"/>
                  </a:lnTo>
                  <a:lnTo>
                    <a:pt x="86194" y="223634"/>
                  </a:lnTo>
                  <a:lnTo>
                    <a:pt x="83769" y="215912"/>
                  </a:lnTo>
                  <a:lnTo>
                    <a:pt x="82359" y="207784"/>
                  </a:lnTo>
                  <a:lnTo>
                    <a:pt x="69214" y="207784"/>
                  </a:lnTo>
                  <a:lnTo>
                    <a:pt x="51285" y="204163"/>
                  </a:lnTo>
                  <a:lnTo>
                    <a:pt x="36629" y="194279"/>
                  </a:lnTo>
                  <a:lnTo>
                    <a:pt x="26741" y="179607"/>
                  </a:lnTo>
                  <a:lnTo>
                    <a:pt x="23113" y="161620"/>
                  </a:lnTo>
                  <a:lnTo>
                    <a:pt x="25809" y="146065"/>
                  </a:lnTo>
                  <a:lnTo>
                    <a:pt x="33270" y="132746"/>
                  </a:lnTo>
                  <a:lnTo>
                    <a:pt x="44555" y="122618"/>
                  </a:lnTo>
                  <a:lnTo>
                    <a:pt x="58724" y="116636"/>
                  </a:lnTo>
                  <a:lnTo>
                    <a:pt x="58051" y="112522"/>
                  </a:lnTo>
                  <a:lnTo>
                    <a:pt x="57721" y="108242"/>
                  </a:lnTo>
                  <a:lnTo>
                    <a:pt x="57721" y="103898"/>
                  </a:lnTo>
                  <a:lnTo>
                    <a:pt x="64074" y="72440"/>
                  </a:lnTo>
                  <a:lnTo>
                    <a:pt x="81399" y="46767"/>
                  </a:lnTo>
                  <a:lnTo>
                    <a:pt x="107093" y="29467"/>
                  </a:lnTo>
                  <a:lnTo>
                    <a:pt x="138556" y="23126"/>
                  </a:lnTo>
                  <a:lnTo>
                    <a:pt x="164618" y="27421"/>
                  </a:lnTo>
                  <a:lnTo>
                    <a:pt x="187144" y="39362"/>
                  </a:lnTo>
                  <a:lnTo>
                    <a:pt x="204711" y="57529"/>
                  </a:lnTo>
                  <a:lnTo>
                    <a:pt x="215899" y="80505"/>
                  </a:lnTo>
                  <a:lnTo>
                    <a:pt x="222984" y="75779"/>
                  </a:lnTo>
                  <a:lnTo>
                    <a:pt x="230805" y="72255"/>
                  </a:lnTo>
                  <a:lnTo>
                    <a:pt x="239247" y="70052"/>
                  </a:lnTo>
                  <a:lnTo>
                    <a:pt x="248196" y="69291"/>
                  </a:lnTo>
                  <a:lnTo>
                    <a:pt x="267160" y="72848"/>
                  </a:lnTo>
                  <a:lnTo>
                    <a:pt x="282982" y="82624"/>
                  </a:lnTo>
                  <a:lnTo>
                    <a:pt x="294321" y="97275"/>
                  </a:lnTo>
                  <a:lnTo>
                    <a:pt x="299834" y="115455"/>
                  </a:lnTo>
                  <a:lnTo>
                    <a:pt x="318138" y="119086"/>
                  </a:lnTo>
                  <a:lnTo>
                    <a:pt x="332813" y="128984"/>
                  </a:lnTo>
                  <a:lnTo>
                    <a:pt x="342711" y="143659"/>
                  </a:lnTo>
                  <a:lnTo>
                    <a:pt x="346341" y="161620"/>
                  </a:lnTo>
                  <a:lnTo>
                    <a:pt x="342718" y="179586"/>
                  </a:lnTo>
                  <a:lnTo>
                    <a:pt x="332832" y="194260"/>
                  </a:lnTo>
                  <a:lnTo>
                    <a:pt x="318159" y="204155"/>
                  </a:lnTo>
                  <a:lnTo>
                    <a:pt x="300177" y="207784"/>
                  </a:lnTo>
                  <a:lnTo>
                    <a:pt x="275539" y="207784"/>
                  </a:lnTo>
                  <a:lnTo>
                    <a:pt x="274129" y="215912"/>
                  </a:lnTo>
                  <a:lnTo>
                    <a:pt x="271703" y="223634"/>
                  </a:lnTo>
                  <a:lnTo>
                    <a:pt x="268389" y="230898"/>
                  </a:lnTo>
                  <a:lnTo>
                    <a:pt x="300177" y="230898"/>
                  </a:lnTo>
                  <a:lnTo>
                    <a:pt x="327123" y="225442"/>
                  </a:lnTo>
                  <a:lnTo>
                    <a:pt x="349146" y="210575"/>
                  </a:lnTo>
                  <a:lnTo>
                    <a:pt x="364004" y="188550"/>
                  </a:lnTo>
                  <a:lnTo>
                    <a:pt x="369455" y="161620"/>
                  </a:lnTo>
                  <a:lnTo>
                    <a:pt x="365621" y="138850"/>
                  </a:lnTo>
                  <a:lnTo>
                    <a:pt x="354984" y="119260"/>
                  </a:lnTo>
                  <a:lnTo>
                    <a:pt x="338841" y="104150"/>
                  </a:lnTo>
                  <a:lnTo>
                    <a:pt x="318490" y="94818"/>
                  </a:lnTo>
                  <a:lnTo>
                    <a:pt x="307510" y="75235"/>
                  </a:lnTo>
                  <a:lnTo>
                    <a:pt x="291382" y="59842"/>
                  </a:lnTo>
                  <a:lnTo>
                    <a:pt x="271234" y="49773"/>
                  </a:lnTo>
                  <a:lnTo>
                    <a:pt x="248196" y="46164"/>
                  </a:lnTo>
                  <a:lnTo>
                    <a:pt x="240817" y="46164"/>
                  </a:lnTo>
                  <a:lnTo>
                    <a:pt x="233654" y="47244"/>
                  </a:lnTo>
                  <a:lnTo>
                    <a:pt x="226898" y="49276"/>
                  </a:lnTo>
                  <a:lnTo>
                    <a:pt x="210612" y="29087"/>
                  </a:lnTo>
                  <a:lnTo>
                    <a:pt x="189852" y="13536"/>
                  </a:lnTo>
                  <a:lnTo>
                    <a:pt x="165529" y="3536"/>
                  </a:lnTo>
                  <a:lnTo>
                    <a:pt x="138556" y="0"/>
                  </a:lnTo>
                  <a:close/>
                </a:path>
              </a:pathLst>
            </a:custGeom>
            <a:solidFill>
              <a:srgbClr val="6C6E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13841" y="2617039"/>
              <a:ext cx="150126" cy="173177"/>
            </a:xfrm>
            <a:prstGeom prst="rect">
              <a:avLst/>
            </a:prstGeom>
          </p:spPr>
        </p:pic>
      </p:grpSp>
      <p:sp>
        <p:nvSpPr>
          <p:cNvPr id="74" name="object 74"/>
          <p:cNvSpPr/>
          <p:nvPr/>
        </p:nvSpPr>
        <p:spPr>
          <a:xfrm>
            <a:off x="843808" y="3975774"/>
            <a:ext cx="2428875" cy="0"/>
          </a:xfrm>
          <a:custGeom>
            <a:avLst/>
            <a:gdLst/>
            <a:ahLst/>
            <a:cxnLst/>
            <a:rect l="l" t="t" r="r" b="b"/>
            <a:pathLst>
              <a:path w="2428875">
                <a:moveTo>
                  <a:pt x="0" y="0"/>
                </a:moveTo>
                <a:lnTo>
                  <a:pt x="2428290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1339838" y="3308187"/>
            <a:ext cx="1389380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57785" marR="5080" indent="-45720">
              <a:lnSpc>
                <a:spcPts val="1600"/>
              </a:lnSpc>
              <a:spcBef>
                <a:spcPts val="219"/>
              </a:spcBef>
            </a:pPr>
            <a:r>
              <a:rPr sz="1400" b="1" spc="-10" dirty="0">
                <a:solidFill>
                  <a:srgbClr val="FFFFFF"/>
                </a:solidFill>
                <a:latin typeface="Montserrat"/>
                <a:cs typeface="Montserrat"/>
              </a:rPr>
              <a:t>OPERATIONAL ACCOUNTING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77" name="object 7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r>
              <a:rPr spc="-25" dirty="0"/>
              <a:t>7</a:t>
            </a:r>
          </a:p>
        </p:txBody>
      </p:sp>
      <p:sp>
        <p:nvSpPr>
          <p:cNvPr id="78" name="object 7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  <p:sp>
        <p:nvSpPr>
          <p:cNvPr id="76" name="object 76"/>
          <p:cNvSpPr txBox="1"/>
          <p:nvPr/>
        </p:nvSpPr>
        <p:spPr>
          <a:xfrm>
            <a:off x="643430" y="4113991"/>
            <a:ext cx="2788920" cy="196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170" marR="80645" algn="ctr">
              <a:lnSpc>
                <a:spcPct val="109000"/>
              </a:lnSpc>
              <a:spcBef>
                <a:spcPts val="100"/>
              </a:spcBef>
            </a:pP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Providing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expertise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support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for</a:t>
            </a:r>
            <a:r>
              <a:rPr sz="13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wide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range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of</a:t>
            </a:r>
            <a:r>
              <a:rPr sz="13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accounting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finance-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related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projects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including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budgeting,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cash</a:t>
            </a:r>
            <a:endParaRPr sz="1300">
              <a:latin typeface="Montserrat"/>
              <a:cs typeface="Montserrat"/>
            </a:endParaRPr>
          </a:p>
          <a:p>
            <a:pPr marL="12065" marR="5080" indent="-635" algn="ctr">
              <a:lnSpc>
                <a:spcPct val="109000"/>
              </a:lnSpc>
            </a:pP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flow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management,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process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improvement,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modeling,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7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more</a:t>
            </a:r>
            <a:r>
              <a:rPr sz="1300" spc="-7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sz="1300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help</a:t>
            </a:r>
            <a:r>
              <a:rPr sz="1300" spc="-7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make</a:t>
            </a:r>
            <a:r>
              <a:rPr sz="1300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informed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decisions</a:t>
            </a:r>
            <a:r>
              <a:rPr sz="13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that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can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help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drive business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growth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success.</a:t>
            </a:r>
            <a:endParaRPr sz="13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67034"/>
            <a:ext cx="10058400" cy="5305425"/>
            <a:chOff x="0" y="2467034"/>
            <a:chExt cx="10058400" cy="5305425"/>
          </a:xfrm>
        </p:grpSpPr>
        <p:sp>
          <p:nvSpPr>
            <p:cNvPr id="3" name="object 3"/>
            <p:cNvSpPr/>
            <p:nvPr/>
          </p:nvSpPr>
          <p:spPr>
            <a:xfrm>
              <a:off x="0" y="2467034"/>
              <a:ext cx="10058400" cy="5305425"/>
            </a:xfrm>
            <a:custGeom>
              <a:avLst/>
              <a:gdLst/>
              <a:ahLst/>
              <a:cxnLst/>
              <a:rect l="l" t="t" r="r" b="b"/>
              <a:pathLst>
                <a:path w="10058400" h="5305425">
                  <a:moveTo>
                    <a:pt x="0" y="0"/>
                  </a:moveTo>
                  <a:lnTo>
                    <a:pt x="0" y="4328210"/>
                  </a:lnTo>
                  <a:lnTo>
                    <a:pt x="557364" y="5305361"/>
                  </a:lnTo>
                  <a:lnTo>
                    <a:pt x="10058400" y="5305361"/>
                  </a:lnTo>
                  <a:lnTo>
                    <a:pt x="10058400" y="831164"/>
                  </a:lnTo>
                  <a:lnTo>
                    <a:pt x="630466" y="810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52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500158"/>
              <a:ext cx="620395" cy="764540"/>
            </a:xfrm>
            <a:custGeom>
              <a:avLst/>
              <a:gdLst/>
              <a:ahLst/>
              <a:cxnLst/>
              <a:rect l="l" t="t" r="r" b="b"/>
              <a:pathLst>
                <a:path w="620395" h="764539">
                  <a:moveTo>
                    <a:pt x="0" y="0"/>
                  </a:moveTo>
                  <a:lnTo>
                    <a:pt x="0" y="764526"/>
                  </a:lnTo>
                  <a:lnTo>
                    <a:pt x="620213" y="764526"/>
                  </a:lnTo>
                  <a:lnTo>
                    <a:pt x="115764" y="11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467038"/>
              <a:ext cx="111760" cy="143510"/>
            </a:xfrm>
            <a:custGeom>
              <a:avLst/>
              <a:gdLst/>
              <a:ahLst/>
              <a:cxnLst/>
              <a:rect l="l" t="t" r="r" b="b"/>
              <a:pathLst>
                <a:path w="111760" h="143510">
                  <a:moveTo>
                    <a:pt x="0" y="0"/>
                  </a:moveTo>
                  <a:lnTo>
                    <a:pt x="0" y="31896"/>
                  </a:lnTo>
                  <a:lnTo>
                    <a:pt x="111499" y="143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29835" y="406525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31009" y="3281537"/>
              <a:ext cx="1568450" cy="786130"/>
            </a:xfrm>
            <a:custGeom>
              <a:avLst/>
              <a:gdLst/>
              <a:ahLst/>
              <a:cxnLst/>
              <a:rect l="l" t="t" r="r" b="b"/>
              <a:pathLst>
                <a:path w="1568450" h="786129">
                  <a:moveTo>
                    <a:pt x="0" y="0"/>
                  </a:moveTo>
                  <a:lnTo>
                    <a:pt x="785642" y="785642"/>
                  </a:lnTo>
                  <a:lnTo>
                    <a:pt x="1567903" y="3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16652" y="3284912"/>
              <a:ext cx="787400" cy="1566545"/>
            </a:xfrm>
            <a:custGeom>
              <a:avLst/>
              <a:gdLst/>
              <a:ahLst/>
              <a:cxnLst/>
              <a:rect l="l" t="t" r="r" b="b"/>
              <a:pathLst>
                <a:path w="787400" h="1566545">
                  <a:moveTo>
                    <a:pt x="786815" y="16"/>
                  </a:moveTo>
                  <a:lnTo>
                    <a:pt x="779108" y="0"/>
                  </a:lnTo>
                  <a:lnTo>
                    <a:pt x="0" y="779120"/>
                  </a:lnTo>
                  <a:lnTo>
                    <a:pt x="786815" y="1565936"/>
                  </a:lnTo>
                  <a:lnTo>
                    <a:pt x="786815" y="16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32982" y="3281541"/>
              <a:ext cx="787400" cy="1569720"/>
            </a:xfrm>
            <a:custGeom>
              <a:avLst/>
              <a:gdLst/>
              <a:ahLst/>
              <a:cxnLst/>
              <a:rect l="l" t="t" r="r" b="b"/>
              <a:pathLst>
                <a:path w="787400" h="1569720">
                  <a:moveTo>
                    <a:pt x="4332" y="9"/>
                  </a:moveTo>
                  <a:lnTo>
                    <a:pt x="0" y="0"/>
                  </a:lnTo>
                  <a:lnTo>
                    <a:pt x="0" y="1569308"/>
                  </a:lnTo>
                  <a:lnTo>
                    <a:pt x="786815" y="782492"/>
                  </a:lnTo>
                  <a:lnTo>
                    <a:pt x="4332" y="9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4087546"/>
              <a:ext cx="764540" cy="764540"/>
            </a:xfrm>
            <a:custGeom>
              <a:avLst/>
              <a:gdLst/>
              <a:ahLst/>
              <a:cxnLst/>
              <a:rect l="l" t="t" r="r" b="b"/>
              <a:pathLst>
                <a:path w="764540" h="764539">
                  <a:moveTo>
                    <a:pt x="0" y="0"/>
                  </a:moveTo>
                  <a:lnTo>
                    <a:pt x="0" y="764526"/>
                  </a:lnTo>
                  <a:lnTo>
                    <a:pt x="764538" y="764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3280364"/>
              <a:ext cx="764540" cy="764540"/>
            </a:xfrm>
            <a:custGeom>
              <a:avLst/>
              <a:gdLst/>
              <a:ahLst/>
              <a:cxnLst/>
              <a:rect l="l" t="t" r="r" b="b"/>
              <a:pathLst>
                <a:path w="764540" h="764539">
                  <a:moveTo>
                    <a:pt x="764526" y="0"/>
                  </a:moveTo>
                  <a:lnTo>
                    <a:pt x="0" y="0"/>
                  </a:lnTo>
                  <a:lnTo>
                    <a:pt x="0" y="764526"/>
                  </a:lnTo>
                  <a:lnTo>
                    <a:pt x="764526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3278159"/>
              <a:ext cx="764540" cy="1572895"/>
            </a:xfrm>
            <a:custGeom>
              <a:avLst/>
              <a:gdLst/>
              <a:ahLst/>
              <a:cxnLst/>
              <a:rect l="l" t="t" r="r" b="b"/>
              <a:pathLst>
                <a:path w="764540" h="1572895">
                  <a:moveTo>
                    <a:pt x="764526" y="0"/>
                  </a:moveTo>
                  <a:lnTo>
                    <a:pt x="763571" y="0"/>
                  </a:lnTo>
                  <a:lnTo>
                    <a:pt x="0" y="763583"/>
                  </a:lnTo>
                  <a:lnTo>
                    <a:pt x="0" y="808163"/>
                  </a:lnTo>
                  <a:lnTo>
                    <a:pt x="764526" y="1572689"/>
                  </a:lnTo>
                  <a:lnTo>
                    <a:pt x="764526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59957" y="4065257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67883" y="3288302"/>
              <a:ext cx="1554480" cy="779145"/>
            </a:xfrm>
            <a:custGeom>
              <a:avLst/>
              <a:gdLst/>
              <a:ahLst/>
              <a:cxnLst/>
              <a:rect l="l" t="t" r="r" b="b"/>
              <a:pathLst>
                <a:path w="1554479" h="779145">
                  <a:moveTo>
                    <a:pt x="0" y="0"/>
                  </a:moveTo>
                  <a:lnTo>
                    <a:pt x="778890" y="778877"/>
                  </a:lnTo>
                  <a:lnTo>
                    <a:pt x="1554415" y="3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46773" y="3291648"/>
              <a:ext cx="787400" cy="1559560"/>
            </a:xfrm>
            <a:custGeom>
              <a:avLst/>
              <a:gdLst/>
              <a:ahLst/>
              <a:cxnLst/>
              <a:rect l="l" t="t" r="r" b="b"/>
              <a:pathLst>
                <a:path w="787400" h="1559560">
                  <a:moveTo>
                    <a:pt x="786828" y="31"/>
                  </a:moveTo>
                  <a:lnTo>
                    <a:pt x="772384" y="0"/>
                  </a:lnTo>
                  <a:lnTo>
                    <a:pt x="0" y="772384"/>
                  </a:lnTo>
                  <a:lnTo>
                    <a:pt x="786828" y="1559200"/>
                  </a:lnTo>
                  <a:lnTo>
                    <a:pt x="786828" y="31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63104" y="3288292"/>
              <a:ext cx="787400" cy="1562735"/>
            </a:xfrm>
            <a:custGeom>
              <a:avLst/>
              <a:gdLst/>
              <a:ahLst/>
              <a:cxnLst/>
              <a:rect l="l" t="t" r="r" b="b"/>
              <a:pathLst>
                <a:path w="787400" h="1562735">
                  <a:moveTo>
                    <a:pt x="11097" y="23"/>
                  </a:moveTo>
                  <a:lnTo>
                    <a:pt x="0" y="0"/>
                  </a:lnTo>
                  <a:lnTo>
                    <a:pt x="0" y="1562557"/>
                  </a:lnTo>
                  <a:lnTo>
                    <a:pt x="786815" y="775742"/>
                  </a:lnTo>
                  <a:lnTo>
                    <a:pt x="11097" y="23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94488" y="4065257"/>
              <a:ext cx="1464310" cy="787400"/>
            </a:xfrm>
            <a:custGeom>
              <a:avLst/>
              <a:gdLst/>
              <a:ahLst/>
              <a:cxnLst/>
              <a:rect l="l" t="t" r="r" b="b"/>
              <a:pathLst>
                <a:path w="1464309" h="787400">
                  <a:moveTo>
                    <a:pt x="786815" y="0"/>
                  </a:moveTo>
                  <a:lnTo>
                    <a:pt x="0" y="786815"/>
                  </a:lnTo>
                  <a:lnTo>
                    <a:pt x="1463911" y="786815"/>
                  </a:lnTo>
                  <a:lnTo>
                    <a:pt x="1463911" y="67709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609201" y="3295077"/>
              <a:ext cx="1449705" cy="772160"/>
            </a:xfrm>
            <a:custGeom>
              <a:avLst/>
              <a:gdLst/>
              <a:ahLst/>
              <a:cxnLst/>
              <a:rect l="l" t="t" r="r" b="b"/>
              <a:pathLst>
                <a:path w="1449704" h="772160">
                  <a:moveTo>
                    <a:pt x="0" y="0"/>
                  </a:moveTo>
                  <a:lnTo>
                    <a:pt x="772102" y="772102"/>
                  </a:lnTo>
                  <a:lnTo>
                    <a:pt x="1449198" y="95007"/>
                  </a:lnTo>
                  <a:lnTo>
                    <a:pt x="1449198" y="3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381304" y="3386926"/>
              <a:ext cx="677545" cy="1354455"/>
            </a:xfrm>
            <a:custGeom>
              <a:avLst/>
              <a:gdLst/>
              <a:ahLst/>
              <a:cxnLst/>
              <a:rect l="l" t="t" r="r" b="b"/>
              <a:pathLst>
                <a:path w="677545" h="1354454">
                  <a:moveTo>
                    <a:pt x="677095" y="0"/>
                  </a:moveTo>
                  <a:lnTo>
                    <a:pt x="0" y="677106"/>
                  </a:lnTo>
                  <a:lnTo>
                    <a:pt x="677095" y="1354201"/>
                  </a:lnTo>
                  <a:lnTo>
                    <a:pt x="677095" y="0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597622" y="3295052"/>
              <a:ext cx="787400" cy="1556385"/>
            </a:xfrm>
            <a:custGeom>
              <a:avLst/>
              <a:gdLst/>
              <a:ahLst/>
              <a:cxnLst/>
              <a:rect l="l" t="t" r="r" b="b"/>
              <a:pathLst>
                <a:path w="787400" h="1556385">
                  <a:moveTo>
                    <a:pt x="17872" y="38"/>
                  </a:moveTo>
                  <a:lnTo>
                    <a:pt x="0" y="0"/>
                  </a:lnTo>
                  <a:lnTo>
                    <a:pt x="0" y="1555797"/>
                  </a:lnTo>
                  <a:lnTo>
                    <a:pt x="786828" y="768981"/>
                  </a:lnTo>
                  <a:lnTo>
                    <a:pt x="17872" y="38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74310" y="3278180"/>
              <a:ext cx="1568450" cy="786130"/>
            </a:xfrm>
            <a:custGeom>
              <a:avLst/>
              <a:gdLst/>
              <a:ahLst/>
              <a:cxnLst/>
              <a:rect l="l" t="t" r="r" b="b"/>
              <a:pathLst>
                <a:path w="1568450" h="786129">
                  <a:moveTo>
                    <a:pt x="0" y="0"/>
                  </a:moveTo>
                  <a:lnTo>
                    <a:pt x="785865" y="785852"/>
                  </a:lnTo>
                  <a:lnTo>
                    <a:pt x="1568335" y="33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3360" y="4062110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44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60175" y="3281565"/>
              <a:ext cx="787400" cy="1570990"/>
            </a:xfrm>
            <a:custGeom>
              <a:avLst/>
              <a:gdLst/>
              <a:ahLst/>
              <a:cxnLst/>
              <a:rect l="l" t="t" r="r" b="b"/>
              <a:pathLst>
                <a:path w="787400" h="1570989">
                  <a:moveTo>
                    <a:pt x="786815" y="6"/>
                  </a:moveTo>
                  <a:lnTo>
                    <a:pt x="783692" y="0"/>
                  </a:lnTo>
                  <a:lnTo>
                    <a:pt x="0" y="783692"/>
                  </a:lnTo>
                  <a:lnTo>
                    <a:pt x="786815" y="1570507"/>
                  </a:lnTo>
                  <a:lnTo>
                    <a:pt x="786815" y="6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76507" y="3278428"/>
              <a:ext cx="787400" cy="1574165"/>
            </a:xfrm>
            <a:custGeom>
              <a:avLst/>
              <a:gdLst/>
              <a:ahLst/>
              <a:cxnLst/>
              <a:rect l="l" t="t" r="r" b="b"/>
              <a:pathLst>
                <a:path w="787400" h="1574164">
                  <a:moveTo>
                    <a:pt x="0" y="0"/>
                  </a:moveTo>
                  <a:lnTo>
                    <a:pt x="0" y="1573644"/>
                  </a:lnTo>
                  <a:lnTo>
                    <a:pt x="786815" y="786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11207" y="3284945"/>
              <a:ext cx="1555115" cy="779145"/>
            </a:xfrm>
            <a:custGeom>
              <a:avLst/>
              <a:gdLst/>
              <a:ahLst/>
              <a:cxnLst/>
              <a:rect l="l" t="t" r="r" b="b"/>
              <a:pathLst>
                <a:path w="1555114" h="779145">
                  <a:moveTo>
                    <a:pt x="0" y="0"/>
                  </a:moveTo>
                  <a:lnTo>
                    <a:pt x="779087" y="779087"/>
                  </a:lnTo>
                  <a:lnTo>
                    <a:pt x="1554834" y="33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03479" y="4062110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4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90296" y="3288301"/>
              <a:ext cx="787400" cy="1564005"/>
            </a:xfrm>
            <a:custGeom>
              <a:avLst/>
              <a:gdLst/>
              <a:ahLst/>
              <a:cxnLst/>
              <a:rect l="l" t="t" r="r" b="b"/>
              <a:pathLst>
                <a:path w="787400" h="1564004">
                  <a:moveTo>
                    <a:pt x="786815" y="21"/>
                  </a:moveTo>
                  <a:lnTo>
                    <a:pt x="776956" y="0"/>
                  </a:lnTo>
                  <a:lnTo>
                    <a:pt x="0" y="776956"/>
                  </a:lnTo>
                  <a:lnTo>
                    <a:pt x="786815" y="1563771"/>
                  </a:lnTo>
                  <a:lnTo>
                    <a:pt x="786815" y="21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906626" y="3284935"/>
              <a:ext cx="787400" cy="1567180"/>
            </a:xfrm>
            <a:custGeom>
              <a:avLst/>
              <a:gdLst/>
              <a:ahLst/>
              <a:cxnLst/>
              <a:rect l="l" t="t" r="r" b="b"/>
              <a:pathLst>
                <a:path w="787400" h="1567179">
                  <a:moveTo>
                    <a:pt x="6520" y="14"/>
                  </a:moveTo>
                  <a:lnTo>
                    <a:pt x="0" y="0"/>
                  </a:lnTo>
                  <a:lnTo>
                    <a:pt x="0" y="1567137"/>
                  </a:lnTo>
                  <a:lnTo>
                    <a:pt x="786815" y="780321"/>
                  </a:lnTo>
                  <a:lnTo>
                    <a:pt x="6520" y="14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052513" y="3291720"/>
              <a:ext cx="1541780" cy="772795"/>
            </a:xfrm>
            <a:custGeom>
              <a:avLst/>
              <a:gdLst/>
              <a:ahLst/>
              <a:cxnLst/>
              <a:rect l="l" t="t" r="r" b="b"/>
              <a:pathLst>
                <a:path w="1541779" h="772795">
                  <a:moveTo>
                    <a:pt x="0" y="0"/>
                  </a:moveTo>
                  <a:lnTo>
                    <a:pt x="772312" y="772312"/>
                  </a:lnTo>
                  <a:lnTo>
                    <a:pt x="1541314" y="33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6466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038010" y="4062110"/>
              <a:ext cx="1574165" cy="787400"/>
            </a:xfrm>
            <a:custGeom>
              <a:avLst/>
              <a:gdLst/>
              <a:ahLst/>
              <a:cxnLst/>
              <a:rect l="l" t="t" r="r" b="b"/>
              <a:pathLst>
                <a:path w="1574165" h="787400">
                  <a:moveTo>
                    <a:pt x="786815" y="0"/>
                  </a:moveTo>
                  <a:lnTo>
                    <a:pt x="0" y="786815"/>
                  </a:lnTo>
                  <a:lnTo>
                    <a:pt x="1573631" y="786815"/>
                  </a:lnTo>
                  <a:lnTo>
                    <a:pt x="786815" y="0"/>
                  </a:lnTo>
                  <a:close/>
                </a:path>
              </a:pathLst>
            </a:custGeom>
            <a:solidFill>
              <a:srgbClr val="A7A9A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824828" y="3295046"/>
              <a:ext cx="787400" cy="1557020"/>
            </a:xfrm>
            <a:custGeom>
              <a:avLst/>
              <a:gdLst/>
              <a:ahLst/>
              <a:cxnLst/>
              <a:rect l="l" t="t" r="r" b="b"/>
              <a:pathLst>
                <a:path w="787400" h="1557020">
                  <a:moveTo>
                    <a:pt x="786815" y="35"/>
                  </a:moveTo>
                  <a:lnTo>
                    <a:pt x="770210" y="0"/>
                  </a:lnTo>
                  <a:lnTo>
                    <a:pt x="0" y="770210"/>
                  </a:lnTo>
                  <a:lnTo>
                    <a:pt x="786815" y="1557026"/>
                  </a:lnTo>
                  <a:lnTo>
                    <a:pt x="786815" y="35"/>
                  </a:lnTo>
                  <a:close/>
                </a:path>
              </a:pathLst>
            </a:custGeom>
            <a:solidFill>
              <a:srgbClr val="DADBD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041157" y="3291695"/>
              <a:ext cx="787400" cy="1560830"/>
            </a:xfrm>
            <a:custGeom>
              <a:avLst/>
              <a:gdLst/>
              <a:ahLst/>
              <a:cxnLst/>
              <a:rect l="l" t="t" r="r" b="b"/>
              <a:pathLst>
                <a:path w="787400" h="1560829">
                  <a:moveTo>
                    <a:pt x="13295" y="28"/>
                  </a:moveTo>
                  <a:lnTo>
                    <a:pt x="0" y="0"/>
                  </a:lnTo>
                  <a:lnTo>
                    <a:pt x="0" y="1560377"/>
                  </a:lnTo>
                  <a:lnTo>
                    <a:pt x="786815" y="773561"/>
                  </a:lnTo>
                  <a:lnTo>
                    <a:pt x="13295" y="28"/>
                  </a:lnTo>
                  <a:close/>
                </a:path>
              </a:pathLst>
            </a:custGeom>
            <a:solidFill>
              <a:srgbClr val="C0C2C4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0" y="2491766"/>
              <a:ext cx="631190" cy="5280660"/>
            </a:xfrm>
            <a:custGeom>
              <a:avLst/>
              <a:gdLst/>
              <a:ahLst/>
              <a:cxnLst/>
              <a:rect l="l" t="t" r="r" b="b"/>
              <a:pathLst>
                <a:path w="631190" h="5280659">
                  <a:moveTo>
                    <a:pt x="0" y="0"/>
                  </a:moveTo>
                  <a:lnTo>
                    <a:pt x="0" y="4330611"/>
                  </a:lnTo>
                  <a:lnTo>
                    <a:pt x="546849" y="5280634"/>
                  </a:lnTo>
                  <a:lnTo>
                    <a:pt x="613105" y="5280634"/>
                  </a:lnTo>
                  <a:lnTo>
                    <a:pt x="630834" y="814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4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8439673" y="591694"/>
            <a:ext cx="615315" cy="177800"/>
            <a:chOff x="8439673" y="591694"/>
            <a:chExt cx="615315" cy="177800"/>
          </a:xfrm>
        </p:grpSpPr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9673" y="591694"/>
              <a:ext cx="353937" cy="17730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780358" y="594678"/>
              <a:ext cx="274320" cy="172085"/>
            </a:xfrm>
            <a:custGeom>
              <a:avLst/>
              <a:gdLst/>
              <a:ahLst/>
              <a:cxnLst/>
              <a:rect l="l" t="t" r="r" b="b"/>
              <a:pathLst>
                <a:path w="274320" h="172084">
                  <a:moveTo>
                    <a:pt x="41147" y="38"/>
                  </a:moveTo>
                  <a:lnTo>
                    <a:pt x="0" y="0"/>
                  </a:lnTo>
                  <a:lnTo>
                    <a:pt x="56210" y="171475"/>
                  </a:lnTo>
                  <a:lnTo>
                    <a:pt x="98590" y="171513"/>
                  </a:lnTo>
                  <a:lnTo>
                    <a:pt x="137604" y="55448"/>
                  </a:lnTo>
                  <a:lnTo>
                    <a:pt x="175234" y="171564"/>
                  </a:lnTo>
                  <a:lnTo>
                    <a:pt x="217855" y="171589"/>
                  </a:lnTo>
                  <a:lnTo>
                    <a:pt x="274053" y="190"/>
                  </a:lnTo>
                  <a:lnTo>
                    <a:pt x="236092" y="165"/>
                  </a:lnTo>
                  <a:lnTo>
                    <a:pt x="196087" y="121615"/>
                  </a:lnTo>
                  <a:lnTo>
                    <a:pt x="156984" y="114"/>
                  </a:lnTo>
                  <a:lnTo>
                    <a:pt x="120256" y="88"/>
                  </a:lnTo>
                  <a:lnTo>
                    <a:pt x="79755" y="120561"/>
                  </a:lnTo>
                  <a:lnTo>
                    <a:pt x="41147" y="38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9105900" y="592022"/>
            <a:ext cx="302895" cy="177800"/>
          </a:xfrm>
          <a:custGeom>
            <a:avLst/>
            <a:gdLst/>
            <a:ahLst/>
            <a:cxnLst/>
            <a:rect l="l" t="t" r="r" b="b"/>
            <a:pathLst>
              <a:path w="302895" h="177800">
                <a:moveTo>
                  <a:pt x="163639" y="30429"/>
                </a:moveTo>
                <a:lnTo>
                  <a:pt x="124142" y="4432"/>
                </a:lnTo>
                <a:lnTo>
                  <a:pt x="93116" y="0"/>
                </a:lnTo>
                <a:lnTo>
                  <a:pt x="80225" y="711"/>
                </a:lnTo>
                <a:lnTo>
                  <a:pt x="35445" y="17602"/>
                </a:lnTo>
                <a:lnTo>
                  <a:pt x="6845" y="53365"/>
                </a:lnTo>
                <a:lnTo>
                  <a:pt x="0" y="88595"/>
                </a:lnTo>
                <a:lnTo>
                  <a:pt x="749" y="101003"/>
                </a:lnTo>
                <a:lnTo>
                  <a:pt x="18707" y="143840"/>
                </a:lnTo>
                <a:lnTo>
                  <a:pt x="56273" y="170878"/>
                </a:lnTo>
                <a:lnTo>
                  <a:pt x="92760" y="177317"/>
                </a:lnTo>
                <a:lnTo>
                  <a:pt x="103632" y="176834"/>
                </a:lnTo>
                <a:lnTo>
                  <a:pt x="141871" y="165150"/>
                </a:lnTo>
                <a:lnTo>
                  <a:pt x="138099" y="123228"/>
                </a:lnTo>
                <a:lnTo>
                  <a:pt x="128879" y="132105"/>
                </a:lnTo>
                <a:lnTo>
                  <a:pt x="118618" y="138455"/>
                </a:lnTo>
                <a:lnTo>
                  <a:pt x="107315" y="142252"/>
                </a:lnTo>
                <a:lnTo>
                  <a:pt x="94983" y="143522"/>
                </a:lnTo>
                <a:lnTo>
                  <a:pt x="87236" y="143078"/>
                </a:lnTo>
                <a:lnTo>
                  <a:pt x="50952" y="122948"/>
                </a:lnTo>
                <a:lnTo>
                  <a:pt x="40157" y="88633"/>
                </a:lnTo>
                <a:lnTo>
                  <a:pt x="40601" y="80886"/>
                </a:lnTo>
                <a:lnTo>
                  <a:pt x="60744" y="44589"/>
                </a:lnTo>
                <a:lnTo>
                  <a:pt x="95059" y="33807"/>
                </a:lnTo>
                <a:lnTo>
                  <a:pt x="107391" y="35064"/>
                </a:lnTo>
                <a:lnTo>
                  <a:pt x="118694" y="38836"/>
                </a:lnTo>
                <a:lnTo>
                  <a:pt x="128943" y="45123"/>
                </a:lnTo>
                <a:lnTo>
                  <a:pt x="138150" y="53911"/>
                </a:lnTo>
                <a:lnTo>
                  <a:pt x="163639" y="30429"/>
                </a:lnTo>
                <a:close/>
              </a:path>
              <a:path w="302895" h="177800">
                <a:moveTo>
                  <a:pt x="302679" y="3111"/>
                </a:moveTo>
                <a:lnTo>
                  <a:pt x="173126" y="3111"/>
                </a:lnTo>
                <a:lnTo>
                  <a:pt x="173126" y="34861"/>
                </a:lnTo>
                <a:lnTo>
                  <a:pt x="173088" y="80581"/>
                </a:lnTo>
                <a:lnTo>
                  <a:pt x="173062" y="112331"/>
                </a:lnTo>
                <a:lnTo>
                  <a:pt x="173024" y="174561"/>
                </a:lnTo>
                <a:lnTo>
                  <a:pt x="212712" y="174561"/>
                </a:lnTo>
                <a:lnTo>
                  <a:pt x="212712" y="112331"/>
                </a:lnTo>
                <a:lnTo>
                  <a:pt x="292100" y="112331"/>
                </a:lnTo>
                <a:lnTo>
                  <a:pt x="292100" y="80581"/>
                </a:lnTo>
                <a:lnTo>
                  <a:pt x="212763" y="80581"/>
                </a:lnTo>
                <a:lnTo>
                  <a:pt x="212763" y="34861"/>
                </a:lnTo>
                <a:lnTo>
                  <a:pt x="302679" y="34861"/>
                </a:lnTo>
                <a:lnTo>
                  <a:pt x="302679" y="3111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3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284" y="557787"/>
            <a:ext cx="206604" cy="222947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9408023" y="591466"/>
            <a:ext cx="187960" cy="177800"/>
          </a:xfrm>
          <a:custGeom>
            <a:avLst/>
            <a:gdLst/>
            <a:ahLst/>
            <a:cxnLst/>
            <a:rect l="l" t="t" r="r" b="b"/>
            <a:pathLst>
              <a:path w="187959" h="177800">
                <a:moveTo>
                  <a:pt x="93846" y="0"/>
                </a:moveTo>
                <a:lnTo>
                  <a:pt x="80480" y="728"/>
                </a:lnTo>
                <a:lnTo>
                  <a:pt x="80720" y="728"/>
                </a:lnTo>
                <a:lnTo>
                  <a:pt x="68345" y="2895"/>
                </a:lnTo>
                <a:lnTo>
                  <a:pt x="26518" y="25241"/>
                </a:lnTo>
                <a:lnTo>
                  <a:pt x="3016" y="64743"/>
                </a:lnTo>
                <a:lnTo>
                  <a:pt x="0" y="88709"/>
                </a:lnTo>
                <a:lnTo>
                  <a:pt x="764" y="101013"/>
                </a:lnTo>
                <a:lnTo>
                  <a:pt x="18369" y="143081"/>
                </a:lnTo>
                <a:lnTo>
                  <a:pt x="56823" y="170861"/>
                </a:lnTo>
                <a:lnTo>
                  <a:pt x="93731" y="177304"/>
                </a:lnTo>
                <a:lnTo>
                  <a:pt x="106740" y="176595"/>
                </a:lnTo>
                <a:lnTo>
                  <a:pt x="151829" y="159540"/>
                </a:lnTo>
                <a:lnTo>
                  <a:pt x="168617" y="143690"/>
                </a:lnTo>
                <a:lnTo>
                  <a:pt x="96820" y="143690"/>
                </a:lnTo>
                <a:lnTo>
                  <a:pt x="86504" y="143081"/>
                </a:lnTo>
                <a:lnTo>
                  <a:pt x="50978" y="122989"/>
                </a:lnTo>
                <a:lnTo>
                  <a:pt x="40168" y="88709"/>
                </a:lnTo>
                <a:lnTo>
                  <a:pt x="40597" y="80942"/>
                </a:lnTo>
                <a:lnTo>
                  <a:pt x="60541" y="44631"/>
                </a:lnTo>
                <a:lnTo>
                  <a:pt x="93833" y="33794"/>
                </a:lnTo>
                <a:lnTo>
                  <a:pt x="168763" y="33794"/>
                </a:lnTo>
                <a:lnTo>
                  <a:pt x="160878" y="25241"/>
                </a:lnTo>
                <a:lnTo>
                  <a:pt x="119192" y="2895"/>
                </a:lnTo>
                <a:lnTo>
                  <a:pt x="106854" y="728"/>
                </a:lnTo>
                <a:lnTo>
                  <a:pt x="93846" y="0"/>
                </a:lnTo>
                <a:close/>
              </a:path>
              <a:path w="187959" h="177800">
                <a:moveTo>
                  <a:pt x="168746" y="33794"/>
                </a:moveTo>
                <a:lnTo>
                  <a:pt x="93833" y="33794"/>
                </a:lnTo>
                <a:lnTo>
                  <a:pt x="101239" y="34232"/>
                </a:lnTo>
                <a:lnTo>
                  <a:pt x="108276" y="35545"/>
                </a:lnTo>
                <a:lnTo>
                  <a:pt x="140467" y="60274"/>
                </a:lnTo>
                <a:lnTo>
                  <a:pt x="147425" y="88709"/>
                </a:lnTo>
                <a:lnTo>
                  <a:pt x="146984" y="96430"/>
                </a:lnTo>
                <a:lnTo>
                  <a:pt x="126985" y="132719"/>
                </a:lnTo>
                <a:lnTo>
                  <a:pt x="90627" y="143690"/>
                </a:lnTo>
                <a:lnTo>
                  <a:pt x="168617" y="143690"/>
                </a:lnTo>
                <a:lnTo>
                  <a:pt x="186810" y="101013"/>
                </a:lnTo>
                <a:lnTo>
                  <a:pt x="187584" y="88709"/>
                </a:lnTo>
                <a:lnTo>
                  <a:pt x="186829" y="76412"/>
                </a:lnTo>
                <a:lnTo>
                  <a:pt x="184544" y="64743"/>
                </a:lnTo>
                <a:lnTo>
                  <a:pt x="180728" y="53699"/>
                </a:lnTo>
                <a:lnTo>
                  <a:pt x="175380" y="43281"/>
                </a:lnTo>
                <a:lnTo>
                  <a:pt x="168746" y="33794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56359" y="9099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869" y="0"/>
                </a:lnTo>
              </a:path>
            </a:pathLst>
          </a:custGeom>
          <a:ln w="8890">
            <a:solidFill>
              <a:srgbClr val="2C4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435863" y="456434"/>
            <a:ext cx="226758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7DB3D6"/>
                </a:solidFill>
              </a:rPr>
              <a:t>OUR</a:t>
            </a:r>
            <a:r>
              <a:rPr spc="-100" dirty="0">
                <a:solidFill>
                  <a:srgbClr val="7DB3D6"/>
                </a:solidFill>
              </a:rPr>
              <a:t> </a:t>
            </a:r>
            <a:r>
              <a:rPr spc="-15" dirty="0"/>
              <a:t>SERVICES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837691" y="1329434"/>
            <a:ext cx="616077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7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Our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team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professionals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range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from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staff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accountants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up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ontserrat"/>
                <a:cs typeface="Montserrat"/>
              </a:rPr>
              <a:t>Controllers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CFOs.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We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utilize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our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team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experts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to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find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best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fit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for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your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company’s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needs.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Whether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your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organization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is</a:t>
            </a:r>
            <a:r>
              <a:rPr sz="1000" spc="-3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small start-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up</a:t>
            </a:r>
            <a:r>
              <a:rPr sz="1000" spc="-4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or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major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corporation,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NOW</a:t>
            </a:r>
            <a:r>
              <a:rPr sz="1000" spc="-4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CFO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is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dedicated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to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ontserrat"/>
                <a:cs typeface="Montserrat"/>
              </a:rPr>
              <a:t>delivering</a:t>
            </a:r>
            <a:r>
              <a:rPr sz="1000" spc="-40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ontserrat"/>
                <a:cs typeface="Montserrat"/>
              </a:rPr>
              <a:t>results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you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231F20"/>
                </a:solidFill>
                <a:latin typeface="Montserrat"/>
                <a:cs typeface="Montserrat"/>
              </a:rPr>
              <a:t>are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ontserrat"/>
                <a:cs typeface="Montserrat"/>
              </a:rPr>
              <a:t>looking</a:t>
            </a:r>
            <a:r>
              <a:rPr sz="1000" spc="-35" dirty="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ontserrat"/>
                <a:cs typeface="Montserrat"/>
              </a:rPr>
              <a:t>for.</a:t>
            </a:r>
            <a:endParaRPr sz="1000">
              <a:latin typeface="Montserrat"/>
              <a:cs typeface="Montserrat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834989" y="4677195"/>
            <a:ext cx="2428875" cy="0"/>
          </a:xfrm>
          <a:custGeom>
            <a:avLst/>
            <a:gdLst/>
            <a:ahLst/>
            <a:cxnLst/>
            <a:rect l="l" t="t" r="r" b="b"/>
            <a:pathLst>
              <a:path w="2428875">
                <a:moveTo>
                  <a:pt x="0" y="0"/>
                </a:moveTo>
                <a:lnTo>
                  <a:pt x="2428290" y="0"/>
                </a:lnTo>
              </a:path>
              <a:path w="2428875">
                <a:moveTo>
                  <a:pt x="0" y="0"/>
                </a:moveTo>
                <a:lnTo>
                  <a:pt x="2428290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691656" y="3995399"/>
            <a:ext cx="2668270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35255" marR="5080" indent="-123189">
              <a:lnSpc>
                <a:spcPts val="1600"/>
              </a:lnSpc>
              <a:spcBef>
                <a:spcPts val="219"/>
              </a:spcBef>
            </a:pPr>
            <a:r>
              <a:rPr sz="1400" b="1" dirty="0">
                <a:solidFill>
                  <a:srgbClr val="FFFFFF"/>
                </a:solidFill>
                <a:latin typeface="Montserrat"/>
                <a:cs typeface="Montserrat"/>
              </a:rPr>
              <a:t>ANNUAL</a:t>
            </a:r>
            <a:r>
              <a:rPr sz="1400" b="1" spc="-7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ontserrat"/>
                <a:cs typeface="Montserrat"/>
              </a:rPr>
              <a:t>OPERATING</a:t>
            </a:r>
            <a:r>
              <a:rPr sz="1400" b="1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Montserrat"/>
                <a:cs typeface="Montserrat"/>
              </a:rPr>
              <a:t>PLANS </a:t>
            </a:r>
            <a:r>
              <a:rPr sz="1400" b="1" dirty="0">
                <a:solidFill>
                  <a:srgbClr val="FFFFFF"/>
                </a:solidFill>
                <a:latin typeface="Montserrat"/>
                <a:cs typeface="Montserrat"/>
              </a:rPr>
              <a:t>&amp;</a:t>
            </a:r>
            <a:r>
              <a:rPr sz="1400" b="1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400" b="1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Montserrat"/>
                <a:cs typeface="Montserrat"/>
              </a:rPr>
              <a:t>STRATEGIES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638785" y="4815411"/>
            <a:ext cx="2677160" cy="175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890" marR="234315" indent="-21590" algn="just">
              <a:lnSpc>
                <a:spcPct val="109000"/>
              </a:lnSpc>
              <a:spcBef>
                <a:spcPts val="100"/>
              </a:spcBef>
            </a:pP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An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annual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operating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plan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is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comprehensive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roadmap 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for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company’s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endParaRPr sz="1300">
              <a:latin typeface="Montserrat"/>
              <a:cs typeface="Montserrat"/>
            </a:endParaRPr>
          </a:p>
          <a:p>
            <a:pPr marL="12700" marR="5080" indent="-635" algn="ctr">
              <a:lnSpc>
                <a:spcPct val="109000"/>
              </a:lnSpc>
            </a:pP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activities,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including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goals,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KPIs,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budgets,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that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helps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them 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achieve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clear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objectives,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allocate 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resources,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measure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performance,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make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informed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decisions.</a:t>
            </a:r>
            <a:endParaRPr sz="1300">
              <a:latin typeface="Montserrat"/>
              <a:cs typeface="Montserrat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7553459" y="2821698"/>
            <a:ext cx="989965" cy="989965"/>
            <a:chOff x="7553459" y="2821698"/>
            <a:chExt cx="989965" cy="989965"/>
          </a:xfrm>
        </p:grpSpPr>
        <p:sp>
          <p:nvSpPr>
            <p:cNvPr id="47" name="object 47"/>
            <p:cNvSpPr/>
            <p:nvPr/>
          </p:nvSpPr>
          <p:spPr>
            <a:xfrm>
              <a:off x="7583698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583698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008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583698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583698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40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89B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58089" y="3181776"/>
              <a:ext cx="117208" cy="12092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19735" y="3346132"/>
              <a:ext cx="96558" cy="9963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7911315" y="3188257"/>
              <a:ext cx="250825" cy="257175"/>
            </a:xfrm>
            <a:custGeom>
              <a:avLst/>
              <a:gdLst/>
              <a:ahLst/>
              <a:cxnLst/>
              <a:rect l="l" t="t" r="r" b="b"/>
              <a:pathLst>
                <a:path w="250825" h="257175">
                  <a:moveTo>
                    <a:pt x="148888" y="113398"/>
                  </a:moveTo>
                  <a:lnTo>
                    <a:pt x="73810" y="113398"/>
                  </a:lnTo>
                  <a:lnTo>
                    <a:pt x="74013" y="113589"/>
                  </a:lnTo>
                  <a:lnTo>
                    <a:pt x="205192" y="249047"/>
                  </a:lnTo>
                  <a:lnTo>
                    <a:pt x="210335" y="254432"/>
                  </a:lnTo>
                  <a:lnTo>
                    <a:pt x="217180" y="257111"/>
                  </a:lnTo>
                  <a:lnTo>
                    <a:pt x="230757" y="257111"/>
                  </a:lnTo>
                  <a:lnTo>
                    <a:pt x="237551" y="254432"/>
                  </a:lnTo>
                  <a:lnTo>
                    <a:pt x="242746" y="249047"/>
                  </a:lnTo>
                  <a:lnTo>
                    <a:pt x="245682" y="244488"/>
                  </a:lnTo>
                  <a:lnTo>
                    <a:pt x="220635" y="244488"/>
                  </a:lnTo>
                  <a:lnTo>
                    <a:pt x="216114" y="239763"/>
                  </a:lnTo>
                  <a:lnTo>
                    <a:pt x="216114" y="228168"/>
                  </a:lnTo>
                  <a:lnTo>
                    <a:pt x="220635" y="223482"/>
                  </a:lnTo>
                  <a:lnTo>
                    <a:pt x="249343" y="223482"/>
                  </a:lnTo>
                  <a:lnTo>
                    <a:pt x="248568" y="219352"/>
                  </a:lnTo>
                  <a:lnTo>
                    <a:pt x="242746" y="210248"/>
                  </a:lnTo>
                  <a:lnTo>
                    <a:pt x="148888" y="113398"/>
                  </a:lnTo>
                  <a:close/>
                </a:path>
                <a:path w="250825" h="257175">
                  <a:moveTo>
                    <a:pt x="249343" y="223482"/>
                  </a:moveTo>
                  <a:lnTo>
                    <a:pt x="231874" y="223482"/>
                  </a:lnTo>
                  <a:lnTo>
                    <a:pt x="236396" y="228168"/>
                  </a:lnTo>
                  <a:lnTo>
                    <a:pt x="236446" y="239763"/>
                  </a:lnTo>
                  <a:lnTo>
                    <a:pt x="231874" y="244488"/>
                  </a:lnTo>
                  <a:lnTo>
                    <a:pt x="245682" y="244488"/>
                  </a:lnTo>
                  <a:lnTo>
                    <a:pt x="248568" y="240007"/>
                  </a:lnTo>
                  <a:lnTo>
                    <a:pt x="250508" y="229691"/>
                  </a:lnTo>
                  <a:lnTo>
                    <a:pt x="249343" y="223482"/>
                  </a:lnTo>
                  <a:close/>
                </a:path>
                <a:path w="250825" h="257175">
                  <a:moveTo>
                    <a:pt x="1966" y="42913"/>
                  </a:moveTo>
                  <a:lnTo>
                    <a:pt x="0" y="57772"/>
                  </a:lnTo>
                  <a:lnTo>
                    <a:pt x="1758" y="72641"/>
                  </a:lnTo>
                  <a:lnTo>
                    <a:pt x="7244" y="86733"/>
                  </a:lnTo>
                  <a:lnTo>
                    <a:pt x="16457" y="99263"/>
                  </a:lnTo>
                  <a:lnTo>
                    <a:pt x="29224" y="109157"/>
                  </a:lnTo>
                  <a:lnTo>
                    <a:pt x="43643" y="114803"/>
                  </a:lnTo>
                  <a:lnTo>
                    <a:pt x="58807" y="116213"/>
                  </a:lnTo>
                  <a:lnTo>
                    <a:pt x="73810" y="113398"/>
                  </a:lnTo>
                  <a:lnTo>
                    <a:pt x="148888" y="113398"/>
                  </a:lnTo>
                  <a:lnTo>
                    <a:pt x="112495" y="75844"/>
                  </a:lnTo>
                  <a:lnTo>
                    <a:pt x="33843" y="75844"/>
                  </a:lnTo>
                  <a:lnTo>
                    <a:pt x="1966" y="42913"/>
                  </a:lnTo>
                  <a:close/>
                </a:path>
                <a:path w="250825" h="257175">
                  <a:moveTo>
                    <a:pt x="55938" y="0"/>
                  </a:moveTo>
                  <a:lnTo>
                    <a:pt x="41552" y="2032"/>
                  </a:lnTo>
                  <a:lnTo>
                    <a:pt x="73429" y="34963"/>
                  </a:lnTo>
                  <a:lnTo>
                    <a:pt x="65098" y="67196"/>
                  </a:lnTo>
                  <a:lnTo>
                    <a:pt x="33843" y="75844"/>
                  </a:lnTo>
                  <a:lnTo>
                    <a:pt x="112495" y="75844"/>
                  </a:lnTo>
                  <a:lnTo>
                    <a:pt x="110513" y="73800"/>
                  </a:lnTo>
                  <a:lnTo>
                    <a:pt x="112590" y="58819"/>
                  </a:lnTo>
                  <a:lnTo>
                    <a:pt x="96111" y="17005"/>
                  </a:lnTo>
                  <a:lnTo>
                    <a:pt x="70346" y="1813"/>
                  </a:lnTo>
                  <a:lnTo>
                    <a:pt x="55938" y="0"/>
                  </a:lnTo>
                  <a:close/>
                </a:path>
              </a:pathLst>
            </a:custGeom>
            <a:solidFill>
              <a:srgbClr val="6C6E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/>
          <p:nvPr/>
        </p:nvSpPr>
        <p:spPr>
          <a:xfrm>
            <a:off x="3826196" y="4672357"/>
            <a:ext cx="2428875" cy="0"/>
          </a:xfrm>
          <a:custGeom>
            <a:avLst/>
            <a:gdLst/>
            <a:ahLst/>
            <a:cxnLst/>
            <a:rect l="l" t="t" r="r" b="b"/>
            <a:pathLst>
              <a:path w="2428875">
                <a:moveTo>
                  <a:pt x="0" y="0"/>
                </a:moveTo>
                <a:lnTo>
                  <a:pt x="2428290" y="0"/>
                </a:lnTo>
              </a:path>
              <a:path w="2428875">
                <a:moveTo>
                  <a:pt x="0" y="0"/>
                </a:moveTo>
                <a:lnTo>
                  <a:pt x="2428290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496351" y="3978347"/>
            <a:ext cx="1057910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41275">
              <a:lnSpc>
                <a:spcPts val="1600"/>
              </a:lnSpc>
              <a:spcBef>
                <a:spcPts val="219"/>
              </a:spcBef>
            </a:pPr>
            <a:r>
              <a:rPr sz="1400" b="1" spc="-10" dirty="0">
                <a:solidFill>
                  <a:srgbClr val="FFFFFF"/>
                </a:solidFill>
                <a:latin typeface="Montserrat"/>
                <a:cs typeface="Montserrat"/>
              </a:rPr>
              <a:t>INTERNAL CONTROLS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768113" y="4810574"/>
            <a:ext cx="2522220" cy="1536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 marR="29845" algn="ctr">
              <a:lnSpc>
                <a:spcPct val="109000"/>
              </a:lnSpc>
              <a:spcBef>
                <a:spcPts val="100"/>
              </a:spcBef>
            </a:pP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Services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provide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businesses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with</a:t>
            </a:r>
            <a:r>
              <a:rPr sz="13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the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necessary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tools</a:t>
            </a:r>
            <a:endParaRPr sz="1300">
              <a:latin typeface="Montserrat"/>
              <a:cs typeface="Montserrat"/>
            </a:endParaRPr>
          </a:p>
          <a:p>
            <a:pPr marL="12700" marR="5080" algn="ctr">
              <a:lnSpc>
                <a:spcPct val="109000"/>
              </a:lnSpc>
            </a:pP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strategies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maintain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a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strong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effective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control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environment,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which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can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help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prevent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fraud,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reduce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risk,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and improve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 operational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efficiency.</a:t>
            </a:r>
            <a:endParaRPr sz="1300">
              <a:latin typeface="Montserrat"/>
              <a:cs typeface="Montserrat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4544667" y="2816861"/>
            <a:ext cx="989965" cy="989965"/>
            <a:chOff x="4544667" y="2816861"/>
            <a:chExt cx="989965" cy="989965"/>
          </a:xfrm>
        </p:grpSpPr>
        <p:sp>
          <p:nvSpPr>
            <p:cNvPr id="58" name="object 58"/>
            <p:cNvSpPr/>
            <p:nvPr/>
          </p:nvSpPr>
          <p:spPr>
            <a:xfrm>
              <a:off x="4574905" y="2847099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574905" y="2847099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008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574905" y="2847099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574905" y="2847099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89B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854156" y="3165703"/>
              <a:ext cx="361315" cy="288925"/>
            </a:xfrm>
            <a:custGeom>
              <a:avLst/>
              <a:gdLst/>
              <a:ahLst/>
              <a:cxnLst/>
              <a:rect l="l" t="t" r="r" b="b"/>
              <a:pathLst>
                <a:path w="361314" h="288925">
                  <a:moveTo>
                    <a:pt x="238188" y="287578"/>
                  </a:moveTo>
                  <a:lnTo>
                    <a:pt x="233260" y="283629"/>
                  </a:lnTo>
                  <a:lnTo>
                    <a:pt x="220764" y="274434"/>
                  </a:lnTo>
                  <a:lnTo>
                    <a:pt x="220103" y="267525"/>
                  </a:lnTo>
                  <a:lnTo>
                    <a:pt x="217754" y="252539"/>
                  </a:lnTo>
                  <a:lnTo>
                    <a:pt x="143027" y="252539"/>
                  </a:lnTo>
                  <a:lnTo>
                    <a:pt x="140665" y="267525"/>
                  </a:lnTo>
                  <a:lnTo>
                    <a:pt x="140017" y="274434"/>
                  </a:lnTo>
                  <a:lnTo>
                    <a:pt x="127508" y="283629"/>
                  </a:lnTo>
                  <a:lnTo>
                    <a:pt x="122580" y="287578"/>
                  </a:lnTo>
                  <a:lnTo>
                    <a:pt x="128333" y="288353"/>
                  </a:lnTo>
                  <a:lnTo>
                    <a:pt x="131457" y="288353"/>
                  </a:lnTo>
                  <a:lnTo>
                    <a:pt x="137312" y="288518"/>
                  </a:lnTo>
                  <a:lnTo>
                    <a:pt x="152438" y="288518"/>
                  </a:lnTo>
                  <a:lnTo>
                    <a:pt x="171399" y="288353"/>
                  </a:lnTo>
                  <a:lnTo>
                    <a:pt x="189382" y="288353"/>
                  </a:lnTo>
                  <a:lnTo>
                    <a:pt x="208356" y="288518"/>
                  </a:lnTo>
                  <a:lnTo>
                    <a:pt x="223469" y="288518"/>
                  </a:lnTo>
                  <a:lnTo>
                    <a:pt x="229311" y="288353"/>
                  </a:lnTo>
                  <a:lnTo>
                    <a:pt x="232435" y="288353"/>
                  </a:lnTo>
                  <a:lnTo>
                    <a:pt x="238188" y="287578"/>
                  </a:lnTo>
                  <a:close/>
                </a:path>
                <a:path w="361314" h="288925">
                  <a:moveTo>
                    <a:pt x="360781" y="6464"/>
                  </a:moveTo>
                  <a:lnTo>
                    <a:pt x="354317" y="0"/>
                  </a:lnTo>
                  <a:lnTo>
                    <a:pt x="346354" y="0"/>
                  </a:lnTo>
                  <a:lnTo>
                    <a:pt x="301307" y="0"/>
                  </a:lnTo>
                  <a:lnTo>
                    <a:pt x="281419" y="21640"/>
                  </a:lnTo>
                  <a:lnTo>
                    <a:pt x="339128" y="21640"/>
                  </a:lnTo>
                  <a:lnTo>
                    <a:pt x="339128" y="194818"/>
                  </a:lnTo>
                  <a:lnTo>
                    <a:pt x="21653" y="194818"/>
                  </a:lnTo>
                  <a:lnTo>
                    <a:pt x="21653" y="21640"/>
                  </a:lnTo>
                  <a:lnTo>
                    <a:pt x="206336" y="21640"/>
                  </a:lnTo>
                  <a:lnTo>
                    <a:pt x="221576" y="0"/>
                  </a:lnTo>
                  <a:lnTo>
                    <a:pt x="6477" y="0"/>
                  </a:lnTo>
                  <a:lnTo>
                    <a:pt x="0" y="6464"/>
                  </a:lnTo>
                  <a:lnTo>
                    <a:pt x="0" y="231648"/>
                  </a:lnTo>
                  <a:lnTo>
                    <a:pt x="6477" y="238112"/>
                  </a:lnTo>
                  <a:lnTo>
                    <a:pt x="354317" y="238112"/>
                  </a:lnTo>
                  <a:lnTo>
                    <a:pt x="360781" y="231648"/>
                  </a:lnTo>
                  <a:lnTo>
                    <a:pt x="360781" y="6464"/>
                  </a:lnTo>
                  <a:close/>
                </a:path>
              </a:pathLst>
            </a:custGeom>
            <a:solidFill>
              <a:srgbClr val="6C6E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/>
          <p:nvPr/>
        </p:nvSpPr>
        <p:spPr>
          <a:xfrm>
            <a:off x="824153" y="4677195"/>
            <a:ext cx="2428875" cy="0"/>
          </a:xfrm>
          <a:custGeom>
            <a:avLst/>
            <a:gdLst/>
            <a:ahLst/>
            <a:cxnLst/>
            <a:rect l="l" t="t" r="r" b="b"/>
            <a:pathLst>
              <a:path w="2428875">
                <a:moveTo>
                  <a:pt x="0" y="0"/>
                </a:moveTo>
                <a:lnTo>
                  <a:pt x="2428290" y="0"/>
                </a:lnTo>
              </a:path>
              <a:path w="2428875">
                <a:moveTo>
                  <a:pt x="0" y="0"/>
                </a:moveTo>
                <a:lnTo>
                  <a:pt x="2428290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1261856" y="3995399"/>
            <a:ext cx="1542415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39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Montserrat"/>
                <a:cs typeface="Montserrat"/>
              </a:rPr>
              <a:t>MODELING</a:t>
            </a:r>
            <a:endParaRPr sz="1400">
              <a:latin typeface="Montserrat"/>
              <a:cs typeface="Montserrat"/>
            </a:endParaRPr>
          </a:p>
          <a:p>
            <a:pPr algn="ctr">
              <a:lnSpc>
                <a:spcPts val="1639"/>
              </a:lnSpc>
            </a:pPr>
            <a:r>
              <a:rPr sz="1400" b="1" dirty="0">
                <a:solidFill>
                  <a:srgbClr val="FFFFFF"/>
                </a:solidFill>
                <a:latin typeface="Montserrat"/>
                <a:cs typeface="Montserrat"/>
              </a:rPr>
              <a:t>&amp;</a:t>
            </a:r>
            <a:r>
              <a:rPr sz="1400" b="1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Montserrat"/>
                <a:cs typeface="Montserrat"/>
              </a:rPr>
              <a:t>FORECASTING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86132" y="4815411"/>
            <a:ext cx="2700020" cy="196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9000"/>
              </a:lnSpc>
              <a:spcBef>
                <a:spcPts val="100"/>
              </a:spcBef>
            </a:pP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economic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data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is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used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create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projections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models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help</a:t>
            </a:r>
            <a:r>
              <a:rPr sz="13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/>
                <a:cs typeface="Montserrat"/>
              </a:rPr>
              <a:t>businesses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make informed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decisions.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This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includes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financial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modeling,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budgeting,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forecasting,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cash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flow</a:t>
            </a:r>
            <a:r>
              <a:rPr sz="13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analysis,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scenario</a:t>
            </a:r>
            <a:r>
              <a:rPr sz="13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planning,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risk</a:t>
            </a:r>
            <a:r>
              <a:rPr sz="13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analysis,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market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/>
                <a:cs typeface="Montserrat"/>
              </a:rPr>
              <a:t>analysis,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sz="13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economic forecasting.</a:t>
            </a:r>
            <a:endParaRPr sz="1300">
              <a:latin typeface="Montserrat"/>
              <a:cs typeface="Montserrat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1542625" y="2821698"/>
            <a:ext cx="989965" cy="989965"/>
            <a:chOff x="1542625" y="2821698"/>
            <a:chExt cx="989965" cy="989965"/>
          </a:xfrm>
        </p:grpSpPr>
        <p:sp>
          <p:nvSpPr>
            <p:cNvPr id="67" name="object 67"/>
            <p:cNvSpPr/>
            <p:nvPr/>
          </p:nvSpPr>
          <p:spPr>
            <a:xfrm>
              <a:off x="1572864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572864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008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572864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0"/>
                  </a:move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572864" y="2851937"/>
              <a:ext cx="929640" cy="929640"/>
            </a:xfrm>
            <a:custGeom>
              <a:avLst/>
              <a:gdLst/>
              <a:ahLst/>
              <a:cxnLst/>
              <a:rect l="l" t="t" r="r" b="b"/>
              <a:pathLst>
                <a:path w="929639" h="929639">
                  <a:moveTo>
                    <a:pt x="464693" y="929373"/>
                  </a:moveTo>
                  <a:lnTo>
                    <a:pt x="512204" y="926974"/>
                  </a:lnTo>
                  <a:lnTo>
                    <a:pt x="558344" y="919932"/>
                  </a:lnTo>
                  <a:lnTo>
                    <a:pt x="602878" y="908481"/>
                  </a:lnTo>
                  <a:lnTo>
                    <a:pt x="645571" y="892855"/>
                  </a:lnTo>
                  <a:lnTo>
                    <a:pt x="686192" y="873287"/>
                  </a:lnTo>
                  <a:lnTo>
                    <a:pt x="724506" y="850010"/>
                  </a:lnTo>
                  <a:lnTo>
                    <a:pt x="760280" y="823259"/>
                  </a:lnTo>
                  <a:lnTo>
                    <a:pt x="793280" y="793267"/>
                  </a:lnTo>
                  <a:lnTo>
                    <a:pt x="823272" y="760267"/>
                  </a:lnTo>
                  <a:lnTo>
                    <a:pt x="850023" y="724494"/>
                  </a:lnTo>
                  <a:lnTo>
                    <a:pt x="873299" y="686180"/>
                  </a:lnTo>
                  <a:lnTo>
                    <a:pt x="892867" y="645559"/>
                  </a:lnTo>
                  <a:lnTo>
                    <a:pt x="908494" y="602865"/>
                  </a:lnTo>
                  <a:lnTo>
                    <a:pt x="919945" y="558331"/>
                  </a:lnTo>
                  <a:lnTo>
                    <a:pt x="926986" y="512192"/>
                  </a:lnTo>
                  <a:lnTo>
                    <a:pt x="929386" y="464680"/>
                  </a:lnTo>
                  <a:lnTo>
                    <a:pt x="926986" y="417168"/>
                  </a:lnTo>
                  <a:lnTo>
                    <a:pt x="919945" y="371029"/>
                  </a:lnTo>
                  <a:lnTo>
                    <a:pt x="908494" y="326496"/>
                  </a:lnTo>
                  <a:lnTo>
                    <a:pt x="892867" y="283803"/>
                  </a:lnTo>
                  <a:lnTo>
                    <a:pt x="873299" y="243183"/>
                  </a:lnTo>
                  <a:lnTo>
                    <a:pt x="850023" y="204870"/>
                  </a:lnTo>
                  <a:lnTo>
                    <a:pt x="823272" y="169098"/>
                  </a:lnTo>
                  <a:lnTo>
                    <a:pt x="793280" y="136099"/>
                  </a:lnTo>
                  <a:lnTo>
                    <a:pt x="760280" y="106108"/>
                  </a:lnTo>
                  <a:lnTo>
                    <a:pt x="724506" y="79358"/>
                  </a:lnTo>
                  <a:lnTo>
                    <a:pt x="686192" y="56083"/>
                  </a:lnTo>
                  <a:lnTo>
                    <a:pt x="645571" y="36516"/>
                  </a:lnTo>
                  <a:lnTo>
                    <a:pt x="602878" y="20890"/>
                  </a:lnTo>
                  <a:lnTo>
                    <a:pt x="558344" y="9440"/>
                  </a:lnTo>
                  <a:lnTo>
                    <a:pt x="512204" y="2399"/>
                  </a:lnTo>
                  <a:lnTo>
                    <a:pt x="464693" y="0"/>
                  </a:lnTo>
                  <a:lnTo>
                    <a:pt x="417181" y="2399"/>
                  </a:lnTo>
                  <a:lnTo>
                    <a:pt x="371041" y="9440"/>
                  </a:lnTo>
                  <a:lnTo>
                    <a:pt x="326507" y="20890"/>
                  </a:lnTo>
                  <a:lnTo>
                    <a:pt x="283814" y="36516"/>
                  </a:lnTo>
                  <a:lnTo>
                    <a:pt x="243193" y="56083"/>
                  </a:lnTo>
                  <a:lnTo>
                    <a:pt x="204879" y="79358"/>
                  </a:lnTo>
                  <a:lnTo>
                    <a:pt x="169105" y="106108"/>
                  </a:lnTo>
                  <a:lnTo>
                    <a:pt x="136105" y="136099"/>
                  </a:lnTo>
                  <a:lnTo>
                    <a:pt x="106113" y="169098"/>
                  </a:lnTo>
                  <a:lnTo>
                    <a:pt x="79362" y="204870"/>
                  </a:lnTo>
                  <a:lnTo>
                    <a:pt x="56086" y="243183"/>
                  </a:lnTo>
                  <a:lnTo>
                    <a:pt x="36518" y="283803"/>
                  </a:lnTo>
                  <a:lnTo>
                    <a:pt x="20891" y="326496"/>
                  </a:lnTo>
                  <a:lnTo>
                    <a:pt x="9440" y="371029"/>
                  </a:lnTo>
                  <a:lnTo>
                    <a:pt x="2399" y="417168"/>
                  </a:lnTo>
                  <a:lnTo>
                    <a:pt x="0" y="464680"/>
                  </a:lnTo>
                  <a:lnTo>
                    <a:pt x="2399" y="512192"/>
                  </a:lnTo>
                  <a:lnTo>
                    <a:pt x="9440" y="558331"/>
                  </a:lnTo>
                  <a:lnTo>
                    <a:pt x="20891" y="602865"/>
                  </a:lnTo>
                  <a:lnTo>
                    <a:pt x="36518" y="645559"/>
                  </a:lnTo>
                  <a:lnTo>
                    <a:pt x="56086" y="686180"/>
                  </a:lnTo>
                  <a:lnTo>
                    <a:pt x="79362" y="724494"/>
                  </a:lnTo>
                  <a:lnTo>
                    <a:pt x="106113" y="760267"/>
                  </a:lnTo>
                  <a:lnTo>
                    <a:pt x="136105" y="793267"/>
                  </a:lnTo>
                  <a:lnTo>
                    <a:pt x="169105" y="823259"/>
                  </a:lnTo>
                  <a:lnTo>
                    <a:pt x="204879" y="850010"/>
                  </a:lnTo>
                  <a:lnTo>
                    <a:pt x="243193" y="873287"/>
                  </a:lnTo>
                  <a:lnTo>
                    <a:pt x="283814" y="892855"/>
                  </a:lnTo>
                  <a:lnTo>
                    <a:pt x="326507" y="908481"/>
                  </a:lnTo>
                  <a:lnTo>
                    <a:pt x="371041" y="919932"/>
                  </a:lnTo>
                  <a:lnTo>
                    <a:pt x="417181" y="926974"/>
                  </a:lnTo>
                  <a:lnTo>
                    <a:pt x="464693" y="929373"/>
                  </a:lnTo>
                  <a:close/>
                </a:path>
              </a:pathLst>
            </a:custGeom>
            <a:ln w="60477">
              <a:solidFill>
                <a:srgbClr val="89B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880001" y="3140854"/>
              <a:ext cx="315595" cy="351790"/>
            </a:xfrm>
            <a:custGeom>
              <a:avLst/>
              <a:gdLst/>
              <a:ahLst/>
              <a:cxnLst/>
              <a:rect l="l" t="t" r="r" b="b"/>
              <a:pathLst>
                <a:path w="315594" h="351789">
                  <a:moveTo>
                    <a:pt x="262763" y="0"/>
                  </a:moveTo>
                  <a:lnTo>
                    <a:pt x="3365" y="0"/>
                  </a:lnTo>
                  <a:lnTo>
                    <a:pt x="0" y="3378"/>
                  </a:lnTo>
                  <a:lnTo>
                    <a:pt x="0" y="348157"/>
                  </a:lnTo>
                  <a:lnTo>
                    <a:pt x="3365" y="351535"/>
                  </a:lnTo>
                  <a:lnTo>
                    <a:pt x="262763" y="351535"/>
                  </a:lnTo>
                  <a:lnTo>
                    <a:pt x="266128" y="348157"/>
                  </a:lnTo>
                  <a:lnTo>
                    <a:pt x="266128" y="336473"/>
                  </a:lnTo>
                  <a:lnTo>
                    <a:pt x="15062" y="336473"/>
                  </a:lnTo>
                  <a:lnTo>
                    <a:pt x="15062" y="15062"/>
                  </a:lnTo>
                  <a:lnTo>
                    <a:pt x="266128" y="15062"/>
                  </a:lnTo>
                  <a:lnTo>
                    <a:pt x="266128" y="3378"/>
                  </a:lnTo>
                  <a:lnTo>
                    <a:pt x="262763" y="0"/>
                  </a:lnTo>
                  <a:close/>
                </a:path>
                <a:path w="315594" h="351789">
                  <a:moveTo>
                    <a:pt x="216916" y="188366"/>
                  </a:moveTo>
                  <a:lnTo>
                    <a:pt x="205371" y="189128"/>
                  </a:lnTo>
                  <a:lnTo>
                    <a:pt x="199986" y="191617"/>
                  </a:lnTo>
                  <a:lnTo>
                    <a:pt x="195262" y="196354"/>
                  </a:lnTo>
                  <a:lnTo>
                    <a:pt x="173939" y="196354"/>
                  </a:lnTo>
                  <a:lnTo>
                    <a:pt x="184607" y="207009"/>
                  </a:lnTo>
                  <a:lnTo>
                    <a:pt x="179870" y="211747"/>
                  </a:lnTo>
                  <a:lnTo>
                    <a:pt x="177368" y="217131"/>
                  </a:lnTo>
                  <a:lnTo>
                    <a:pt x="176606" y="228676"/>
                  </a:lnTo>
                  <a:lnTo>
                    <a:pt x="178689" y="234365"/>
                  </a:lnTo>
                  <a:lnTo>
                    <a:pt x="251066" y="306743"/>
                  </a:lnTo>
                  <a:lnTo>
                    <a:pt x="251066" y="336473"/>
                  </a:lnTo>
                  <a:lnTo>
                    <a:pt x="266128" y="336473"/>
                  </a:lnTo>
                  <a:lnTo>
                    <a:pt x="266128" y="321741"/>
                  </a:lnTo>
                  <a:lnTo>
                    <a:pt x="294360" y="321741"/>
                  </a:lnTo>
                  <a:lnTo>
                    <a:pt x="303377" y="312724"/>
                  </a:lnTo>
                  <a:lnTo>
                    <a:pt x="278345" y="312724"/>
                  </a:lnTo>
                  <a:lnTo>
                    <a:pt x="192062" y="226428"/>
                  </a:lnTo>
                  <a:lnTo>
                    <a:pt x="192163" y="221805"/>
                  </a:lnTo>
                  <a:lnTo>
                    <a:pt x="193128" y="219798"/>
                  </a:lnTo>
                  <a:lnTo>
                    <a:pt x="208038" y="204876"/>
                  </a:lnTo>
                  <a:lnTo>
                    <a:pt x="210045" y="203911"/>
                  </a:lnTo>
                  <a:lnTo>
                    <a:pt x="236080" y="203911"/>
                  </a:lnTo>
                  <a:lnTo>
                    <a:pt x="222605" y="190436"/>
                  </a:lnTo>
                  <a:lnTo>
                    <a:pt x="216916" y="188366"/>
                  </a:lnTo>
                  <a:close/>
                </a:path>
                <a:path w="315594" h="351789">
                  <a:moveTo>
                    <a:pt x="294360" y="321741"/>
                  </a:moveTo>
                  <a:lnTo>
                    <a:pt x="266128" y="321741"/>
                  </a:lnTo>
                  <a:lnTo>
                    <a:pt x="269875" y="325170"/>
                  </a:lnTo>
                  <a:lnTo>
                    <a:pt x="274688" y="326885"/>
                  </a:lnTo>
                  <a:lnTo>
                    <a:pt x="285521" y="326885"/>
                  </a:lnTo>
                  <a:lnTo>
                    <a:pt x="291592" y="324510"/>
                  </a:lnTo>
                  <a:lnTo>
                    <a:pt x="294360" y="321741"/>
                  </a:lnTo>
                  <a:close/>
                </a:path>
                <a:path w="315594" h="351789">
                  <a:moveTo>
                    <a:pt x="236080" y="203911"/>
                  </a:moveTo>
                  <a:lnTo>
                    <a:pt x="214769" y="203911"/>
                  </a:lnTo>
                  <a:lnTo>
                    <a:pt x="300964" y="290106"/>
                  </a:lnTo>
                  <a:lnTo>
                    <a:pt x="300355" y="294449"/>
                  </a:lnTo>
                  <a:lnTo>
                    <a:pt x="282689" y="312115"/>
                  </a:lnTo>
                  <a:lnTo>
                    <a:pt x="278345" y="312724"/>
                  </a:lnTo>
                  <a:lnTo>
                    <a:pt x="303377" y="312724"/>
                  </a:lnTo>
                  <a:lnTo>
                    <a:pt x="308076" y="308025"/>
                  </a:lnTo>
                  <a:lnTo>
                    <a:pt x="313070" y="300819"/>
                  </a:lnTo>
                  <a:lnTo>
                    <a:pt x="315074" y="292771"/>
                  </a:lnTo>
                  <a:lnTo>
                    <a:pt x="314048" y="284806"/>
                  </a:lnTo>
                  <a:lnTo>
                    <a:pt x="309956" y="277850"/>
                  </a:lnTo>
                  <a:lnTo>
                    <a:pt x="266128" y="233959"/>
                  </a:lnTo>
                  <a:lnTo>
                    <a:pt x="266128" y="218897"/>
                  </a:lnTo>
                  <a:lnTo>
                    <a:pt x="251066" y="218897"/>
                  </a:lnTo>
                  <a:lnTo>
                    <a:pt x="236080" y="203911"/>
                  </a:lnTo>
                  <a:close/>
                </a:path>
                <a:path w="315594" h="351789">
                  <a:moveTo>
                    <a:pt x="266128" y="15062"/>
                  </a:moveTo>
                  <a:lnTo>
                    <a:pt x="251066" y="15062"/>
                  </a:lnTo>
                  <a:lnTo>
                    <a:pt x="251066" y="218897"/>
                  </a:lnTo>
                  <a:lnTo>
                    <a:pt x="266128" y="218897"/>
                  </a:lnTo>
                  <a:lnTo>
                    <a:pt x="266128" y="15062"/>
                  </a:lnTo>
                  <a:close/>
                </a:path>
                <a:path w="315594" h="351789">
                  <a:moveTo>
                    <a:pt x="120548" y="47447"/>
                  </a:moveTo>
                  <a:lnTo>
                    <a:pt x="87881" y="54058"/>
                  </a:lnTo>
                  <a:lnTo>
                    <a:pt x="61174" y="72077"/>
                  </a:lnTo>
                  <a:lnTo>
                    <a:pt x="43151" y="98780"/>
                  </a:lnTo>
                  <a:lnTo>
                    <a:pt x="36537" y="131444"/>
                  </a:lnTo>
                  <a:lnTo>
                    <a:pt x="43151" y="164116"/>
                  </a:lnTo>
                  <a:lnTo>
                    <a:pt x="61174" y="190823"/>
                  </a:lnTo>
                  <a:lnTo>
                    <a:pt x="87881" y="208843"/>
                  </a:lnTo>
                  <a:lnTo>
                    <a:pt x="120548" y="215455"/>
                  </a:lnTo>
                  <a:lnTo>
                    <a:pt x="135381" y="214143"/>
                  </a:lnTo>
                  <a:lnTo>
                    <a:pt x="149366" y="210361"/>
                  </a:lnTo>
                  <a:lnTo>
                    <a:pt x="162276" y="204338"/>
                  </a:lnTo>
                  <a:lnTo>
                    <a:pt x="167978" y="200393"/>
                  </a:lnTo>
                  <a:lnTo>
                    <a:pt x="120561" y="200393"/>
                  </a:lnTo>
                  <a:lnTo>
                    <a:pt x="93746" y="194967"/>
                  </a:lnTo>
                  <a:lnTo>
                    <a:pt x="71828" y="180178"/>
                  </a:lnTo>
                  <a:lnTo>
                    <a:pt x="57038" y="158259"/>
                  </a:lnTo>
                  <a:lnTo>
                    <a:pt x="51612" y="131444"/>
                  </a:lnTo>
                  <a:lnTo>
                    <a:pt x="57038" y="104637"/>
                  </a:lnTo>
                  <a:lnTo>
                    <a:pt x="71828" y="82723"/>
                  </a:lnTo>
                  <a:lnTo>
                    <a:pt x="93746" y="67935"/>
                  </a:lnTo>
                  <a:lnTo>
                    <a:pt x="120561" y="62509"/>
                  </a:lnTo>
                  <a:lnTo>
                    <a:pt x="165745" y="62509"/>
                  </a:lnTo>
                  <a:lnTo>
                    <a:pt x="153220" y="54058"/>
                  </a:lnTo>
                  <a:lnTo>
                    <a:pt x="120548" y="47447"/>
                  </a:lnTo>
                  <a:close/>
                </a:path>
                <a:path w="315594" h="351789">
                  <a:moveTo>
                    <a:pt x="165745" y="62509"/>
                  </a:moveTo>
                  <a:lnTo>
                    <a:pt x="120561" y="62509"/>
                  </a:lnTo>
                  <a:lnTo>
                    <a:pt x="147368" y="67935"/>
                  </a:lnTo>
                  <a:lnTo>
                    <a:pt x="169283" y="82723"/>
                  </a:lnTo>
                  <a:lnTo>
                    <a:pt x="184070" y="104637"/>
                  </a:lnTo>
                  <a:lnTo>
                    <a:pt x="189496" y="131444"/>
                  </a:lnTo>
                  <a:lnTo>
                    <a:pt x="184070" y="158259"/>
                  </a:lnTo>
                  <a:lnTo>
                    <a:pt x="169283" y="180178"/>
                  </a:lnTo>
                  <a:lnTo>
                    <a:pt x="147368" y="194967"/>
                  </a:lnTo>
                  <a:lnTo>
                    <a:pt x="120561" y="200393"/>
                  </a:lnTo>
                  <a:lnTo>
                    <a:pt x="167978" y="200393"/>
                  </a:lnTo>
                  <a:lnTo>
                    <a:pt x="173814" y="196354"/>
                  </a:lnTo>
                  <a:lnTo>
                    <a:pt x="195262" y="196354"/>
                  </a:lnTo>
                  <a:lnTo>
                    <a:pt x="184607" y="185712"/>
                  </a:lnTo>
                  <a:lnTo>
                    <a:pt x="192969" y="173957"/>
                  </a:lnTo>
                  <a:lnTo>
                    <a:pt x="199245" y="160835"/>
                  </a:lnTo>
                  <a:lnTo>
                    <a:pt x="203189" y="146585"/>
                  </a:lnTo>
                  <a:lnTo>
                    <a:pt x="204558" y="131444"/>
                  </a:lnTo>
                  <a:lnTo>
                    <a:pt x="197947" y="98780"/>
                  </a:lnTo>
                  <a:lnTo>
                    <a:pt x="179927" y="72077"/>
                  </a:lnTo>
                  <a:lnTo>
                    <a:pt x="165745" y="62509"/>
                  </a:lnTo>
                  <a:close/>
                </a:path>
              </a:pathLst>
            </a:custGeom>
            <a:solidFill>
              <a:srgbClr val="6C6E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5"/>
              </a:spcBef>
            </a:pPr>
            <a:r>
              <a:rPr spc="-25" dirty="0"/>
              <a:t>8</a:t>
            </a:r>
          </a:p>
        </p:txBody>
      </p:sp>
      <p:sp>
        <p:nvSpPr>
          <p:cNvPr id="73" name="object 7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Private</a:t>
            </a:r>
            <a:r>
              <a:rPr spc="-30" dirty="0"/>
              <a:t> </a:t>
            </a:r>
            <a:r>
              <a:rPr dirty="0"/>
              <a:t>&amp;</a:t>
            </a:r>
            <a:r>
              <a:rPr spc="-35" dirty="0"/>
              <a:t> </a:t>
            </a:r>
            <a:r>
              <a:rPr spc="-10" dirty="0"/>
              <a:t>Confidential</a:t>
            </a:r>
            <a:r>
              <a:rPr spc="-30" dirty="0"/>
              <a:t> </a:t>
            </a:r>
            <a:r>
              <a:rPr dirty="0"/>
              <a:t>©</a:t>
            </a:r>
            <a:r>
              <a:rPr spc="-30" dirty="0"/>
              <a:t> </a:t>
            </a:r>
            <a:r>
              <a:rPr spc="-10" dirty="0"/>
              <a:t>NOW</a:t>
            </a:r>
            <a:r>
              <a:rPr spc="-30" dirty="0"/>
              <a:t> </a:t>
            </a:r>
            <a:r>
              <a:rPr spc="-20" dirty="0"/>
              <a:t>CFO.</a:t>
            </a:r>
            <a:r>
              <a:rPr spc="-3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spc="-10" dirty="0"/>
              <a:t>rights</a:t>
            </a:r>
            <a:r>
              <a:rPr spc="-30" dirty="0"/>
              <a:t> </a:t>
            </a:r>
            <a:r>
              <a:rPr dirty="0"/>
              <a:t>reserved.</a:t>
            </a:r>
            <a:r>
              <a:rPr spc="225" dirty="0"/>
              <a:t> </a:t>
            </a:r>
            <a:r>
              <a:rPr b="1" spc="-10" dirty="0">
                <a:latin typeface="Montserrat SemiBold"/>
                <a:cs typeface="Montserrat SemiBold"/>
              </a:rPr>
              <a:t>nowcfo.com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2081</Words>
  <Application>Microsoft Macintosh PowerPoint</Application>
  <PresentationFormat>Custom</PresentationFormat>
  <Paragraphs>510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Gilroy-RegularItalic</vt:lpstr>
      <vt:lpstr>Gilroy-SemiBoldItalic</vt:lpstr>
      <vt:lpstr>Montserrat</vt:lpstr>
      <vt:lpstr>Montserrat Black</vt:lpstr>
      <vt:lpstr>Montserrat ExtraBold</vt:lpstr>
      <vt:lpstr>Montserrat Light</vt:lpstr>
      <vt:lpstr>Montserrat Medium</vt:lpstr>
      <vt:lpstr>Montserrat SemiBold</vt:lpstr>
      <vt:lpstr>Times New Roman</vt:lpstr>
      <vt:lpstr>Office Theme</vt:lpstr>
      <vt:lpstr>PowerPoint Presentation</vt:lpstr>
      <vt:lpstr>PowerPoint Presentation</vt:lpstr>
      <vt:lpstr>OUR LOCATIONS</vt:lpstr>
      <vt:lpstr>FINANCIAL VISIBILITY =</vt:lpstr>
      <vt:lpstr>INDUSTRY EXPERTISE</vt:lpstr>
      <vt:lpstr>OUTSOURCED EXPERTS</vt:lpstr>
      <vt:lpstr>CORE VALUES</vt:lpstr>
      <vt:lpstr>OUR SERVICES</vt:lpstr>
      <vt:lpstr>OUR SERVICES</vt:lpstr>
      <vt:lpstr>REMOTE ACCOUNTING</vt:lpstr>
      <vt:lpstr>REMOTE ACCOUNTING</vt:lpstr>
      <vt:lpstr>MERGERS &amp; ACQUISITIONS PREPARATION</vt:lpstr>
      <vt:lpstr>PowerPoint Presentation</vt:lpstr>
      <vt:lpstr>WE HAVE TRUSTED RELATIONSHIPS</vt:lpstr>
      <vt:lpstr>PLACEMENT SERVICES</vt:lpstr>
      <vt:lpstr>BIZVUE: BUSINESS COLLABORATION TOOL</vt:lpstr>
      <vt:lpstr>BIZVUE SERVICES</vt:lpstr>
      <vt:lpstr>THE COMPANY WE KEEP</vt:lpstr>
      <vt:lpstr>THE COMPANY WE KEEP</vt:lpstr>
      <vt:lpstr>NATIONAL EXECUTIVE TEAM</vt:lpstr>
      <vt:lpstr>MARKET LEADERSHIP TEAM</vt:lpstr>
      <vt:lpstr>MARKET LEADERSHIP TEAM</vt:lpstr>
      <vt:lpstr>MARKET LEADERSHIP TEAM</vt:lpstr>
      <vt:lpstr>Experience the Power of Outsourced Financial Expertise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Vanja Peric</cp:lastModifiedBy>
  <cp:revision>1</cp:revision>
  <dcterms:created xsi:type="dcterms:W3CDTF">2024-08-08T21:55:14Z</dcterms:created>
  <dcterms:modified xsi:type="dcterms:W3CDTF">2024-08-08T21:56:06Z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2024-08-08T00:00:00Z</vt:filetime>
  </property>
  <property fmtid="{D5CDD505-2E9C-101B-9397-08002B2CF9AE}" pid="3" name="Creator">
    <vt:lpwstr>Adobe InDesign 19.4 (Macintosh)</vt:lpwstr>
  </property>
  <property fmtid="{D5CDD505-2E9C-101B-9397-08002B2CF9AE}" pid="4" name="LastSaved">
    <vt:filetime>2024-08-08T00:00:00Z</vt:filetime>
  </property>
  <property fmtid="{D5CDD505-2E9C-101B-9397-08002B2CF9AE}" pid="5" name="Producer">
    <vt:lpwstr>Adobe PDF Library 17.0</vt:lpwstr>
  </property>
</Properties>
</file>