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C4C7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C4D7C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C4C7C"/>
                </a:solidFill>
                <a:latin typeface="Montserrat Light"/>
                <a:cs typeface="Montserrat Light"/>
              </a:defRPr>
            </a:lvl1pPr>
          </a:lstStyle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C4D7C"/>
                </a:solidFill>
                <a:latin typeface="Gilroy-SemiBoldItalic"/>
                <a:cs typeface="Gilroy-SemiBoldItalic"/>
              </a:defRPr>
            </a:lvl1pPr>
          </a:lstStyle>
          <a:p>
            <a:pPr marL="679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C4C7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C4D7C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C4C7C"/>
                </a:solidFill>
                <a:latin typeface="Montserrat Light"/>
                <a:cs typeface="Montserrat Light"/>
              </a:defRPr>
            </a:lvl1pPr>
          </a:lstStyle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C4D7C"/>
                </a:solidFill>
                <a:latin typeface="Gilroy-SemiBoldItalic"/>
                <a:cs typeface="Gilroy-SemiBoldItalic"/>
              </a:defRPr>
            </a:lvl1pPr>
          </a:lstStyle>
          <a:p>
            <a:pPr marL="679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C4C7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51526" y="2731223"/>
            <a:ext cx="4089400" cy="4045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231F20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C4C7C"/>
                </a:solidFill>
                <a:latin typeface="Montserrat Light"/>
                <a:cs typeface="Montserrat Light"/>
              </a:defRPr>
            </a:lvl1pPr>
          </a:lstStyle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C4D7C"/>
                </a:solidFill>
                <a:latin typeface="Gilroy-SemiBoldItalic"/>
                <a:cs typeface="Gilroy-SemiBoldItalic"/>
              </a:defRPr>
            </a:lvl1pPr>
          </a:lstStyle>
          <a:p>
            <a:pPr marL="679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C4C7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C4C7C"/>
                </a:solidFill>
                <a:latin typeface="Montserrat Light"/>
                <a:cs typeface="Montserrat Light"/>
              </a:defRPr>
            </a:lvl1pPr>
          </a:lstStyle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C4D7C"/>
                </a:solidFill>
                <a:latin typeface="Gilroy-SemiBoldItalic"/>
                <a:cs typeface="Gilroy-SemiBoldItalic"/>
              </a:defRPr>
            </a:lvl1pPr>
          </a:lstStyle>
          <a:p>
            <a:pPr marL="679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C4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C4C7C"/>
                </a:solidFill>
                <a:latin typeface="Montserrat Light"/>
                <a:cs typeface="Montserrat Light"/>
              </a:defRPr>
            </a:lvl1pPr>
          </a:lstStyle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C4D7C"/>
                </a:solidFill>
                <a:latin typeface="Gilroy-SemiBoldItalic"/>
                <a:cs typeface="Gilroy-SemiBoldItalic"/>
              </a:defRPr>
            </a:lvl1pPr>
          </a:lstStyle>
          <a:p>
            <a:pPr marL="679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563" y="456434"/>
            <a:ext cx="4326890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C4C7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1419" y="3304796"/>
            <a:ext cx="4812030" cy="3080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C4D7C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6844" y="7278361"/>
            <a:ext cx="3387574" cy="2518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C4C7C"/>
                </a:solidFill>
                <a:latin typeface="Montserrat Light"/>
                <a:cs typeface="Montserrat Light"/>
              </a:defRPr>
            </a:lvl1pPr>
          </a:lstStyle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6637" y="7261405"/>
            <a:ext cx="265929" cy="295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C4D7C"/>
                </a:solidFill>
                <a:latin typeface="Gilroy-SemiBoldItalic"/>
                <a:cs typeface="Gilroy-SemiBoldItalic"/>
              </a:defRPr>
            </a:lvl1pPr>
          </a:lstStyle>
          <a:p>
            <a:pPr marL="679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1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.png"/><Relationship Id="rId4" Type="http://schemas.openxmlformats.org/officeDocument/2006/relationships/image" Target="../media/image98.png"/><Relationship Id="rId9" Type="http://schemas.openxmlformats.org/officeDocument/2006/relationships/image" Target="../media/image103.jp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hyperlink" Target="mailto:christina.jackson@nowcfo.com" TargetMode="External"/><Relationship Id="rId3" Type="http://schemas.openxmlformats.org/officeDocument/2006/relationships/hyperlink" Target="mailto:jgibbs@nowcfo.com" TargetMode="External"/><Relationship Id="rId7" Type="http://schemas.openxmlformats.org/officeDocument/2006/relationships/hyperlink" Target="mailto:jason.wells@nowcfo.com" TargetMode="External"/><Relationship Id="rId12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hyperlink" Target="mailto:rchristensen@nowcfo.com" TargetMode="External"/><Relationship Id="rId5" Type="http://schemas.openxmlformats.org/officeDocument/2006/relationships/hyperlink" Target="mailto:shawn.dinkelman@nowcfo.com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128.png"/><Relationship Id="rId4" Type="http://schemas.openxmlformats.org/officeDocument/2006/relationships/image" Target="../media/image125.png"/><Relationship Id="rId9" Type="http://schemas.openxmlformats.org/officeDocument/2006/relationships/hyperlink" Target="mailto:jbennett@nowcfo.com" TargetMode="External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hyperlink" Target="mailto:cbadger@nowcfo.com" TargetMode="External"/><Relationship Id="rId18" Type="http://schemas.openxmlformats.org/officeDocument/2006/relationships/image" Target="../media/image138.png"/><Relationship Id="rId3" Type="http://schemas.openxmlformats.org/officeDocument/2006/relationships/hyperlink" Target="mailto:cdennard@nowcfo.com" TargetMode="External"/><Relationship Id="rId21" Type="http://schemas.openxmlformats.org/officeDocument/2006/relationships/hyperlink" Target="mailto:mhenke@nowcfo.com" TargetMode="External"/><Relationship Id="rId7" Type="http://schemas.openxmlformats.org/officeDocument/2006/relationships/hyperlink" Target="mailto:epatrick@nowcfo.com" TargetMode="External"/><Relationship Id="rId12" Type="http://schemas.openxmlformats.org/officeDocument/2006/relationships/image" Target="../media/image135.png"/><Relationship Id="rId17" Type="http://schemas.openxmlformats.org/officeDocument/2006/relationships/hyperlink" Target="mailto:bsummerill@nowcfo.com" TargetMode="External"/><Relationship Id="rId25" Type="http://schemas.openxmlformats.org/officeDocument/2006/relationships/image" Target="../media/image12.png"/><Relationship Id="rId2" Type="http://schemas.openxmlformats.org/officeDocument/2006/relationships/image" Target="../media/image130.png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hyperlink" Target="mailto:mblock@nowcfo.com" TargetMode="External"/><Relationship Id="rId24" Type="http://schemas.openxmlformats.org/officeDocument/2006/relationships/image" Target="../media/image11.png"/><Relationship Id="rId5" Type="http://schemas.openxmlformats.org/officeDocument/2006/relationships/hyperlink" Target="mailto:bbraithwaite@nowcfo.com" TargetMode="External"/><Relationship Id="rId15" Type="http://schemas.openxmlformats.org/officeDocument/2006/relationships/hyperlink" Target="mailto:ssundrani@nowcfo.com" TargetMode="External"/><Relationship Id="rId23" Type="http://schemas.openxmlformats.org/officeDocument/2006/relationships/hyperlink" Target="mailto:christi.cereghino@nowcfo.com" TargetMode="External"/><Relationship Id="rId10" Type="http://schemas.openxmlformats.org/officeDocument/2006/relationships/image" Target="../media/image134.png"/><Relationship Id="rId19" Type="http://schemas.openxmlformats.org/officeDocument/2006/relationships/hyperlink" Target="mailto:bsablan@nowcfo.com" TargetMode="External"/><Relationship Id="rId4" Type="http://schemas.openxmlformats.org/officeDocument/2006/relationships/image" Target="../media/image131.png"/><Relationship Id="rId9" Type="http://schemas.openxmlformats.org/officeDocument/2006/relationships/hyperlink" Target="mailto:mallison@nowcfo.com" TargetMode="Externa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hyperlink" Target="mailto:hrogers@nowcfo.com" TargetMode="External"/><Relationship Id="rId18" Type="http://schemas.openxmlformats.org/officeDocument/2006/relationships/image" Target="../media/image149.png"/><Relationship Id="rId26" Type="http://schemas.openxmlformats.org/officeDocument/2006/relationships/image" Target="../media/image11.png"/><Relationship Id="rId3" Type="http://schemas.openxmlformats.org/officeDocument/2006/relationships/hyperlink" Target="mailto:scott.christensen@nowcfo.com" TargetMode="External"/><Relationship Id="rId21" Type="http://schemas.openxmlformats.org/officeDocument/2006/relationships/hyperlink" Target="mailto:george.stephens@nowcfo.com" TargetMode="External"/><Relationship Id="rId7" Type="http://schemas.openxmlformats.org/officeDocument/2006/relationships/hyperlink" Target="mailto:nsorensen@nowcfo.com" TargetMode="External"/><Relationship Id="rId12" Type="http://schemas.openxmlformats.org/officeDocument/2006/relationships/image" Target="../media/image146.png"/><Relationship Id="rId17" Type="http://schemas.openxmlformats.org/officeDocument/2006/relationships/hyperlink" Target="mailto:april.diemer@nowcfo.com" TargetMode="External"/><Relationship Id="rId25" Type="http://schemas.openxmlformats.org/officeDocument/2006/relationships/hyperlink" Target="mailto:afarrow@nowcfo.com" TargetMode="External"/><Relationship Id="rId2" Type="http://schemas.openxmlformats.org/officeDocument/2006/relationships/image" Target="../media/image141.png"/><Relationship Id="rId16" Type="http://schemas.openxmlformats.org/officeDocument/2006/relationships/image" Target="../media/image148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hyperlink" Target="mailto:chebert@nowcfo.com" TargetMode="External"/><Relationship Id="rId24" Type="http://schemas.openxmlformats.org/officeDocument/2006/relationships/image" Target="../media/image152.png"/><Relationship Id="rId5" Type="http://schemas.openxmlformats.org/officeDocument/2006/relationships/hyperlink" Target="mailto:rdurkot@nowcfo.com" TargetMode="External"/><Relationship Id="rId15" Type="http://schemas.openxmlformats.org/officeDocument/2006/relationships/hyperlink" Target="mailto:samuel.howell@nowcfo.com" TargetMode="External"/><Relationship Id="rId23" Type="http://schemas.openxmlformats.org/officeDocument/2006/relationships/hyperlink" Target="mailto:wlangworthy@nowcfo.com" TargetMode="External"/><Relationship Id="rId10" Type="http://schemas.openxmlformats.org/officeDocument/2006/relationships/image" Target="../media/image145.png"/><Relationship Id="rId19" Type="http://schemas.openxmlformats.org/officeDocument/2006/relationships/hyperlink" Target="mailto:tanesha.bundy@nowcfo.com" TargetMode="External"/><Relationship Id="rId4" Type="http://schemas.openxmlformats.org/officeDocument/2006/relationships/image" Target="../media/image142.png"/><Relationship Id="rId9" Type="http://schemas.openxmlformats.org/officeDocument/2006/relationships/hyperlink" Target="mailto:chris.arambula@nowcfo.com" TargetMode="External"/><Relationship Id="rId14" Type="http://schemas.openxmlformats.org/officeDocument/2006/relationships/image" Target="../media/image147.png"/><Relationship Id="rId22" Type="http://schemas.openxmlformats.org/officeDocument/2006/relationships/image" Target="../media/image151.png"/><Relationship Id="rId27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hyperlink" Target="mailto:jgustin@nowcfo.com" TargetMode="External"/><Relationship Id="rId18" Type="http://schemas.openxmlformats.org/officeDocument/2006/relationships/image" Target="../media/image11.png"/><Relationship Id="rId3" Type="http://schemas.openxmlformats.org/officeDocument/2006/relationships/hyperlink" Target="mailto:bcornell@nowcfo.com" TargetMode="External"/><Relationship Id="rId7" Type="http://schemas.openxmlformats.org/officeDocument/2006/relationships/hyperlink" Target="mailto:dwallace@nowcfo.com" TargetMode="External"/><Relationship Id="rId12" Type="http://schemas.openxmlformats.org/officeDocument/2006/relationships/image" Target="../media/image158.png"/><Relationship Id="rId17" Type="http://schemas.openxmlformats.org/officeDocument/2006/relationships/image" Target="../media/image161.png"/><Relationship Id="rId2" Type="http://schemas.openxmlformats.org/officeDocument/2006/relationships/image" Target="../media/image153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hyperlink" Target="mailto:krocha@nowcfo.com" TargetMode="External"/><Relationship Id="rId5" Type="http://schemas.openxmlformats.org/officeDocument/2006/relationships/hyperlink" Target="mailto:taylor.beckman@nowcfo.com" TargetMode="External"/><Relationship Id="rId15" Type="http://schemas.openxmlformats.org/officeDocument/2006/relationships/hyperlink" Target="mailto:mercedes.cruz@nowcfo.com" TargetMode="External"/><Relationship Id="rId10" Type="http://schemas.openxmlformats.org/officeDocument/2006/relationships/image" Target="../media/image157.png"/><Relationship Id="rId19" Type="http://schemas.openxmlformats.org/officeDocument/2006/relationships/image" Target="../media/image12.png"/><Relationship Id="rId4" Type="http://schemas.openxmlformats.org/officeDocument/2006/relationships/image" Target="../media/image154.png"/><Relationship Id="rId9" Type="http://schemas.openxmlformats.org/officeDocument/2006/relationships/hyperlink" Target="mailto:ben.godinez@nowcfo.com" TargetMode="External"/><Relationship Id="rId14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1200" y="6114794"/>
            <a:ext cx="5012690" cy="6223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9"/>
              </a:spcBef>
            </a:pPr>
            <a:r>
              <a:rPr sz="2000" dirty="0">
                <a:solidFill>
                  <a:srgbClr val="FFFFFF"/>
                </a:solidFill>
                <a:latin typeface="Montserrat"/>
                <a:cs typeface="Montserrat"/>
              </a:rPr>
              <a:t>OUTSOURCED</a:t>
            </a:r>
            <a:r>
              <a:rPr sz="2000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dirty="0">
                <a:solidFill>
                  <a:srgbClr val="FFFFFF"/>
                </a:solidFill>
                <a:latin typeface="Montserrat"/>
                <a:cs typeface="Montserrat"/>
              </a:rPr>
              <a:t>CFO,</a:t>
            </a:r>
            <a:r>
              <a:rPr sz="2000" spc="-7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ontserrat"/>
                <a:cs typeface="Montserrat"/>
              </a:rPr>
              <a:t>CONTROLLER, ACCOUNTING,</a:t>
            </a:r>
            <a:r>
              <a:rPr sz="20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dirty="0">
                <a:solidFill>
                  <a:srgbClr val="FFFFFF"/>
                </a:solidFill>
                <a:latin typeface="Montserrat"/>
                <a:cs typeface="Montserrat"/>
              </a:rPr>
              <a:t>FINANCE</a:t>
            </a:r>
            <a:r>
              <a:rPr sz="2000" spc="-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ontserrat"/>
                <a:cs typeface="Montserrat"/>
              </a:rPr>
              <a:t>EXPERTS</a:t>
            </a:r>
            <a:endParaRPr sz="20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200" y="3546787"/>
            <a:ext cx="4271645" cy="2044700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2700" marR="5080">
              <a:lnSpc>
                <a:spcPct val="76700"/>
              </a:lnSpc>
              <a:spcBef>
                <a:spcPts val="2195"/>
              </a:spcBef>
            </a:pPr>
            <a:r>
              <a:rPr sz="7500" b="1" spc="-20" dirty="0">
                <a:solidFill>
                  <a:srgbClr val="FFFFFF"/>
                </a:solidFill>
                <a:latin typeface="Montserrat"/>
                <a:cs typeface="Montserrat"/>
              </a:rPr>
              <a:t>FIRM </a:t>
            </a:r>
            <a:r>
              <a:rPr sz="7500" b="1" spc="-10" dirty="0">
                <a:solidFill>
                  <a:srgbClr val="FFFFFF"/>
                </a:solidFill>
                <a:latin typeface="Montserrat"/>
                <a:cs typeface="Montserrat"/>
              </a:rPr>
              <a:t>RESUME</a:t>
            </a:r>
            <a:endParaRPr sz="7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059" y="1017375"/>
            <a:ext cx="19678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Montserrat Medium"/>
                <a:cs typeface="Montserrat Medium"/>
              </a:rPr>
              <a:t>nowcfo.com</a:t>
            </a:r>
            <a:r>
              <a:rPr sz="1000" spc="44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Montserrat Medium"/>
                <a:cs typeface="Montserrat Medium"/>
              </a:rPr>
              <a:t>|</a:t>
            </a:r>
            <a:r>
              <a:rPr sz="1000" spc="44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FFFFFF"/>
                </a:solidFill>
                <a:latin typeface="Montserrat Medium"/>
                <a:cs typeface="Montserrat Medium"/>
              </a:rPr>
              <a:t>844-858-</a:t>
            </a:r>
            <a:r>
              <a:rPr sz="1000" spc="30" dirty="0">
                <a:solidFill>
                  <a:srgbClr val="FFFFFF"/>
                </a:solidFill>
                <a:latin typeface="Montserrat Medium"/>
                <a:cs typeface="Montserrat Medium"/>
              </a:rPr>
              <a:t>6236</a:t>
            </a:r>
            <a:endParaRPr sz="1000">
              <a:latin typeface="Montserrat Medium"/>
              <a:cs typeface="Montserrat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3905" y="685800"/>
            <a:ext cx="1965960" cy="310515"/>
            <a:chOff x="723905" y="685800"/>
            <a:chExt cx="1965960" cy="3105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790" y="736838"/>
              <a:ext cx="219024" cy="2387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2354" y="733005"/>
              <a:ext cx="624205" cy="247015"/>
            </a:xfrm>
            <a:custGeom>
              <a:avLst/>
              <a:gdLst/>
              <a:ahLst/>
              <a:cxnLst/>
              <a:rect l="l" t="t" r="r" b="b"/>
              <a:pathLst>
                <a:path w="624205" h="247015">
                  <a:moveTo>
                    <a:pt x="261124" y="123494"/>
                  </a:moveTo>
                  <a:lnTo>
                    <a:pt x="251561" y="74752"/>
                  </a:lnTo>
                  <a:lnTo>
                    <a:pt x="234886" y="47040"/>
                  </a:lnTo>
                  <a:lnTo>
                    <a:pt x="223939" y="35140"/>
                  </a:lnTo>
                  <a:lnTo>
                    <a:pt x="211480" y="24841"/>
                  </a:lnTo>
                  <a:lnTo>
                    <a:pt x="205219" y="20929"/>
                  </a:lnTo>
                  <a:lnTo>
                    <a:pt x="205219" y="123494"/>
                  </a:lnTo>
                  <a:lnTo>
                    <a:pt x="204597" y="134239"/>
                  </a:lnTo>
                  <a:lnTo>
                    <a:pt x="190157" y="171208"/>
                  </a:lnTo>
                  <a:lnTo>
                    <a:pt x="150622" y="197358"/>
                  </a:lnTo>
                  <a:lnTo>
                    <a:pt x="130492" y="199771"/>
                  </a:lnTo>
                  <a:lnTo>
                    <a:pt x="120383" y="199174"/>
                  </a:lnTo>
                  <a:lnTo>
                    <a:pt x="120256" y="199174"/>
                  </a:lnTo>
                  <a:lnTo>
                    <a:pt x="84366" y="184746"/>
                  </a:lnTo>
                  <a:lnTo>
                    <a:pt x="61379" y="154000"/>
                  </a:lnTo>
                  <a:lnTo>
                    <a:pt x="55905" y="123494"/>
                  </a:lnTo>
                  <a:lnTo>
                    <a:pt x="56502" y="112674"/>
                  </a:lnTo>
                  <a:lnTo>
                    <a:pt x="70904" y="75692"/>
                  </a:lnTo>
                  <a:lnTo>
                    <a:pt x="110388" y="49491"/>
                  </a:lnTo>
                  <a:lnTo>
                    <a:pt x="130606" y="47040"/>
                  </a:lnTo>
                  <a:lnTo>
                    <a:pt x="140919" y="47650"/>
                  </a:lnTo>
                  <a:lnTo>
                    <a:pt x="176834" y="62128"/>
                  </a:lnTo>
                  <a:lnTo>
                    <a:pt x="199771" y="92900"/>
                  </a:lnTo>
                  <a:lnTo>
                    <a:pt x="205219" y="123494"/>
                  </a:lnTo>
                  <a:lnTo>
                    <a:pt x="205219" y="20929"/>
                  </a:lnTo>
                  <a:lnTo>
                    <a:pt x="165925" y="4025"/>
                  </a:lnTo>
                  <a:lnTo>
                    <a:pt x="130644" y="0"/>
                  </a:lnTo>
                  <a:lnTo>
                    <a:pt x="112128" y="1016"/>
                  </a:lnTo>
                  <a:lnTo>
                    <a:pt x="112395" y="1016"/>
                  </a:lnTo>
                  <a:lnTo>
                    <a:pt x="95161" y="4025"/>
                  </a:lnTo>
                  <a:lnTo>
                    <a:pt x="49390" y="24841"/>
                  </a:lnTo>
                  <a:lnTo>
                    <a:pt x="16903" y="60096"/>
                  </a:lnTo>
                  <a:lnTo>
                    <a:pt x="1054" y="106197"/>
                  </a:lnTo>
                  <a:lnTo>
                    <a:pt x="0" y="123494"/>
                  </a:lnTo>
                  <a:lnTo>
                    <a:pt x="1028" y="140436"/>
                  </a:lnTo>
                  <a:lnTo>
                    <a:pt x="16814" y="186575"/>
                  </a:lnTo>
                  <a:lnTo>
                    <a:pt x="49568" y="222084"/>
                  </a:lnTo>
                  <a:lnTo>
                    <a:pt x="95326" y="242836"/>
                  </a:lnTo>
                  <a:lnTo>
                    <a:pt x="95453" y="242836"/>
                  </a:lnTo>
                  <a:lnTo>
                    <a:pt x="112509" y="245821"/>
                  </a:lnTo>
                  <a:lnTo>
                    <a:pt x="112864" y="245821"/>
                  </a:lnTo>
                  <a:lnTo>
                    <a:pt x="130479" y="246811"/>
                  </a:lnTo>
                  <a:lnTo>
                    <a:pt x="148590" y="245821"/>
                  </a:lnTo>
                  <a:lnTo>
                    <a:pt x="197307" y="230835"/>
                  </a:lnTo>
                  <a:lnTo>
                    <a:pt x="234721" y="200025"/>
                  </a:lnTo>
                  <a:lnTo>
                    <a:pt x="234810" y="199885"/>
                  </a:lnTo>
                  <a:lnTo>
                    <a:pt x="244043" y="186728"/>
                  </a:lnTo>
                  <a:lnTo>
                    <a:pt x="251498" y="172224"/>
                  </a:lnTo>
                  <a:lnTo>
                    <a:pt x="256844" y="156857"/>
                  </a:lnTo>
                  <a:lnTo>
                    <a:pt x="260045" y="140614"/>
                  </a:lnTo>
                  <a:lnTo>
                    <a:pt x="261124" y="123494"/>
                  </a:lnTo>
                  <a:close/>
                </a:path>
                <a:path w="624205" h="247015">
                  <a:moveTo>
                    <a:pt x="624154" y="4419"/>
                  </a:moveTo>
                  <a:lnTo>
                    <a:pt x="571309" y="4381"/>
                  </a:lnTo>
                  <a:lnTo>
                    <a:pt x="515632" y="173443"/>
                  </a:lnTo>
                  <a:lnTo>
                    <a:pt x="461200" y="4305"/>
                  </a:lnTo>
                  <a:lnTo>
                    <a:pt x="410057" y="4279"/>
                  </a:lnTo>
                  <a:lnTo>
                    <a:pt x="353707" y="171970"/>
                  </a:lnTo>
                  <a:lnTo>
                    <a:pt x="299948" y="4203"/>
                  </a:lnTo>
                  <a:lnTo>
                    <a:pt x="242671" y="4165"/>
                  </a:lnTo>
                  <a:lnTo>
                    <a:pt x="320929" y="242849"/>
                  </a:lnTo>
                  <a:lnTo>
                    <a:pt x="379907" y="242900"/>
                  </a:lnTo>
                  <a:lnTo>
                    <a:pt x="434213" y="81343"/>
                  </a:lnTo>
                  <a:lnTo>
                    <a:pt x="486600" y="242963"/>
                  </a:lnTo>
                  <a:lnTo>
                    <a:pt x="545922" y="243001"/>
                  </a:lnTo>
                  <a:lnTo>
                    <a:pt x="624154" y="4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8184" y="733454"/>
              <a:ext cx="421321" cy="2468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437" y="685800"/>
              <a:ext cx="246059" cy="3103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3900" y="686777"/>
              <a:ext cx="1965960" cy="292735"/>
            </a:xfrm>
            <a:custGeom>
              <a:avLst/>
              <a:gdLst/>
              <a:ahLst/>
              <a:cxnLst/>
              <a:rect l="l" t="t" r="r" b="b"/>
              <a:pathLst>
                <a:path w="1965960" h="292734">
                  <a:moveTo>
                    <a:pt x="102641" y="210451"/>
                  </a:moveTo>
                  <a:lnTo>
                    <a:pt x="100114" y="201472"/>
                  </a:lnTo>
                  <a:lnTo>
                    <a:pt x="101307" y="204889"/>
                  </a:lnTo>
                  <a:lnTo>
                    <a:pt x="99542" y="198437"/>
                  </a:lnTo>
                  <a:lnTo>
                    <a:pt x="88036" y="151955"/>
                  </a:lnTo>
                  <a:lnTo>
                    <a:pt x="77330" y="102501"/>
                  </a:lnTo>
                  <a:lnTo>
                    <a:pt x="66827" y="51396"/>
                  </a:lnTo>
                  <a:lnTo>
                    <a:pt x="55968" y="0"/>
                  </a:lnTo>
                  <a:lnTo>
                    <a:pt x="40995" y="14478"/>
                  </a:lnTo>
                  <a:lnTo>
                    <a:pt x="24206" y="32194"/>
                  </a:lnTo>
                  <a:lnTo>
                    <a:pt x="9309" y="48704"/>
                  </a:lnTo>
                  <a:lnTo>
                    <a:pt x="0" y="59524"/>
                  </a:lnTo>
                  <a:lnTo>
                    <a:pt x="7721" y="78473"/>
                  </a:lnTo>
                  <a:lnTo>
                    <a:pt x="14554" y="96901"/>
                  </a:lnTo>
                  <a:lnTo>
                    <a:pt x="32042" y="145529"/>
                  </a:lnTo>
                  <a:lnTo>
                    <a:pt x="47993" y="192341"/>
                  </a:lnTo>
                  <a:lnTo>
                    <a:pt x="53149" y="222961"/>
                  </a:lnTo>
                  <a:lnTo>
                    <a:pt x="48780" y="249656"/>
                  </a:lnTo>
                  <a:lnTo>
                    <a:pt x="36093" y="284708"/>
                  </a:lnTo>
                  <a:lnTo>
                    <a:pt x="53581" y="266128"/>
                  </a:lnTo>
                  <a:lnTo>
                    <a:pt x="70586" y="247116"/>
                  </a:lnTo>
                  <a:lnTo>
                    <a:pt x="102641" y="210451"/>
                  </a:lnTo>
                  <a:close/>
                </a:path>
                <a:path w="1965960" h="292734">
                  <a:moveTo>
                    <a:pt x="1965960" y="169405"/>
                  </a:moveTo>
                  <a:lnTo>
                    <a:pt x="1956396" y="120662"/>
                  </a:lnTo>
                  <a:lnTo>
                    <a:pt x="1939721" y="92951"/>
                  </a:lnTo>
                  <a:lnTo>
                    <a:pt x="1928761" y="81038"/>
                  </a:lnTo>
                  <a:lnTo>
                    <a:pt x="1916315" y="70751"/>
                  </a:lnTo>
                  <a:lnTo>
                    <a:pt x="1910054" y="66840"/>
                  </a:lnTo>
                  <a:lnTo>
                    <a:pt x="1910054" y="169405"/>
                  </a:lnTo>
                  <a:lnTo>
                    <a:pt x="1909432" y="180149"/>
                  </a:lnTo>
                  <a:lnTo>
                    <a:pt x="1894979" y="217119"/>
                  </a:lnTo>
                  <a:lnTo>
                    <a:pt x="1855444" y="243268"/>
                  </a:lnTo>
                  <a:lnTo>
                    <a:pt x="1835327" y="245681"/>
                  </a:lnTo>
                  <a:lnTo>
                    <a:pt x="1825307" y="245084"/>
                  </a:lnTo>
                  <a:lnTo>
                    <a:pt x="1825117" y="245084"/>
                  </a:lnTo>
                  <a:lnTo>
                    <a:pt x="1789188" y="230657"/>
                  </a:lnTo>
                  <a:lnTo>
                    <a:pt x="1766214" y="199910"/>
                  </a:lnTo>
                  <a:lnTo>
                    <a:pt x="1760728" y="169405"/>
                  </a:lnTo>
                  <a:lnTo>
                    <a:pt x="1761337" y="158584"/>
                  </a:lnTo>
                  <a:lnTo>
                    <a:pt x="1775739" y="121602"/>
                  </a:lnTo>
                  <a:lnTo>
                    <a:pt x="1815223" y="95402"/>
                  </a:lnTo>
                  <a:lnTo>
                    <a:pt x="1835442" y="92951"/>
                  </a:lnTo>
                  <a:lnTo>
                    <a:pt x="1845754" y="93573"/>
                  </a:lnTo>
                  <a:lnTo>
                    <a:pt x="1881670" y="108038"/>
                  </a:lnTo>
                  <a:lnTo>
                    <a:pt x="1904606" y="138811"/>
                  </a:lnTo>
                  <a:lnTo>
                    <a:pt x="1910054" y="169405"/>
                  </a:lnTo>
                  <a:lnTo>
                    <a:pt x="1910054" y="66840"/>
                  </a:lnTo>
                  <a:lnTo>
                    <a:pt x="1870748" y="49936"/>
                  </a:lnTo>
                  <a:lnTo>
                    <a:pt x="1835467" y="45910"/>
                  </a:lnTo>
                  <a:lnTo>
                    <a:pt x="1816862" y="46926"/>
                  </a:lnTo>
                  <a:lnTo>
                    <a:pt x="1817192" y="46926"/>
                  </a:lnTo>
                  <a:lnTo>
                    <a:pt x="1799983" y="49936"/>
                  </a:lnTo>
                  <a:lnTo>
                    <a:pt x="1754225" y="70751"/>
                  </a:lnTo>
                  <a:lnTo>
                    <a:pt x="1721739" y="105994"/>
                  </a:lnTo>
                  <a:lnTo>
                    <a:pt x="1705889" y="152107"/>
                  </a:lnTo>
                  <a:lnTo>
                    <a:pt x="1704835" y="169405"/>
                  </a:lnTo>
                  <a:lnTo>
                    <a:pt x="1705864" y="186347"/>
                  </a:lnTo>
                  <a:lnTo>
                    <a:pt x="1721662" y="232473"/>
                  </a:lnTo>
                  <a:lnTo>
                    <a:pt x="1754403" y="267982"/>
                  </a:lnTo>
                  <a:lnTo>
                    <a:pt x="1800237" y="288734"/>
                  </a:lnTo>
                  <a:lnTo>
                    <a:pt x="1817306" y="291731"/>
                  </a:lnTo>
                  <a:lnTo>
                    <a:pt x="1817560" y="291731"/>
                  </a:lnTo>
                  <a:lnTo>
                    <a:pt x="1835315" y="292722"/>
                  </a:lnTo>
                  <a:lnTo>
                    <a:pt x="1886826" y="283743"/>
                  </a:lnTo>
                  <a:lnTo>
                    <a:pt x="1928647" y="257721"/>
                  </a:lnTo>
                  <a:lnTo>
                    <a:pt x="1956333" y="218135"/>
                  </a:lnTo>
                  <a:lnTo>
                    <a:pt x="1964880" y="186524"/>
                  </a:lnTo>
                  <a:lnTo>
                    <a:pt x="1965960" y="169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05900" y="592022"/>
            <a:ext cx="302895" cy="177800"/>
          </a:xfrm>
          <a:custGeom>
            <a:avLst/>
            <a:gdLst/>
            <a:ahLst/>
            <a:cxnLst/>
            <a:rect l="l" t="t" r="r" b="b"/>
            <a:pathLst>
              <a:path w="302895" h="177800">
                <a:moveTo>
                  <a:pt x="163639" y="30429"/>
                </a:moveTo>
                <a:lnTo>
                  <a:pt x="124142" y="4432"/>
                </a:lnTo>
                <a:lnTo>
                  <a:pt x="93116" y="0"/>
                </a:lnTo>
                <a:lnTo>
                  <a:pt x="80225" y="711"/>
                </a:lnTo>
                <a:lnTo>
                  <a:pt x="35445" y="17602"/>
                </a:lnTo>
                <a:lnTo>
                  <a:pt x="6845" y="53365"/>
                </a:lnTo>
                <a:lnTo>
                  <a:pt x="0" y="88595"/>
                </a:lnTo>
                <a:lnTo>
                  <a:pt x="749" y="101003"/>
                </a:lnTo>
                <a:lnTo>
                  <a:pt x="18707" y="143840"/>
                </a:lnTo>
                <a:lnTo>
                  <a:pt x="56273" y="170878"/>
                </a:lnTo>
                <a:lnTo>
                  <a:pt x="92760" y="177317"/>
                </a:lnTo>
                <a:lnTo>
                  <a:pt x="103632" y="176834"/>
                </a:lnTo>
                <a:lnTo>
                  <a:pt x="141871" y="165150"/>
                </a:lnTo>
                <a:lnTo>
                  <a:pt x="138099" y="123228"/>
                </a:lnTo>
                <a:lnTo>
                  <a:pt x="128879" y="132105"/>
                </a:lnTo>
                <a:lnTo>
                  <a:pt x="118618" y="138455"/>
                </a:lnTo>
                <a:lnTo>
                  <a:pt x="107315" y="142252"/>
                </a:lnTo>
                <a:lnTo>
                  <a:pt x="94983" y="143522"/>
                </a:lnTo>
                <a:lnTo>
                  <a:pt x="87236" y="143078"/>
                </a:lnTo>
                <a:lnTo>
                  <a:pt x="50952" y="122948"/>
                </a:lnTo>
                <a:lnTo>
                  <a:pt x="40157" y="88633"/>
                </a:lnTo>
                <a:lnTo>
                  <a:pt x="40601" y="80886"/>
                </a:lnTo>
                <a:lnTo>
                  <a:pt x="60744" y="44589"/>
                </a:lnTo>
                <a:lnTo>
                  <a:pt x="95059" y="33807"/>
                </a:lnTo>
                <a:lnTo>
                  <a:pt x="107391" y="35064"/>
                </a:lnTo>
                <a:lnTo>
                  <a:pt x="118694" y="38836"/>
                </a:lnTo>
                <a:lnTo>
                  <a:pt x="128943" y="45123"/>
                </a:lnTo>
                <a:lnTo>
                  <a:pt x="138150" y="53911"/>
                </a:lnTo>
                <a:lnTo>
                  <a:pt x="163639" y="30429"/>
                </a:lnTo>
                <a:close/>
              </a:path>
              <a:path w="302895" h="177800">
                <a:moveTo>
                  <a:pt x="302679" y="3111"/>
                </a:moveTo>
                <a:lnTo>
                  <a:pt x="173126" y="3111"/>
                </a:lnTo>
                <a:lnTo>
                  <a:pt x="173126" y="34861"/>
                </a:lnTo>
                <a:lnTo>
                  <a:pt x="173088" y="80581"/>
                </a:lnTo>
                <a:lnTo>
                  <a:pt x="173062" y="112331"/>
                </a:lnTo>
                <a:lnTo>
                  <a:pt x="173024" y="174561"/>
                </a:lnTo>
                <a:lnTo>
                  <a:pt x="212712" y="174561"/>
                </a:lnTo>
                <a:lnTo>
                  <a:pt x="212712" y="112331"/>
                </a:lnTo>
                <a:lnTo>
                  <a:pt x="292100" y="112331"/>
                </a:lnTo>
                <a:lnTo>
                  <a:pt x="292100" y="80581"/>
                </a:lnTo>
                <a:lnTo>
                  <a:pt x="212763" y="80581"/>
                </a:lnTo>
                <a:lnTo>
                  <a:pt x="212763" y="34861"/>
                </a:lnTo>
                <a:lnTo>
                  <a:pt x="302679" y="34861"/>
                </a:lnTo>
                <a:lnTo>
                  <a:pt x="302679" y="3111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408023" y="591466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59" h="177800">
                <a:moveTo>
                  <a:pt x="93846" y="0"/>
                </a:moveTo>
                <a:lnTo>
                  <a:pt x="80480" y="728"/>
                </a:lnTo>
                <a:lnTo>
                  <a:pt x="80720" y="728"/>
                </a:lnTo>
                <a:lnTo>
                  <a:pt x="68345" y="2895"/>
                </a:lnTo>
                <a:lnTo>
                  <a:pt x="26518" y="25241"/>
                </a:lnTo>
                <a:lnTo>
                  <a:pt x="3016" y="64743"/>
                </a:lnTo>
                <a:lnTo>
                  <a:pt x="0" y="88709"/>
                </a:lnTo>
                <a:lnTo>
                  <a:pt x="764" y="101013"/>
                </a:lnTo>
                <a:lnTo>
                  <a:pt x="18369" y="143081"/>
                </a:lnTo>
                <a:lnTo>
                  <a:pt x="56823" y="170861"/>
                </a:lnTo>
                <a:lnTo>
                  <a:pt x="93731" y="177304"/>
                </a:lnTo>
                <a:lnTo>
                  <a:pt x="106740" y="176595"/>
                </a:lnTo>
                <a:lnTo>
                  <a:pt x="151829" y="159540"/>
                </a:lnTo>
                <a:lnTo>
                  <a:pt x="168617" y="143690"/>
                </a:lnTo>
                <a:lnTo>
                  <a:pt x="96820" y="143690"/>
                </a:lnTo>
                <a:lnTo>
                  <a:pt x="86504" y="143081"/>
                </a:lnTo>
                <a:lnTo>
                  <a:pt x="50978" y="122989"/>
                </a:lnTo>
                <a:lnTo>
                  <a:pt x="40168" y="88709"/>
                </a:lnTo>
                <a:lnTo>
                  <a:pt x="40597" y="80942"/>
                </a:lnTo>
                <a:lnTo>
                  <a:pt x="60541" y="44631"/>
                </a:lnTo>
                <a:lnTo>
                  <a:pt x="93833" y="33794"/>
                </a:lnTo>
                <a:lnTo>
                  <a:pt x="168763" y="33794"/>
                </a:lnTo>
                <a:lnTo>
                  <a:pt x="160878" y="25241"/>
                </a:lnTo>
                <a:lnTo>
                  <a:pt x="119192" y="2895"/>
                </a:lnTo>
                <a:lnTo>
                  <a:pt x="106854" y="728"/>
                </a:lnTo>
                <a:lnTo>
                  <a:pt x="93846" y="0"/>
                </a:lnTo>
                <a:close/>
              </a:path>
              <a:path w="187959" h="177800">
                <a:moveTo>
                  <a:pt x="168746" y="33794"/>
                </a:moveTo>
                <a:lnTo>
                  <a:pt x="93833" y="33794"/>
                </a:lnTo>
                <a:lnTo>
                  <a:pt x="101239" y="34232"/>
                </a:lnTo>
                <a:lnTo>
                  <a:pt x="108276" y="35545"/>
                </a:lnTo>
                <a:lnTo>
                  <a:pt x="140467" y="60274"/>
                </a:lnTo>
                <a:lnTo>
                  <a:pt x="147425" y="88709"/>
                </a:lnTo>
                <a:lnTo>
                  <a:pt x="146984" y="96430"/>
                </a:lnTo>
                <a:lnTo>
                  <a:pt x="126985" y="132719"/>
                </a:lnTo>
                <a:lnTo>
                  <a:pt x="90627" y="143690"/>
                </a:lnTo>
                <a:lnTo>
                  <a:pt x="168617" y="143690"/>
                </a:lnTo>
                <a:lnTo>
                  <a:pt x="186810" y="101013"/>
                </a:lnTo>
                <a:lnTo>
                  <a:pt x="187584" y="88709"/>
                </a:lnTo>
                <a:lnTo>
                  <a:pt x="186829" y="76412"/>
                </a:lnTo>
                <a:lnTo>
                  <a:pt x="184544" y="64743"/>
                </a:lnTo>
                <a:lnTo>
                  <a:pt x="180728" y="53699"/>
                </a:lnTo>
                <a:lnTo>
                  <a:pt x="175380" y="43281"/>
                </a:lnTo>
                <a:lnTo>
                  <a:pt x="168746" y="33794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256" y="3924232"/>
            <a:ext cx="1650364" cy="4222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b="1" spc="-10" dirty="0">
                <a:solidFill>
                  <a:srgbClr val="54638D"/>
                </a:solidFill>
                <a:latin typeface="Montserrat"/>
                <a:cs typeface="Montserrat"/>
              </a:rPr>
              <a:t>ACCOUNTABILITY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dirty="0">
                <a:solidFill>
                  <a:srgbClr val="6288B1"/>
                </a:solidFill>
                <a:latin typeface="Montserrat SemiBold"/>
                <a:cs typeface="Montserrat SemiBold"/>
              </a:rPr>
              <a:t>(CONTROLLER</a:t>
            </a:r>
            <a:r>
              <a:rPr sz="900" b="1" spc="-55" dirty="0">
                <a:solidFill>
                  <a:srgbClr val="6288B1"/>
                </a:solidFill>
                <a:latin typeface="Montserrat SemiBold"/>
                <a:cs typeface="Montserrat SemiBold"/>
              </a:rPr>
              <a:t> </a:t>
            </a:r>
            <a:r>
              <a:rPr sz="900" b="1" spc="-10" dirty="0">
                <a:solidFill>
                  <a:srgbClr val="6288B1"/>
                </a:solidFill>
                <a:latin typeface="Montserrat SemiBold"/>
                <a:cs typeface="Montserrat SemiBold"/>
              </a:rPr>
              <a:t>OVERSIGHT)</a:t>
            </a:r>
            <a:endParaRPr sz="90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4256" y="5204531"/>
            <a:ext cx="16795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54638D"/>
                </a:solidFill>
                <a:latin typeface="Montserrat"/>
                <a:cs typeface="Montserrat"/>
              </a:rPr>
              <a:t>VETTED</a:t>
            </a:r>
            <a:r>
              <a:rPr sz="1200" b="1" spc="-25" dirty="0">
                <a:solidFill>
                  <a:srgbClr val="54638D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54638D"/>
                </a:solidFill>
                <a:latin typeface="Montserrat"/>
                <a:cs typeface="Montserrat"/>
              </a:rPr>
              <a:t>RESOURCES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897" y="4418618"/>
            <a:ext cx="250253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000" spc="-35" dirty="0">
                <a:latin typeface="Montserrat"/>
                <a:cs typeface="Montserrat"/>
              </a:rPr>
              <a:t>We </a:t>
            </a:r>
            <a:r>
              <a:rPr sz="1000" spc="-10" dirty="0">
                <a:latin typeface="Montserrat"/>
                <a:cs typeface="Montserrat"/>
              </a:rPr>
              <a:t>provide</a:t>
            </a:r>
            <a:r>
              <a:rPr sz="1000" spc="-4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quality</a:t>
            </a:r>
            <a:r>
              <a:rPr sz="1000" spc="-3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control</a:t>
            </a:r>
            <a:r>
              <a:rPr sz="1000" spc="-4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services</a:t>
            </a:r>
            <a:r>
              <a:rPr sz="1000" spc="-3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with </a:t>
            </a:r>
            <a:r>
              <a:rPr sz="1000" spc="-25" dirty="0">
                <a:latin typeface="Montserrat"/>
                <a:cs typeface="Montserrat"/>
              </a:rPr>
              <a:t>Controller-</a:t>
            </a:r>
            <a:r>
              <a:rPr sz="1000" spc="-20" dirty="0">
                <a:latin typeface="Montserrat"/>
                <a:cs typeface="Montserrat"/>
              </a:rPr>
              <a:t>level</a:t>
            </a:r>
            <a:r>
              <a:rPr sz="1000" spc="-10" dirty="0">
                <a:latin typeface="Montserrat"/>
                <a:cs typeface="Montserrat"/>
              </a:rPr>
              <a:t> oversight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project management.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897" y="5527899"/>
            <a:ext cx="264858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000" spc="-35" dirty="0">
                <a:latin typeface="Montserrat"/>
                <a:cs typeface="Montserrat"/>
              </a:rPr>
              <a:t>We </a:t>
            </a:r>
            <a:r>
              <a:rPr sz="1000" spc="-10" dirty="0">
                <a:latin typeface="Montserrat"/>
                <a:cs typeface="Montserrat"/>
              </a:rPr>
              <a:t>have</a:t>
            </a:r>
            <a:r>
              <a:rPr sz="1000" spc="-45" dirty="0">
                <a:latin typeface="Montserrat"/>
                <a:cs typeface="Montserrat"/>
              </a:rPr>
              <a:t> </a:t>
            </a:r>
            <a:r>
              <a:rPr sz="1000" dirty="0">
                <a:latin typeface="Montserrat"/>
                <a:cs typeface="Montserrat"/>
              </a:rPr>
              <a:t>20+</a:t>
            </a:r>
            <a:r>
              <a:rPr sz="1000" spc="-4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years</a:t>
            </a:r>
            <a:r>
              <a:rPr sz="1000" spc="-40" dirty="0">
                <a:latin typeface="Montserrat"/>
                <a:cs typeface="Montserrat"/>
              </a:rPr>
              <a:t> </a:t>
            </a:r>
            <a:r>
              <a:rPr sz="1000" dirty="0">
                <a:latin typeface="Montserrat"/>
                <a:cs typeface="Montserrat"/>
              </a:rPr>
              <a:t>of</a:t>
            </a:r>
            <a:r>
              <a:rPr sz="1000" spc="-3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experience</a:t>
            </a:r>
            <a:r>
              <a:rPr sz="1000" spc="-40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of </a:t>
            </a:r>
            <a:r>
              <a:rPr sz="1000" spc="-10" dirty="0">
                <a:latin typeface="Montserrat"/>
                <a:cs typeface="Montserrat"/>
              </a:rPr>
              <a:t>systematically</a:t>
            </a:r>
            <a:r>
              <a:rPr sz="1000" spc="-20" dirty="0">
                <a:latin typeface="Montserrat"/>
                <a:cs typeface="Montserrat"/>
              </a:rPr>
              <a:t> recruiting </a:t>
            </a:r>
            <a:r>
              <a:rPr sz="1000" spc="-10" dirty="0">
                <a:latin typeface="Montserrat"/>
                <a:cs typeface="Montserrat"/>
              </a:rPr>
              <a:t>accounting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roles, </a:t>
            </a:r>
            <a:r>
              <a:rPr sz="1000" dirty="0">
                <a:latin typeface="Montserrat"/>
                <a:cs typeface="Montserrat"/>
              </a:rPr>
              <a:t>and</a:t>
            </a:r>
            <a:r>
              <a:rPr sz="1000" spc="-30" dirty="0">
                <a:latin typeface="Montserrat"/>
                <a:cs typeface="Montserrat"/>
              </a:rPr>
              <a:t> </a:t>
            </a:r>
            <a:r>
              <a:rPr sz="1000" dirty="0">
                <a:latin typeface="Montserrat"/>
                <a:cs typeface="Montserrat"/>
              </a:rPr>
              <a:t>our</a:t>
            </a:r>
            <a:r>
              <a:rPr sz="1000" spc="-3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talent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dirty="0">
                <a:latin typeface="Montserrat"/>
                <a:cs typeface="Montserrat"/>
              </a:rPr>
              <a:t>pool</a:t>
            </a:r>
            <a:r>
              <a:rPr sz="1000" spc="-30" dirty="0">
                <a:latin typeface="Montserrat"/>
                <a:cs typeface="Montserrat"/>
              </a:rPr>
              <a:t> </a:t>
            </a:r>
            <a:r>
              <a:rPr sz="1000" dirty="0">
                <a:latin typeface="Montserrat"/>
                <a:cs typeface="Montserrat"/>
              </a:rPr>
              <a:t>is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readily</a:t>
            </a:r>
            <a:r>
              <a:rPr sz="1000" spc="-3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available.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170432"/>
            <a:ext cx="3688079" cy="2193290"/>
          </a:xfrm>
          <a:custGeom>
            <a:avLst/>
            <a:gdLst/>
            <a:ahLst/>
            <a:cxnLst/>
            <a:rect l="l" t="t" r="r" b="b"/>
            <a:pathLst>
              <a:path w="3688079" h="2193290">
                <a:moveTo>
                  <a:pt x="3687927" y="0"/>
                </a:moveTo>
                <a:lnTo>
                  <a:pt x="0" y="0"/>
                </a:lnTo>
                <a:lnTo>
                  <a:pt x="0" y="2192883"/>
                </a:lnTo>
                <a:lnTo>
                  <a:pt x="3687927" y="2192883"/>
                </a:lnTo>
                <a:lnTo>
                  <a:pt x="3687927" y="0"/>
                </a:lnTo>
                <a:close/>
              </a:path>
            </a:pathLst>
          </a:custGeom>
          <a:solidFill>
            <a:srgbClr val="E5E5E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DB3D6"/>
                </a:solidFill>
              </a:rPr>
              <a:t>REMOTE</a:t>
            </a:r>
            <a:r>
              <a:rPr spc="-140" dirty="0">
                <a:solidFill>
                  <a:srgbClr val="7DB3D6"/>
                </a:solidFill>
              </a:rPr>
              <a:t> </a:t>
            </a:r>
            <a:r>
              <a:rPr spc="-35" dirty="0"/>
              <a:t>ACCOUNTING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1791" y="1525724"/>
            <a:ext cx="211010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23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872A6"/>
                </a:solidFill>
                <a:latin typeface="Montserrat"/>
                <a:cs typeface="Montserrat"/>
              </a:rPr>
              <a:t>ACCOUNTING</a:t>
            </a:r>
            <a:r>
              <a:rPr sz="1200" b="1" spc="-25" dirty="0">
                <a:solidFill>
                  <a:srgbClr val="3872A6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3872A6"/>
                </a:solidFill>
                <a:latin typeface="Montserrat"/>
                <a:cs typeface="Montserrat"/>
              </a:rPr>
              <a:t>SERVICES,</a:t>
            </a:r>
            <a:endParaRPr sz="1200">
              <a:latin typeface="Montserrat"/>
              <a:cs typeface="Montserrat"/>
            </a:endParaRPr>
          </a:p>
          <a:p>
            <a:pPr>
              <a:lnSpc>
                <a:spcPts val="1830"/>
              </a:lnSpc>
            </a:pPr>
            <a:r>
              <a:rPr sz="1700" b="1" dirty="0">
                <a:solidFill>
                  <a:srgbClr val="2C4D7C"/>
                </a:solidFill>
                <a:latin typeface="Montserrat"/>
                <a:cs typeface="Montserrat"/>
              </a:rPr>
              <a:t>FROM</a:t>
            </a:r>
            <a:r>
              <a:rPr sz="1700" b="1" spc="-55" dirty="0">
                <a:solidFill>
                  <a:srgbClr val="2C4D7C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2C4D7C"/>
                </a:solidFill>
                <a:latin typeface="Montserrat"/>
                <a:cs typeface="Montserrat"/>
              </a:rPr>
              <a:t>ANYWHERE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3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427601" y="1192301"/>
            <a:ext cx="2481580" cy="2219960"/>
            <a:chOff x="4427601" y="1192301"/>
            <a:chExt cx="2481580" cy="2219960"/>
          </a:xfrm>
        </p:grpSpPr>
        <p:sp>
          <p:nvSpPr>
            <p:cNvPr id="17" name="object 17"/>
            <p:cNvSpPr/>
            <p:nvPr/>
          </p:nvSpPr>
          <p:spPr>
            <a:xfrm>
              <a:off x="4427601" y="1192301"/>
              <a:ext cx="2481580" cy="2219960"/>
            </a:xfrm>
            <a:custGeom>
              <a:avLst/>
              <a:gdLst/>
              <a:ahLst/>
              <a:cxnLst/>
              <a:rect l="l" t="t" r="r" b="b"/>
              <a:pathLst>
                <a:path w="2481579" h="2219960">
                  <a:moveTo>
                    <a:pt x="2481072" y="0"/>
                  </a:moveTo>
                  <a:lnTo>
                    <a:pt x="0" y="0"/>
                  </a:lnTo>
                  <a:lnTo>
                    <a:pt x="0" y="2219553"/>
                  </a:lnTo>
                  <a:lnTo>
                    <a:pt x="2481072" y="2219553"/>
                  </a:lnTo>
                  <a:lnTo>
                    <a:pt x="2481072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9188" y="1427098"/>
              <a:ext cx="2377897" cy="4923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479188" y="1427098"/>
            <a:ext cx="2378075" cy="49275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315"/>
              </a:spcBef>
            </a:pP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ACCOUNTING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27601" y="1192301"/>
            <a:ext cx="2481580" cy="221996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Times New Roman"/>
              <a:cs typeface="Times New Roman"/>
            </a:endParaRPr>
          </a:p>
          <a:p>
            <a:pPr marL="198755" indent="-76200">
              <a:lnSpc>
                <a:spcPct val="100000"/>
              </a:lnSpc>
              <a:buChar char="•"/>
              <a:tabLst>
                <a:tab pos="198755" algn="l"/>
              </a:tabLst>
            </a:pP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Monthly</a:t>
            </a:r>
            <a:r>
              <a:rPr sz="1100" spc="-4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Book</a:t>
            </a:r>
            <a:r>
              <a:rPr sz="1100" spc="-4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Closing</a:t>
            </a:r>
            <a:endParaRPr sz="1100">
              <a:latin typeface="Montserrat Medium"/>
              <a:cs typeface="Montserrat Medium"/>
            </a:endParaRPr>
          </a:p>
          <a:p>
            <a:pPr marL="19875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98755" algn="l"/>
              </a:tabLst>
            </a:pP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Monthly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Financial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 Statements</a:t>
            </a:r>
            <a:endParaRPr sz="1100">
              <a:latin typeface="Montserrat Medium"/>
              <a:cs typeface="Montserrat Medium"/>
            </a:endParaRPr>
          </a:p>
          <a:p>
            <a:pPr marL="19875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98755" algn="l"/>
              </a:tabLst>
            </a:pP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Small</a:t>
            </a:r>
            <a:r>
              <a:rPr sz="1100" spc="-2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Business</a:t>
            </a:r>
            <a:r>
              <a:rPr sz="1100" spc="-1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Accountants</a:t>
            </a:r>
            <a:endParaRPr sz="1100">
              <a:latin typeface="Montserrat Medium"/>
              <a:cs typeface="Montserrat Medium"/>
            </a:endParaRPr>
          </a:p>
          <a:p>
            <a:pPr marL="19875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9875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Financial</a:t>
            </a:r>
            <a:r>
              <a:rPr sz="1100" spc="1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Analysis</a:t>
            </a:r>
            <a:endParaRPr sz="1100">
              <a:latin typeface="Montserrat Medium"/>
              <a:cs typeface="Montserrat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22343" y="3992245"/>
            <a:ext cx="2481580" cy="2219960"/>
            <a:chOff x="4422343" y="3992245"/>
            <a:chExt cx="2481580" cy="2219960"/>
          </a:xfrm>
        </p:grpSpPr>
        <p:sp>
          <p:nvSpPr>
            <p:cNvPr id="22" name="object 22"/>
            <p:cNvSpPr/>
            <p:nvPr/>
          </p:nvSpPr>
          <p:spPr>
            <a:xfrm>
              <a:off x="4422343" y="3992245"/>
              <a:ext cx="2481580" cy="2219960"/>
            </a:xfrm>
            <a:custGeom>
              <a:avLst/>
              <a:gdLst/>
              <a:ahLst/>
              <a:cxnLst/>
              <a:rect l="l" t="t" r="r" b="b"/>
              <a:pathLst>
                <a:path w="2481579" h="2219960">
                  <a:moveTo>
                    <a:pt x="2481072" y="0"/>
                  </a:moveTo>
                  <a:lnTo>
                    <a:pt x="0" y="0"/>
                  </a:lnTo>
                  <a:lnTo>
                    <a:pt x="0" y="2219553"/>
                  </a:lnTo>
                  <a:lnTo>
                    <a:pt x="2481072" y="2219553"/>
                  </a:lnTo>
                  <a:lnTo>
                    <a:pt x="2481072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4337" y="4227042"/>
              <a:ext cx="2377897" cy="49237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474336" y="4227042"/>
            <a:ext cx="2378075" cy="49275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315"/>
              </a:spcBef>
            </a:pP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RECONCILIATIONS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2343" y="3992245"/>
            <a:ext cx="2481580" cy="221996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Times New Roman"/>
              <a:cs typeface="Times New Roman"/>
            </a:endParaRPr>
          </a:p>
          <a:p>
            <a:pPr marL="198755" indent="-76200">
              <a:lnSpc>
                <a:spcPct val="100000"/>
              </a:lnSpc>
              <a:buChar char="•"/>
              <a:tabLst>
                <a:tab pos="198755" algn="l"/>
              </a:tabLst>
            </a:pP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Statements</a:t>
            </a:r>
            <a:r>
              <a:rPr sz="1100" spc="-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Reconciliation</a:t>
            </a:r>
            <a:endParaRPr sz="1100">
              <a:latin typeface="Montserrat Medium"/>
              <a:cs typeface="Montserrat Medium"/>
            </a:endParaRPr>
          </a:p>
          <a:p>
            <a:pPr marL="192405" indent="-69850">
              <a:lnSpc>
                <a:spcPct val="100000"/>
              </a:lnSpc>
              <a:spcBef>
                <a:spcPts val="1330"/>
              </a:spcBef>
              <a:buChar char="•"/>
              <a:tabLst>
                <a:tab pos="192405" algn="l"/>
              </a:tabLst>
            </a:pPr>
            <a:r>
              <a:rPr sz="1050" spc="-40" dirty="0">
                <a:solidFill>
                  <a:srgbClr val="465B87"/>
                </a:solidFill>
                <a:latin typeface="Montserrat Medium"/>
                <a:cs typeface="Montserrat Medium"/>
              </a:rPr>
              <a:t>Merchant</a:t>
            </a:r>
            <a:r>
              <a:rPr sz="1050" spc="-2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050" spc="-40" dirty="0">
                <a:solidFill>
                  <a:srgbClr val="465B87"/>
                </a:solidFill>
                <a:latin typeface="Montserrat Medium"/>
                <a:cs typeface="Montserrat Medium"/>
              </a:rPr>
              <a:t>Account</a:t>
            </a:r>
            <a:r>
              <a:rPr sz="1050" spc="-1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05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Reconciliation</a:t>
            </a:r>
            <a:endParaRPr sz="105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ontserrat Medium"/>
              <a:buChar char="•"/>
            </a:pPr>
            <a:endParaRPr sz="1050">
              <a:latin typeface="Montserrat Medium"/>
              <a:cs typeface="Montserrat Medium"/>
            </a:endParaRPr>
          </a:p>
          <a:p>
            <a:pPr marL="198755" indent="-76200">
              <a:lnSpc>
                <a:spcPct val="100000"/>
              </a:lnSpc>
              <a:buChar char="•"/>
              <a:tabLst>
                <a:tab pos="19875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Transaction</a:t>
            </a:r>
            <a:r>
              <a:rPr sz="1100" spc="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Coding</a:t>
            </a:r>
            <a:endParaRPr sz="1100">
              <a:latin typeface="Montserrat Medium"/>
              <a:cs typeface="Montserrat Medium"/>
            </a:endParaRPr>
          </a:p>
          <a:p>
            <a:pPr marL="19875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9875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Invoice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 Reconciliation</a:t>
            </a:r>
            <a:endParaRPr sz="1100">
              <a:latin typeface="Montserrat Medium"/>
              <a:cs typeface="Montserrat Medium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18248" y="1192301"/>
            <a:ext cx="2481580" cy="2219960"/>
            <a:chOff x="7118248" y="1192301"/>
            <a:chExt cx="2481580" cy="2219960"/>
          </a:xfrm>
        </p:grpSpPr>
        <p:sp>
          <p:nvSpPr>
            <p:cNvPr id="27" name="object 27"/>
            <p:cNvSpPr/>
            <p:nvPr/>
          </p:nvSpPr>
          <p:spPr>
            <a:xfrm>
              <a:off x="7118248" y="1192301"/>
              <a:ext cx="2481580" cy="2219960"/>
            </a:xfrm>
            <a:custGeom>
              <a:avLst/>
              <a:gdLst/>
              <a:ahLst/>
              <a:cxnLst/>
              <a:rect l="l" t="t" r="r" b="b"/>
              <a:pathLst>
                <a:path w="2481579" h="2219960">
                  <a:moveTo>
                    <a:pt x="2481046" y="0"/>
                  </a:moveTo>
                  <a:lnTo>
                    <a:pt x="0" y="0"/>
                  </a:lnTo>
                  <a:lnTo>
                    <a:pt x="0" y="2219553"/>
                  </a:lnTo>
                  <a:lnTo>
                    <a:pt x="2481046" y="2219553"/>
                  </a:lnTo>
                  <a:lnTo>
                    <a:pt x="2481046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9822" y="1427098"/>
              <a:ext cx="2377897" cy="4923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169822" y="1427098"/>
            <a:ext cx="2378075" cy="49275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1200" b="1" dirty="0">
                <a:solidFill>
                  <a:srgbClr val="FFFFFF"/>
                </a:solidFill>
                <a:latin typeface="Montserrat"/>
                <a:cs typeface="Montserrat"/>
              </a:rPr>
              <a:t>AP</a:t>
            </a:r>
            <a:r>
              <a:rPr sz="12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sz="12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Montserrat"/>
                <a:cs typeface="Montserrat"/>
              </a:rPr>
              <a:t>AR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18248" y="1192301"/>
            <a:ext cx="2481580" cy="221996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Times New Roman"/>
              <a:cs typeface="Times New Roman"/>
            </a:endParaRPr>
          </a:p>
          <a:p>
            <a:pPr marL="179705" indent="-76200">
              <a:lnSpc>
                <a:spcPct val="100000"/>
              </a:lnSpc>
              <a:buChar char="•"/>
              <a:tabLst>
                <a:tab pos="179705" algn="l"/>
              </a:tabLst>
            </a:pP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Bill</a:t>
            </a: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dirty="0">
                <a:solidFill>
                  <a:srgbClr val="465B87"/>
                </a:solidFill>
                <a:latin typeface="Montserrat Medium"/>
                <a:cs typeface="Montserrat Medium"/>
              </a:rPr>
              <a:t>&amp;</a:t>
            </a: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Payment</a:t>
            </a: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Processing</a:t>
            </a:r>
            <a:endParaRPr sz="1100">
              <a:latin typeface="Montserrat Medium"/>
              <a:cs typeface="Montserrat Medium"/>
            </a:endParaRPr>
          </a:p>
          <a:p>
            <a:pPr marL="17970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7970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Invoicing</a:t>
            </a:r>
            <a:r>
              <a:rPr sz="1100" spc="-1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dirty="0">
                <a:solidFill>
                  <a:srgbClr val="465B87"/>
                </a:solidFill>
                <a:latin typeface="Montserrat Medium"/>
                <a:cs typeface="Montserrat Medium"/>
              </a:rPr>
              <a:t>&amp;</a:t>
            </a:r>
            <a:r>
              <a:rPr sz="1100" spc="-1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Collections</a:t>
            </a:r>
            <a:endParaRPr sz="1100">
              <a:latin typeface="Montserrat Medium"/>
              <a:cs typeface="Montserrat Medium"/>
            </a:endParaRPr>
          </a:p>
          <a:p>
            <a:pPr marL="17970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7970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Expense</a:t>
            </a:r>
            <a:r>
              <a:rPr sz="1100" spc="-1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Reporting</a:t>
            </a:r>
            <a:endParaRPr sz="1100">
              <a:latin typeface="Montserrat Medium"/>
              <a:cs typeface="Montserrat Medium"/>
            </a:endParaRPr>
          </a:p>
          <a:p>
            <a:pPr marL="17970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79705" algn="l"/>
              </a:tabLst>
            </a:pPr>
            <a:r>
              <a:rPr sz="1100" spc="-40" dirty="0">
                <a:solidFill>
                  <a:srgbClr val="465B87"/>
                </a:solidFill>
                <a:latin typeface="Montserrat Medium"/>
                <a:cs typeface="Montserrat Medium"/>
              </a:rPr>
              <a:t>Vendor</a:t>
            </a:r>
            <a:r>
              <a:rPr sz="1100" spc="-2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Invoice</a:t>
            </a:r>
            <a:r>
              <a:rPr sz="1100" spc="-1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Verification</a:t>
            </a:r>
            <a:endParaRPr sz="1100">
              <a:latin typeface="Montserrat Medium"/>
              <a:cs typeface="Montserrat Mediu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118756" y="3992245"/>
            <a:ext cx="2481580" cy="2219960"/>
            <a:chOff x="7118756" y="3992245"/>
            <a:chExt cx="2481580" cy="2219960"/>
          </a:xfrm>
        </p:grpSpPr>
        <p:sp>
          <p:nvSpPr>
            <p:cNvPr id="32" name="object 32"/>
            <p:cNvSpPr/>
            <p:nvPr/>
          </p:nvSpPr>
          <p:spPr>
            <a:xfrm>
              <a:off x="7118756" y="3992245"/>
              <a:ext cx="2481580" cy="2219960"/>
            </a:xfrm>
            <a:custGeom>
              <a:avLst/>
              <a:gdLst/>
              <a:ahLst/>
              <a:cxnLst/>
              <a:rect l="l" t="t" r="r" b="b"/>
              <a:pathLst>
                <a:path w="2481579" h="2219960">
                  <a:moveTo>
                    <a:pt x="2481046" y="0"/>
                  </a:moveTo>
                  <a:lnTo>
                    <a:pt x="0" y="0"/>
                  </a:lnTo>
                  <a:lnTo>
                    <a:pt x="0" y="2219553"/>
                  </a:lnTo>
                  <a:lnTo>
                    <a:pt x="2481046" y="2219553"/>
                  </a:lnTo>
                  <a:lnTo>
                    <a:pt x="2481046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0330" y="4227042"/>
              <a:ext cx="2377897" cy="49237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170331" y="4227042"/>
            <a:ext cx="2378075" cy="49275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315"/>
              </a:spcBef>
            </a:pP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PAYROLL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18756" y="3992245"/>
            <a:ext cx="2481580" cy="221996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Times New Roman"/>
              <a:cs typeface="Times New Roman"/>
            </a:endParaRPr>
          </a:p>
          <a:p>
            <a:pPr marL="179705" indent="-76200">
              <a:lnSpc>
                <a:spcPct val="100000"/>
              </a:lnSpc>
              <a:buChar char="•"/>
              <a:tabLst>
                <a:tab pos="17970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Payroll</a:t>
            </a:r>
            <a:r>
              <a:rPr sz="1100" spc="-4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20" dirty="0">
                <a:solidFill>
                  <a:srgbClr val="465B87"/>
                </a:solidFill>
                <a:latin typeface="Montserrat Medium"/>
                <a:cs typeface="Montserrat Medium"/>
              </a:rPr>
              <a:t>Input</a:t>
            </a:r>
            <a:r>
              <a:rPr sz="1100" spc="-4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dirty="0">
                <a:solidFill>
                  <a:srgbClr val="465B87"/>
                </a:solidFill>
                <a:latin typeface="Montserrat Medium"/>
                <a:cs typeface="Montserrat Medium"/>
              </a:rPr>
              <a:t>&amp;</a:t>
            </a:r>
            <a:r>
              <a:rPr sz="1100" spc="-4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Data</a:t>
            </a: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Validation</a:t>
            </a:r>
            <a:endParaRPr sz="1100">
              <a:latin typeface="Montserrat Medium"/>
              <a:cs typeface="Montserrat Medium"/>
            </a:endParaRPr>
          </a:p>
          <a:p>
            <a:pPr marL="17970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7970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Transmission</a:t>
            </a:r>
            <a:r>
              <a:rPr sz="11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20" dirty="0">
                <a:solidFill>
                  <a:srgbClr val="465B87"/>
                </a:solidFill>
                <a:latin typeface="Montserrat Medium"/>
                <a:cs typeface="Montserrat Medium"/>
              </a:rPr>
              <a:t>to</a:t>
            </a:r>
            <a:r>
              <a:rPr sz="11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Provider</a:t>
            </a:r>
            <a:endParaRPr sz="1100">
              <a:latin typeface="Montserrat Medium"/>
              <a:cs typeface="Montserrat Medium"/>
            </a:endParaRPr>
          </a:p>
          <a:p>
            <a:pPr marL="17970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79705" algn="l"/>
              </a:tabLst>
            </a:pP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Maintain</a:t>
            </a:r>
            <a:r>
              <a:rPr sz="11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Employee</a:t>
            </a:r>
            <a:r>
              <a:rPr sz="11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Records</a:t>
            </a:r>
            <a:endParaRPr sz="1100">
              <a:latin typeface="Montserrat Medium"/>
              <a:cs typeface="Montserrat Medium"/>
            </a:endParaRPr>
          </a:p>
          <a:p>
            <a:pPr marL="179705" indent="-76200">
              <a:lnSpc>
                <a:spcPct val="100000"/>
              </a:lnSpc>
              <a:spcBef>
                <a:spcPts val="1280"/>
              </a:spcBef>
              <a:buChar char="•"/>
              <a:tabLst>
                <a:tab pos="179705" algn="l"/>
              </a:tabLst>
            </a:pPr>
            <a:r>
              <a:rPr sz="1100" spc="-35" dirty="0">
                <a:solidFill>
                  <a:srgbClr val="465B87"/>
                </a:solidFill>
                <a:latin typeface="Montserrat Medium"/>
                <a:cs typeface="Montserrat Medium"/>
              </a:rPr>
              <a:t>Payroll</a:t>
            </a:r>
            <a:r>
              <a:rPr sz="1100" spc="-3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1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Report </a:t>
            </a:r>
            <a:r>
              <a:rPr sz="11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Generation</a:t>
            </a:r>
            <a:endParaRPr sz="1100">
              <a:latin typeface="Montserrat Medium"/>
              <a:cs typeface="Montserrat Medium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76616" y="2313432"/>
            <a:ext cx="1601470" cy="374650"/>
            <a:chOff x="676616" y="2313432"/>
            <a:chExt cx="1601470" cy="374650"/>
          </a:xfrm>
        </p:grpSpPr>
        <p:sp>
          <p:nvSpPr>
            <p:cNvPr id="37" name="object 37"/>
            <p:cNvSpPr/>
            <p:nvPr/>
          </p:nvSpPr>
          <p:spPr>
            <a:xfrm>
              <a:off x="686141" y="2678557"/>
              <a:ext cx="539750" cy="0"/>
            </a:xfrm>
            <a:custGeom>
              <a:avLst/>
              <a:gdLst/>
              <a:ahLst/>
              <a:cxnLst/>
              <a:rect l="l" t="t" r="r" b="b"/>
              <a:pathLst>
                <a:path w="539750">
                  <a:moveTo>
                    <a:pt x="0" y="0"/>
                  </a:moveTo>
                  <a:lnTo>
                    <a:pt x="539496" y="0"/>
                  </a:lnTo>
                </a:path>
              </a:pathLst>
            </a:custGeom>
            <a:ln w="19050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951" y="2313432"/>
              <a:ext cx="271881" cy="22533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728787" y="2678557"/>
              <a:ext cx="539750" cy="0"/>
            </a:xfrm>
            <a:custGeom>
              <a:avLst/>
              <a:gdLst/>
              <a:ahLst/>
              <a:cxnLst/>
              <a:rect l="l" t="t" r="r" b="b"/>
              <a:pathLst>
                <a:path w="539750">
                  <a:moveTo>
                    <a:pt x="0" y="0"/>
                  </a:moveTo>
                  <a:lnTo>
                    <a:pt x="539496" y="0"/>
                  </a:lnTo>
                </a:path>
              </a:pathLst>
            </a:custGeom>
            <a:ln w="19050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9775" y="2726124"/>
            <a:ext cx="188658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5250">
              <a:lnSpc>
                <a:spcPct val="115399"/>
              </a:lnSpc>
              <a:spcBef>
                <a:spcPts val="100"/>
              </a:spcBef>
              <a:tabLst>
                <a:tab pos="1003300" algn="l"/>
                <a:tab pos="1165225" algn="l"/>
              </a:tabLst>
            </a:pPr>
            <a:r>
              <a:rPr sz="1100" dirty="0">
                <a:solidFill>
                  <a:srgbClr val="2C4D7C"/>
                </a:solidFill>
                <a:latin typeface="Montserrat Medium"/>
                <a:cs typeface="Montserrat Medium"/>
              </a:rPr>
              <a:t>A</a:t>
            </a:r>
            <a:r>
              <a:rPr sz="1100" spc="-10" dirty="0">
                <a:solidFill>
                  <a:srgbClr val="2C4D7C"/>
                </a:solidFill>
                <a:latin typeface="Montserrat Medium"/>
                <a:cs typeface="Montserrat Medium"/>
              </a:rPr>
              <a:t> Larger</a:t>
            </a:r>
            <a:r>
              <a:rPr sz="1100" dirty="0">
                <a:solidFill>
                  <a:srgbClr val="2C4D7C"/>
                </a:solidFill>
                <a:latin typeface="Montserrat Medium"/>
                <a:cs typeface="Montserrat Medium"/>
              </a:rPr>
              <a:t>		</a:t>
            </a:r>
            <a:r>
              <a:rPr sz="1100" spc="-10" dirty="0">
                <a:solidFill>
                  <a:srgbClr val="2C4D7C"/>
                </a:solidFill>
                <a:latin typeface="Montserrat Medium"/>
                <a:cs typeface="Montserrat Medium"/>
              </a:rPr>
              <a:t>Flexible </a:t>
            </a:r>
            <a:r>
              <a:rPr sz="1100" dirty="0">
                <a:solidFill>
                  <a:srgbClr val="2C4D7C"/>
                </a:solidFill>
                <a:latin typeface="Montserrat Medium"/>
                <a:cs typeface="Montserrat Medium"/>
              </a:rPr>
              <a:t>Talent</a:t>
            </a:r>
            <a:r>
              <a:rPr sz="1100" spc="-70" dirty="0">
                <a:solidFill>
                  <a:srgbClr val="2C4D7C"/>
                </a:solidFill>
                <a:latin typeface="Montserrat Medium"/>
                <a:cs typeface="Montserrat Medium"/>
              </a:rPr>
              <a:t> </a:t>
            </a:r>
            <a:r>
              <a:rPr sz="1100" spc="-20" dirty="0">
                <a:solidFill>
                  <a:srgbClr val="2C4D7C"/>
                </a:solidFill>
                <a:latin typeface="Montserrat Medium"/>
                <a:cs typeface="Montserrat Medium"/>
              </a:rPr>
              <a:t>Pool</a:t>
            </a:r>
            <a:r>
              <a:rPr sz="1100" dirty="0">
                <a:solidFill>
                  <a:srgbClr val="2C4D7C"/>
                </a:solidFill>
                <a:latin typeface="Montserrat Medium"/>
                <a:cs typeface="Montserrat Medium"/>
              </a:rPr>
              <a:t>	&amp; </a:t>
            </a:r>
            <a:r>
              <a:rPr sz="1100" spc="-10" dirty="0">
                <a:solidFill>
                  <a:srgbClr val="2C4D7C"/>
                </a:solidFill>
                <a:latin typeface="Montserrat Medium"/>
                <a:cs typeface="Montserrat Medium"/>
              </a:rPr>
              <a:t>Adaptable</a:t>
            </a:r>
            <a:endParaRPr sz="1100">
              <a:latin typeface="Montserrat Medium"/>
              <a:cs typeface="Montserrat Medium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83490" y="2342744"/>
            <a:ext cx="1431925" cy="345440"/>
            <a:chOff x="1883490" y="2342744"/>
            <a:chExt cx="1431925" cy="345440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3491" y="2342744"/>
              <a:ext cx="100088" cy="10008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3491" y="2472745"/>
              <a:ext cx="100088" cy="10008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3490" y="2342744"/>
              <a:ext cx="100088" cy="1000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3491" y="2472744"/>
              <a:ext cx="100088" cy="10008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766123" y="2678556"/>
              <a:ext cx="539750" cy="0"/>
            </a:xfrm>
            <a:custGeom>
              <a:avLst/>
              <a:gdLst/>
              <a:ahLst/>
              <a:cxnLst/>
              <a:rect l="l" t="t" r="r" b="b"/>
              <a:pathLst>
                <a:path w="539750">
                  <a:moveTo>
                    <a:pt x="0" y="0"/>
                  </a:moveTo>
                  <a:lnTo>
                    <a:pt x="539496" y="0"/>
                  </a:lnTo>
                </a:path>
              </a:pathLst>
            </a:custGeom>
            <a:ln w="19050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744459" y="2726124"/>
            <a:ext cx="59563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8890">
              <a:lnSpc>
                <a:spcPct val="115399"/>
              </a:lnSpc>
              <a:spcBef>
                <a:spcPts val="100"/>
              </a:spcBef>
            </a:pPr>
            <a:r>
              <a:rPr sz="1100" spc="-10" dirty="0">
                <a:solidFill>
                  <a:srgbClr val="2C4D7C"/>
                </a:solidFill>
                <a:latin typeface="Montserrat Medium"/>
                <a:cs typeface="Montserrat Medium"/>
              </a:rPr>
              <a:t>Tailored Services</a:t>
            </a:r>
            <a:endParaRPr sz="1100">
              <a:latin typeface="Montserrat Medium"/>
              <a:cs typeface="Montserrat Medium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95138" y="2320532"/>
            <a:ext cx="273091" cy="25122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657340"/>
            <a:ext cx="10058400" cy="1115060"/>
          </a:xfrm>
          <a:prstGeom prst="rect">
            <a:avLst/>
          </a:prstGeom>
        </p:spPr>
      </p:pic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311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b="1" spc="-25" dirty="0">
                <a:solidFill>
                  <a:srgbClr val="3C5682"/>
                </a:solidFill>
                <a:latin typeface="Montserrat SemiBold"/>
                <a:cs typeface="Montserrat SemiBold"/>
              </a:rPr>
              <a:t>9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FFFF"/>
                </a:solidFill>
              </a:rPr>
              <a:t>Private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Confidential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©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NOW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CFO.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rights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reserved.</a:t>
            </a:r>
            <a:r>
              <a:rPr spc="225" dirty="0">
                <a:solidFill>
                  <a:srgbClr val="FFFFFF"/>
                </a:solidFill>
              </a:rPr>
              <a:t> </a:t>
            </a:r>
            <a:r>
              <a:rPr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812" y="955560"/>
            <a:ext cx="4166193" cy="6097871"/>
            <a:chOff x="474812" y="955560"/>
            <a:chExt cx="4166193" cy="6097871"/>
          </a:xfrm>
        </p:grpSpPr>
        <p:sp>
          <p:nvSpPr>
            <p:cNvPr id="3" name="object 3"/>
            <p:cNvSpPr/>
            <p:nvPr/>
          </p:nvSpPr>
          <p:spPr>
            <a:xfrm>
              <a:off x="493185" y="974576"/>
              <a:ext cx="4147820" cy="6078855"/>
            </a:xfrm>
            <a:custGeom>
              <a:avLst/>
              <a:gdLst/>
              <a:ahLst/>
              <a:cxnLst/>
              <a:rect l="l" t="t" r="r" b="b"/>
              <a:pathLst>
                <a:path w="4147820" h="6078855">
                  <a:moveTo>
                    <a:pt x="4147563" y="6078450"/>
                  </a:moveTo>
                  <a:lnTo>
                    <a:pt x="0" y="6078450"/>
                  </a:lnTo>
                  <a:lnTo>
                    <a:pt x="0" y="0"/>
                  </a:lnTo>
                  <a:lnTo>
                    <a:pt x="4147563" y="0"/>
                  </a:lnTo>
                  <a:lnTo>
                    <a:pt x="4147563" y="6078450"/>
                  </a:lnTo>
                  <a:close/>
                </a:path>
              </a:pathLst>
            </a:custGeom>
            <a:solidFill>
              <a:srgbClr val="231F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812" y="955560"/>
              <a:ext cx="4015104" cy="5937885"/>
            </a:xfrm>
            <a:custGeom>
              <a:avLst/>
              <a:gdLst/>
              <a:ahLst/>
              <a:cxnLst/>
              <a:rect l="l" t="t" r="r" b="b"/>
              <a:pathLst>
                <a:path w="4015104" h="5937884">
                  <a:moveTo>
                    <a:pt x="4014655" y="5937449"/>
                  </a:moveTo>
                  <a:lnTo>
                    <a:pt x="0" y="5937449"/>
                  </a:lnTo>
                  <a:lnTo>
                    <a:pt x="0" y="0"/>
                  </a:lnTo>
                  <a:lnTo>
                    <a:pt x="4014655" y="0"/>
                  </a:lnTo>
                  <a:lnTo>
                    <a:pt x="4014655" y="5937449"/>
                  </a:lnTo>
                  <a:close/>
                </a:path>
              </a:pathLst>
            </a:custGeom>
            <a:solidFill>
              <a:srgbClr val="F3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2987" y="3503204"/>
              <a:ext cx="988694" cy="1022985"/>
            </a:xfrm>
            <a:custGeom>
              <a:avLst/>
              <a:gdLst/>
              <a:ahLst/>
              <a:cxnLst/>
              <a:rect l="l" t="t" r="r" b="b"/>
              <a:pathLst>
                <a:path w="988694" h="1022985">
                  <a:moveTo>
                    <a:pt x="988355" y="1022969"/>
                  </a:moveTo>
                  <a:lnTo>
                    <a:pt x="0" y="1022969"/>
                  </a:lnTo>
                  <a:lnTo>
                    <a:pt x="0" y="0"/>
                  </a:lnTo>
                  <a:lnTo>
                    <a:pt x="988355" y="0"/>
                  </a:lnTo>
                  <a:lnTo>
                    <a:pt x="988355" y="1022969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612" y="3484172"/>
              <a:ext cx="853440" cy="883285"/>
            </a:xfrm>
            <a:custGeom>
              <a:avLst/>
              <a:gdLst/>
              <a:ahLst/>
              <a:cxnLst/>
              <a:rect l="l" t="t" r="r" b="b"/>
              <a:pathLst>
                <a:path w="853439" h="883285">
                  <a:moveTo>
                    <a:pt x="426534" y="882958"/>
                  </a:moveTo>
                  <a:lnTo>
                    <a:pt x="380059" y="880367"/>
                  </a:lnTo>
                  <a:lnTo>
                    <a:pt x="335033" y="872775"/>
                  </a:lnTo>
                  <a:lnTo>
                    <a:pt x="291717" y="860451"/>
                  </a:lnTo>
                  <a:lnTo>
                    <a:pt x="250370" y="843664"/>
                  </a:lnTo>
                  <a:lnTo>
                    <a:pt x="211254" y="822684"/>
                  </a:lnTo>
                  <a:lnTo>
                    <a:pt x="174629" y="797779"/>
                  </a:lnTo>
                  <a:lnTo>
                    <a:pt x="140754" y="769219"/>
                  </a:lnTo>
                  <a:lnTo>
                    <a:pt x="109889" y="737274"/>
                  </a:lnTo>
                  <a:lnTo>
                    <a:pt x="82296" y="702213"/>
                  </a:lnTo>
                  <a:lnTo>
                    <a:pt x="58234" y="664305"/>
                  </a:lnTo>
                  <a:lnTo>
                    <a:pt x="37964" y="623819"/>
                  </a:lnTo>
                  <a:lnTo>
                    <a:pt x="21745" y="581024"/>
                  </a:lnTo>
                  <a:lnTo>
                    <a:pt x="9837" y="536191"/>
                  </a:lnTo>
                  <a:lnTo>
                    <a:pt x="2502" y="489588"/>
                  </a:lnTo>
                  <a:lnTo>
                    <a:pt x="0" y="441485"/>
                  </a:lnTo>
                  <a:lnTo>
                    <a:pt x="2502" y="393379"/>
                  </a:lnTo>
                  <a:lnTo>
                    <a:pt x="9837" y="346775"/>
                  </a:lnTo>
                  <a:lnTo>
                    <a:pt x="21745" y="301940"/>
                  </a:lnTo>
                  <a:lnTo>
                    <a:pt x="37964" y="259144"/>
                  </a:lnTo>
                  <a:lnTo>
                    <a:pt x="58234" y="218657"/>
                  </a:lnTo>
                  <a:lnTo>
                    <a:pt x="82296" y="180747"/>
                  </a:lnTo>
                  <a:lnTo>
                    <a:pt x="109889" y="145685"/>
                  </a:lnTo>
                  <a:lnTo>
                    <a:pt x="140754" y="113739"/>
                  </a:lnTo>
                  <a:lnTo>
                    <a:pt x="174629" y="85179"/>
                  </a:lnTo>
                  <a:lnTo>
                    <a:pt x="211254" y="60274"/>
                  </a:lnTo>
                  <a:lnTo>
                    <a:pt x="250370" y="39293"/>
                  </a:lnTo>
                  <a:lnTo>
                    <a:pt x="291717" y="22506"/>
                  </a:lnTo>
                  <a:lnTo>
                    <a:pt x="335033" y="10182"/>
                  </a:lnTo>
                  <a:lnTo>
                    <a:pt x="380059" y="2590"/>
                  </a:lnTo>
                  <a:lnTo>
                    <a:pt x="426534" y="0"/>
                  </a:lnTo>
                  <a:lnTo>
                    <a:pt x="473010" y="2590"/>
                  </a:lnTo>
                  <a:lnTo>
                    <a:pt x="518036" y="10182"/>
                  </a:lnTo>
                  <a:lnTo>
                    <a:pt x="561352" y="22506"/>
                  </a:lnTo>
                  <a:lnTo>
                    <a:pt x="602698" y="39293"/>
                  </a:lnTo>
                  <a:lnTo>
                    <a:pt x="641814" y="60274"/>
                  </a:lnTo>
                  <a:lnTo>
                    <a:pt x="678440" y="85179"/>
                  </a:lnTo>
                  <a:lnTo>
                    <a:pt x="712315" y="113739"/>
                  </a:lnTo>
                  <a:lnTo>
                    <a:pt x="743179" y="145685"/>
                  </a:lnTo>
                  <a:lnTo>
                    <a:pt x="770772" y="180747"/>
                  </a:lnTo>
                  <a:lnTo>
                    <a:pt x="794834" y="218657"/>
                  </a:lnTo>
                  <a:lnTo>
                    <a:pt x="815105" y="259144"/>
                  </a:lnTo>
                  <a:lnTo>
                    <a:pt x="831324" y="301940"/>
                  </a:lnTo>
                  <a:lnTo>
                    <a:pt x="843231" y="346775"/>
                  </a:lnTo>
                  <a:lnTo>
                    <a:pt x="850566" y="393379"/>
                  </a:lnTo>
                  <a:lnTo>
                    <a:pt x="853069" y="441485"/>
                  </a:lnTo>
                  <a:lnTo>
                    <a:pt x="850566" y="489588"/>
                  </a:lnTo>
                  <a:lnTo>
                    <a:pt x="843231" y="536191"/>
                  </a:lnTo>
                  <a:lnTo>
                    <a:pt x="831324" y="581024"/>
                  </a:lnTo>
                  <a:lnTo>
                    <a:pt x="815105" y="623819"/>
                  </a:lnTo>
                  <a:lnTo>
                    <a:pt x="794834" y="664305"/>
                  </a:lnTo>
                  <a:lnTo>
                    <a:pt x="770772" y="702213"/>
                  </a:lnTo>
                  <a:lnTo>
                    <a:pt x="743179" y="737274"/>
                  </a:lnTo>
                  <a:lnTo>
                    <a:pt x="712315" y="769219"/>
                  </a:lnTo>
                  <a:lnTo>
                    <a:pt x="678440" y="797779"/>
                  </a:lnTo>
                  <a:lnTo>
                    <a:pt x="641814" y="822684"/>
                  </a:lnTo>
                  <a:lnTo>
                    <a:pt x="602698" y="843664"/>
                  </a:lnTo>
                  <a:lnTo>
                    <a:pt x="561352" y="860451"/>
                  </a:lnTo>
                  <a:lnTo>
                    <a:pt x="518036" y="872775"/>
                  </a:lnTo>
                  <a:lnTo>
                    <a:pt x="473010" y="880367"/>
                  </a:lnTo>
                  <a:lnTo>
                    <a:pt x="426534" y="882958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2930" y="3638486"/>
              <a:ext cx="570230" cy="574675"/>
            </a:xfrm>
            <a:custGeom>
              <a:avLst/>
              <a:gdLst/>
              <a:ahLst/>
              <a:cxnLst/>
              <a:rect l="l" t="t" r="r" b="b"/>
              <a:pathLst>
                <a:path w="570230" h="574675">
                  <a:moveTo>
                    <a:pt x="570103" y="287172"/>
                  </a:moveTo>
                  <a:lnTo>
                    <a:pt x="566839" y="243598"/>
                  </a:lnTo>
                  <a:lnTo>
                    <a:pt x="557326" y="201930"/>
                  </a:lnTo>
                  <a:lnTo>
                    <a:pt x="547077" y="174028"/>
                  </a:lnTo>
                  <a:lnTo>
                    <a:pt x="547077" y="287172"/>
                  </a:lnTo>
                  <a:lnTo>
                    <a:pt x="542861" y="334619"/>
                  </a:lnTo>
                  <a:lnTo>
                    <a:pt x="530682" y="379272"/>
                  </a:lnTo>
                  <a:lnTo>
                    <a:pt x="511302" y="420408"/>
                  </a:lnTo>
                  <a:lnTo>
                    <a:pt x="530682" y="379272"/>
                  </a:lnTo>
                  <a:lnTo>
                    <a:pt x="542848" y="334619"/>
                  </a:lnTo>
                  <a:lnTo>
                    <a:pt x="547077" y="287172"/>
                  </a:lnTo>
                  <a:lnTo>
                    <a:pt x="542848" y="239725"/>
                  </a:lnTo>
                  <a:lnTo>
                    <a:pt x="547077" y="287172"/>
                  </a:lnTo>
                  <a:lnTo>
                    <a:pt x="547077" y="174028"/>
                  </a:lnTo>
                  <a:lnTo>
                    <a:pt x="528853" y="138303"/>
                  </a:lnTo>
                  <a:lnTo>
                    <a:pt x="505028" y="104521"/>
                  </a:lnTo>
                  <a:lnTo>
                    <a:pt x="476707" y="74587"/>
                  </a:lnTo>
                  <a:lnTo>
                    <a:pt x="453872" y="55816"/>
                  </a:lnTo>
                  <a:lnTo>
                    <a:pt x="453872" y="489064"/>
                  </a:lnTo>
                  <a:lnTo>
                    <a:pt x="417296" y="515112"/>
                  </a:lnTo>
                  <a:lnTo>
                    <a:pt x="376466" y="534631"/>
                  </a:lnTo>
                  <a:lnTo>
                    <a:pt x="417296" y="515099"/>
                  </a:lnTo>
                  <a:lnTo>
                    <a:pt x="453872" y="489064"/>
                  </a:lnTo>
                  <a:lnTo>
                    <a:pt x="453872" y="55816"/>
                  </a:lnTo>
                  <a:lnTo>
                    <a:pt x="444436" y="49047"/>
                  </a:lnTo>
                  <a:lnTo>
                    <a:pt x="408559" y="28295"/>
                  </a:lnTo>
                  <a:lnTo>
                    <a:pt x="369646" y="12865"/>
                  </a:lnTo>
                  <a:lnTo>
                    <a:pt x="332143" y="3987"/>
                  </a:lnTo>
                  <a:lnTo>
                    <a:pt x="332143" y="546900"/>
                  </a:lnTo>
                  <a:lnTo>
                    <a:pt x="285038" y="551154"/>
                  </a:lnTo>
                  <a:lnTo>
                    <a:pt x="242189" y="547293"/>
                  </a:lnTo>
                  <a:lnTo>
                    <a:pt x="285026" y="551141"/>
                  </a:lnTo>
                  <a:lnTo>
                    <a:pt x="332143" y="546900"/>
                  </a:lnTo>
                  <a:lnTo>
                    <a:pt x="332143" y="3987"/>
                  </a:lnTo>
                  <a:lnTo>
                    <a:pt x="328282" y="3289"/>
                  </a:lnTo>
                  <a:lnTo>
                    <a:pt x="313956" y="1460"/>
                  </a:lnTo>
                  <a:lnTo>
                    <a:pt x="299516" y="368"/>
                  </a:lnTo>
                  <a:lnTo>
                    <a:pt x="285038" y="0"/>
                  </a:lnTo>
                  <a:lnTo>
                    <a:pt x="270548" y="368"/>
                  </a:lnTo>
                  <a:lnTo>
                    <a:pt x="227609" y="5829"/>
                  </a:lnTo>
                  <a:lnTo>
                    <a:pt x="187134" y="17399"/>
                  </a:lnTo>
                  <a:lnTo>
                    <a:pt x="152806" y="32804"/>
                  </a:lnTo>
                  <a:lnTo>
                    <a:pt x="152806" y="515112"/>
                  </a:lnTo>
                  <a:lnTo>
                    <a:pt x="116230" y="489064"/>
                  </a:lnTo>
                  <a:lnTo>
                    <a:pt x="152793" y="515099"/>
                  </a:lnTo>
                  <a:lnTo>
                    <a:pt x="152806" y="32804"/>
                  </a:lnTo>
                  <a:lnTo>
                    <a:pt x="114515" y="57035"/>
                  </a:lnTo>
                  <a:lnTo>
                    <a:pt x="83489" y="84099"/>
                  </a:lnTo>
                  <a:lnTo>
                    <a:pt x="56616" y="115366"/>
                  </a:lnTo>
                  <a:lnTo>
                    <a:pt x="39420" y="141516"/>
                  </a:lnTo>
                  <a:lnTo>
                    <a:pt x="39420" y="379272"/>
                  </a:lnTo>
                  <a:lnTo>
                    <a:pt x="27254" y="334619"/>
                  </a:lnTo>
                  <a:lnTo>
                    <a:pt x="39420" y="379272"/>
                  </a:lnTo>
                  <a:lnTo>
                    <a:pt x="39420" y="141516"/>
                  </a:lnTo>
                  <a:lnTo>
                    <a:pt x="17259" y="188531"/>
                  </a:lnTo>
                  <a:lnTo>
                    <a:pt x="5791" y="229311"/>
                  </a:lnTo>
                  <a:lnTo>
                    <a:pt x="368" y="272580"/>
                  </a:lnTo>
                  <a:lnTo>
                    <a:pt x="0" y="287172"/>
                  </a:lnTo>
                  <a:lnTo>
                    <a:pt x="368" y="301764"/>
                  </a:lnTo>
                  <a:lnTo>
                    <a:pt x="5791" y="345020"/>
                  </a:lnTo>
                  <a:lnTo>
                    <a:pt x="17259" y="385813"/>
                  </a:lnTo>
                  <a:lnTo>
                    <a:pt x="34366" y="423989"/>
                  </a:lnTo>
                  <a:lnTo>
                    <a:pt x="56616" y="458978"/>
                  </a:lnTo>
                  <a:lnTo>
                    <a:pt x="83489" y="490232"/>
                  </a:lnTo>
                  <a:lnTo>
                    <a:pt x="114515" y="517309"/>
                  </a:lnTo>
                  <a:lnTo>
                    <a:pt x="149250" y="539711"/>
                  </a:lnTo>
                  <a:lnTo>
                    <a:pt x="187134" y="556945"/>
                  </a:lnTo>
                  <a:lnTo>
                    <a:pt x="227609" y="568515"/>
                  </a:lnTo>
                  <a:lnTo>
                    <a:pt x="270548" y="573989"/>
                  </a:lnTo>
                  <a:lnTo>
                    <a:pt x="285038" y="574357"/>
                  </a:lnTo>
                  <a:lnTo>
                    <a:pt x="299516" y="573989"/>
                  </a:lnTo>
                  <a:lnTo>
                    <a:pt x="342468" y="568515"/>
                  </a:lnTo>
                  <a:lnTo>
                    <a:pt x="382955" y="556945"/>
                  </a:lnTo>
                  <a:lnTo>
                    <a:pt x="420839" y="539711"/>
                  </a:lnTo>
                  <a:lnTo>
                    <a:pt x="455587" y="517309"/>
                  </a:lnTo>
                  <a:lnTo>
                    <a:pt x="486613" y="490232"/>
                  </a:lnTo>
                  <a:lnTo>
                    <a:pt x="513486" y="458978"/>
                  </a:lnTo>
                  <a:lnTo>
                    <a:pt x="535736" y="423989"/>
                  </a:lnTo>
                  <a:lnTo>
                    <a:pt x="552831" y="385813"/>
                  </a:lnTo>
                  <a:lnTo>
                    <a:pt x="564311" y="345020"/>
                  </a:lnTo>
                  <a:lnTo>
                    <a:pt x="569747" y="301764"/>
                  </a:lnTo>
                  <a:lnTo>
                    <a:pt x="570103" y="287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0111" y="3685028"/>
              <a:ext cx="477808" cy="4819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82987" y="5323961"/>
              <a:ext cx="988694" cy="1022985"/>
            </a:xfrm>
            <a:custGeom>
              <a:avLst/>
              <a:gdLst/>
              <a:ahLst/>
              <a:cxnLst/>
              <a:rect l="l" t="t" r="r" b="b"/>
              <a:pathLst>
                <a:path w="988694" h="1022985">
                  <a:moveTo>
                    <a:pt x="988355" y="1022982"/>
                  </a:moveTo>
                  <a:lnTo>
                    <a:pt x="0" y="1022982"/>
                  </a:lnTo>
                  <a:lnTo>
                    <a:pt x="0" y="0"/>
                  </a:lnTo>
                  <a:lnTo>
                    <a:pt x="988355" y="0"/>
                  </a:lnTo>
                  <a:lnTo>
                    <a:pt x="988355" y="1022982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4612" y="5304937"/>
              <a:ext cx="853440" cy="883285"/>
            </a:xfrm>
            <a:custGeom>
              <a:avLst/>
              <a:gdLst/>
              <a:ahLst/>
              <a:cxnLst/>
              <a:rect l="l" t="t" r="r" b="b"/>
              <a:pathLst>
                <a:path w="853439" h="883285">
                  <a:moveTo>
                    <a:pt x="426534" y="882958"/>
                  </a:moveTo>
                  <a:lnTo>
                    <a:pt x="380059" y="880367"/>
                  </a:lnTo>
                  <a:lnTo>
                    <a:pt x="335033" y="872775"/>
                  </a:lnTo>
                  <a:lnTo>
                    <a:pt x="291717" y="860451"/>
                  </a:lnTo>
                  <a:lnTo>
                    <a:pt x="250370" y="843664"/>
                  </a:lnTo>
                  <a:lnTo>
                    <a:pt x="211254" y="822684"/>
                  </a:lnTo>
                  <a:lnTo>
                    <a:pt x="174629" y="797779"/>
                  </a:lnTo>
                  <a:lnTo>
                    <a:pt x="140754" y="769219"/>
                  </a:lnTo>
                  <a:lnTo>
                    <a:pt x="109889" y="737274"/>
                  </a:lnTo>
                  <a:lnTo>
                    <a:pt x="82296" y="702213"/>
                  </a:lnTo>
                  <a:lnTo>
                    <a:pt x="58234" y="664305"/>
                  </a:lnTo>
                  <a:lnTo>
                    <a:pt x="37964" y="623819"/>
                  </a:lnTo>
                  <a:lnTo>
                    <a:pt x="21745" y="581024"/>
                  </a:lnTo>
                  <a:lnTo>
                    <a:pt x="9837" y="536191"/>
                  </a:lnTo>
                  <a:lnTo>
                    <a:pt x="2502" y="489588"/>
                  </a:lnTo>
                  <a:lnTo>
                    <a:pt x="0" y="441485"/>
                  </a:lnTo>
                  <a:lnTo>
                    <a:pt x="2502" y="393379"/>
                  </a:lnTo>
                  <a:lnTo>
                    <a:pt x="9837" y="346775"/>
                  </a:lnTo>
                  <a:lnTo>
                    <a:pt x="21745" y="301940"/>
                  </a:lnTo>
                  <a:lnTo>
                    <a:pt x="37964" y="259144"/>
                  </a:lnTo>
                  <a:lnTo>
                    <a:pt x="58234" y="218657"/>
                  </a:lnTo>
                  <a:lnTo>
                    <a:pt x="82296" y="180747"/>
                  </a:lnTo>
                  <a:lnTo>
                    <a:pt x="109889" y="145685"/>
                  </a:lnTo>
                  <a:lnTo>
                    <a:pt x="140754" y="113739"/>
                  </a:lnTo>
                  <a:lnTo>
                    <a:pt x="174629" y="85179"/>
                  </a:lnTo>
                  <a:lnTo>
                    <a:pt x="211254" y="60274"/>
                  </a:lnTo>
                  <a:lnTo>
                    <a:pt x="250370" y="39293"/>
                  </a:lnTo>
                  <a:lnTo>
                    <a:pt x="291717" y="22506"/>
                  </a:lnTo>
                  <a:lnTo>
                    <a:pt x="335033" y="10182"/>
                  </a:lnTo>
                  <a:lnTo>
                    <a:pt x="380059" y="2590"/>
                  </a:lnTo>
                  <a:lnTo>
                    <a:pt x="426534" y="0"/>
                  </a:lnTo>
                  <a:lnTo>
                    <a:pt x="473010" y="2590"/>
                  </a:lnTo>
                  <a:lnTo>
                    <a:pt x="518036" y="10182"/>
                  </a:lnTo>
                  <a:lnTo>
                    <a:pt x="561352" y="22506"/>
                  </a:lnTo>
                  <a:lnTo>
                    <a:pt x="602698" y="39293"/>
                  </a:lnTo>
                  <a:lnTo>
                    <a:pt x="641814" y="60274"/>
                  </a:lnTo>
                  <a:lnTo>
                    <a:pt x="678440" y="85179"/>
                  </a:lnTo>
                  <a:lnTo>
                    <a:pt x="712315" y="113739"/>
                  </a:lnTo>
                  <a:lnTo>
                    <a:pt x="743179" y="145685"/>
                  </a:lnTo>
                  <a:lnTo>
                    <a:pt x="770772" y="180747"/>
                  </a:lnTo>
                  <a:lnTo>
                    <a:pt x="794834" y="218657"/>
                  </a:lnTo>
                  <a:lnTo>
                    <a:pt x="815105" y="259144"/>
                  </a:lnTo>
                  <a:lnTo>
                    <a:pt x="831324" y="301940"/>
                  </a:lnTo>
                  <a:lnTo>
                    <a:pt x="843231" y="346775"/>
                  </a:lnTo>
                  <a:lnTo>
                    <a:pt x="850566" y="393379"/>
                  </a:lnTo>
                  <a:lnTo>
                    <a:pt x="853069" y="441485"/>
                  </a:lnTo>
                  <a:lnTo>
                    <a:pt x="850566" y="489588"/>
                  </a:lnTo>
                  <a:lnTo>
                    <a:pt x="843231" y="536191"/>
                  </a:lnTo>
                  <a:lnTo>
                    <a:pt x="831324" y="581024"/>
                  </a:lnTo>
                  <a:lnTo>
                    <a:pt x="815105" y="623819"/>
                  </a:lnTo>
                  <a:lnTo>
                    <a:pt x="794834" y="664305"/>
                  </a:lnTo>
                  <a:lnTo>
                    <a:pt x="770772" y="702213"/>
                  </a:lnTo>
                  <a:lnTo>
                    <a:pt x="743179" y="737274"/>
                  </a:lnTo>
                  <a:lnTo>
                    <a:pt x="712315" y="769219"/>
                  </a:lnTo>
                  <a:lnTo>
                    <a:pt x="678440" y="797779"/>
                  </a:lnTo>
                  <a:lnTo>
                    <a:pt x="641814" y="822684"/>
                  </a:lnTo>
                  <a:lnTo>
                    <a:pt x="602698" y="843664"/>
                  </a:lnTo>
                  <a:lnTo>
                    <a:pt x="561352" y="860451"/>
                  </a:lnTo>
                  <a:lnTo>
                    <a:pt x="518036" y="872775"/>
                  </a:lnTo>
                  <a:lnTo>
                    <a:pt x="473010" y="880367"/>
                  </a:lnTo>
                  <a:lnTo>
                    <a:pt x="426534" y="882958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3094" y="5499239"/>
              <a:ext cx="376555" cy="520065"/>
            </a:xfrm>
            <a:custGeom>
              <a:avLst/>
              <a:gdLst/>
              <a:ahLst/>
              <a:cxnLst/>
              <a:rect l="l" t="t" r="r" b="b"/>
              <a:pathLst>
                <a:path w="376555" h="520064">
                  <a:moveTo>
                    <a:pt x="12133" y="519641"/>
                  </a:moveTo>
                  <a:lnTo>
                    <a:pt x="5025" y="512449"/>
                  </a:lnTo>
                  <a:lnTo>
                    <a:pt x="0" y="11645"/>
                  </a:lnTo>
                  <a:lnTo>
                    <a:pt x="6961" y="4262"/>
                  </a:lnTo>
                  <a:lnTo>
                    <a:pt x="363978" y="0"/>
                  </a:lnTo>
                  <a:lnTo>
                    <a:pt x="371074" y="7230"/>
                  </a:lnTo>
                  <a:lnTo>
                    <a:pt x="376013" y="499027"/>
                  </a:lnTo>
                  <a:lnTo>
                    <a:pt x="376099" y="508009"/>
                  </a:lnTo>
                  <a:lnTo>
                    <a:pt x="369162" y="515392"/>
                  </a:lnTo>
                  <a:lnTo>
                    <a:pt x="12133" y="519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3094" y="5499239"/>
              <a:ext cx="376555" cy="520065"/>
            </a:xfrm>
            <a:custGeom>
              <a:avLst/>
              <a:gdLst/>
              <a:ahLst/>
              <a:cxnLst/>
              <a:rect l="l" t="t" r="r" b="b"/>
              <a:pathLst>
                <a:path w="376555" h="520064">
                  <a:moveTo>
                    <a:pt x="376013" y="499027"/>
                  </a:moveTo>
                  <a:lnTo>
                    <a:pt x="376099" y="508009"/>
                  </a:lnTo>
                  <a:lnTo>
                    <a:pt x="369162" y="515392"/>
                  </a:lnTo>
                  <a:lnTo>
                    <a:pt x="360485" y="515493"/>
                  </a:lnTo>
                  <a:lnTo>
                    <a:pt x="20786" y="519540"/>
                  </a:lnTo>
                  <a:lnTo>
                    <a:pt x="12133" y="519641"/>
                  </a:lnTo>
                  <a:lnTo>
                    <a:pt x="5025" y="512449"/>
                  </a:lnTo>
                  <a:lnTo>
                    <a:pt x="4939" y="503442"/>
                  </a:lnTo>
                  <a:lnTo>
                    <a:pt x="85" y="20639"/>
                  </a:lnTo>
                  <a:lnTo>
                    <a:pt x="0" y="11645"/>
                  </a:lnTo>
                  <a:lnTo>
                    <a:pt x="6961" y="4262"/>
                  </a:lnTo>
                  <a:lnTo>
                    <a:pt x="15614" y="4148"/>
                  </a:lnTo>
                  <a:lnTo>
                    <a:pt x="355300" y="114"/>
                  </a:lnTo>
                  <a:lnTo>
                    <a:pt x="363978" y="0"/>
                  </a:lnTo>
                  <a:lnTo>
                    <a:pt x="371074" y="7230"/>
                  </a:lnTo>
                  <a:lnTo>
                    <a:pt x="371160" y="16212"/>
                  </a:lnTo>
                  <a:lnTo>
                    <a:pt x="376013" y="499027"/>
                  </a:lnTo>
                  <a:close/>
                </a:path>
              </a:pathLst>
            </a:custGeom>
            <a:ln w="10841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1170" y="5545913"/>
              <a:ext cx="300355" cy="422909"/>
            </a:xfrm>
            <a:custGeom>
              <a:avLst/>
              <a:gdLst/>
              <a:ahLst/>
              <a:cxnLst/>
              <a:rect l="l" t="t" r="r" b="b"/>
              <a:pathLst>
                <a:path w="300355" h="422910">
                  <a:moveTo>
                    <a:pt x="5686" y="422685"/>
                  </a:moveTo>
                  <a:lnTo>
                    <a:pt x="4179" y="421163"/>
                  </a:lnTo>
                  <a:lnTo>
                    <a:pt x="0" y="5048"/>
                  </a:lnTo>
                  <a:lnTo>
                    <a:pt x="1470" y="3475"/>
                  </a:lnTo>
                  <a:lnTo>
                    <a:pt x="294214" y="0"/>
                  </a:lnTo>
                  <a:lnTo>
                    <a:pt x="295722" y="1534"/>
                  </a:lnTo>
                  <a:lnTo>
                    <a:pt x="299889" y="415733"/>
                  </a:lnTo>
                  <a:lnTo>
                    <a:pt x="299913" y="417661"/>
                  </a:lnTo>
                  <a:lnTo>
                    <a:pt x="298418" y="419209"/>
                  </a:lnTo>
                  <a:lnTo>
                    <a:pt x="5686" y="422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1170" y="5545913"/>
              <a:ext cx="300355" cy="422909"/>
            </a:xfrm>
            <a:custGeom>
              <a:avLst/>
              <a:gdLst/>
              <a:ahLst/>
              <a:cxnLst/>
              <a:rect l="l" t="t" r="r" b="b"/>
              <a:pathLst>
                <a:path w="300355" h="422910">
                  <a:moveTo>
                    <a:pt x="299889" y="415733"/>
                  </a:moveTo>
                  <a:lnTo>
                    <a:pt x="299913" y="417661"/>
                  </a:lnTo>
                  <a:lnTo>
                    <a:pt x="298418" y="419209"/>
                  </a:lnTo>
                  <a:lnTo>
                    <a:pt x="296592" y="419222"/>
                  </a:lnTo>
                  <a:lnTo>
                    <a:pt x="7525" y="422672"/>
                  </a:lnTo>
                  <a:lnTo>
                    <a:pt x="12" y="6951"/>
                  </a:lnTo>
                  <a:lnTo>
                    <a:pt x="0" y="5048"/>
                  </a:lnTo>
                  <a:lnTo>
                    <a:pt x="1470" y="3475"/>
                  </a:lnTo>
                  <a:lnTo>
                    <a:pt x="3321" y="3463"/>
                  </a:lnTo>
                  <a:lnTo>
                    <a:pt x="292376" y="12"/>
                  </a:lnTo>
                  <a:lnTo>
                    <a:pt x="294214" y="0"/>
                  </a:lnTo>
                  <a:lnTo>
                    <a:pt x="295722" y="1534"/>
                  </a:lnTo>
                  <a:lnTo>
                    <a:pt x="295746" y="3425"/>
                  </a:lnTo>
                  <a:lnTo>
                    <a:pt x="299889" y="415733"/>
                  </a:lnTo>
                  <a:close/>
                </a:path>
              </a:pathLst>
            </a:custGeom>
            <a:ln w="10837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495" y="5438266"/>
              <a:ext cx="213890" cy="1178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4812" y="955560"/>
            <a:ext cx="4015104" cy="593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918970">
              <a:lnSpc>
                <a:spcPct val="100000"/>
              </a:lnSpc>
              <a:spcBef>
                <a:spcPts val="5"/>
              </a:spcBef>
            </a:pPr>
            <a:r>
              <a:rPr sz="1700" b="1" spc="-10" dirty="0">
                <a:latin typeface="Montserrat ExtraBold"/>
                <a:cs typeface="Montserrat ExtraBold"/>
              </a:rPr>
              <a:t>FRACTIONAL</a:t>
            </a: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Montserrat ExtraBold"/>
              <a:cs typeface="Montserrat ExtraBold"/>
            </a:endParaRPr>
          </a:p>
          <a:p>
            <a:pPr marL="1918970">
              <a:lnSpc>
                <a:spcPct val="100000"/>
              </a:lnSpc>
            </a:pPr>
            <a:r>
              <a:rPr sz="1700" b="1" spc="-10" dirty="0">
                <a:latin typeface="Montserrat ExtraBold"/>
                <a:cs typeface="Montserrat ExtraBold"/>
              </a:rPr>
              <a:t>HOURLY</a:t>
            </a: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</a:pPr>
            <a:endParaRPr sz="170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Montserrat ExtraBold"/>
              <a:cs typeface="Montserrat ExtraBold"/>
            </a:endParaRPr>
          </a:p>
          <a:p>
            <a:pPr marL="1918970">
              <a:lnSpc>
                <a:spcPct val="100000"/>
              </a:lnSpc>
            </a:pPr>
            <a:r>
              <a:rPr sz="1700" b="1" spc="-50" dirty="0">
                <a:latin typeface="Montserrat ExtraBold"/>
                <a:cs typeface="Montserrat ExtraBold"/>
              </a:rPr>
              <a:t>PROJECT</a:t>
            </a:r>
            <a:r>
              <a:rPr sz="1700" b="1" spc="-65" dirty="0">
                <a:latin typeface="Montserrat ExtraBold"/>
                <a:cs typeface="Montserrat ExtraBold"/>
              </a:rPr>
              <a:t> </a:t>
            </a:r>
            <a:r>
              <a:rPr sz="1700" b="1" spc="-10" dirty="0">
                <a:latin typeface="Montserrat ExtraBold"/>
                <a:cs typeface="Montserrat ExtraBold"/>
              </a:rPr>
              <a:t>BASED</a:t>
            </a:r>
            <a:endParaRPr sz="1700" dirty="0">
              <a:latin typeface="Montserrat ExtraBold"/>
              <a:cs typeface="Montserrat Extra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64612" y="1663412"/>
            <a:ext cx="1007069" cy="1042020"/>
            <a:chOff x="1264612" y="1663412"/>
            <a:chExt cx="1007069" cy="1042020"/>
          </a:xfrm>
        </p:grpSpPr>
        <p:sp>
          <p:nvSpPr>
            <p:cNvPr id="18" name="object 18"/>
            <p:cNvSpPr/>
            <p:nvPr/>
          </p:nvSpPr>
          <p:spPr>
            <a:xfrm>
              <a:off x="1282987" y="1682447"/>
              <a:ext cx="988694" cy="1022985"/>
            </a:xfrm>
            <a:custGeom>
              <a:avLst/>
              <a:gdLst/>
              <a:ahLst/>
              <a:cxnLst/>
              <a:rect l="l" t="t" r="r" b="b"/>
              <a:pathLst>
                <a:path w="988694" h="1022985">
                  <a:moveTo>
                    <a:pt x="988355" y="1022969"/>
                  </a:moveTo>
                  <a:lnTo>
                    <a:pt x="0" y="1022969"/>
                  </a:lnTo>
                  <a:lnTo>
                    <a:pt x="0" y="0"/>
                  </a:lnTo>
                  <a:lnTo>
                    <a:pt x="988355" y="0"/>
                  </a:lnTo>
                  <a:lnTo>
                    <a:pt x="988355" y="1022969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4612" y="1663412"/>
              <a:ext cx="853440" cy="883285"/>
            </a:xfrm>
            <a:custGeom>
              <a:avLst/>
              <a:gdLst/>
              <a:ahLst/>
              <a:cxnLst/>
              <a:rect l="l" t="t" r="r" b="b"/>
              <a:pathLst>
                <a:path w="853439" h="883285">
                  <a:moveTo>
                    <a:pt x="426534" y="882958"/>
                  </a:moveTo>
                  <a:lnTo>
                    <a:pt x="380059" y="880367"/>
                  </a:lnTo>
                  <a:lnTo>
                    <a:pt x="335033" y="872775"/>
                  </a:lnTo>
                  <a:lnTo>
                    <a:pt x="291717" y="860451"/>
                  </a:lnTo>
                  <a:lnTo>
                    <a:pt x="250370" y="843664"/>
                  </a:lnTo>
                  <a:lnTo>
                    <a:pt x="211254" y="822684"/>
                  </a:lnTo>
                  <a:lnTo>
                    <a:pt x="174629" y="797779"/>
                  </a:lnTo>
                  <a:lnTo>
                    <a:pt x="140754" y="769219"/>
                  </a:lnTo>
                  <a:lnTo>
                    <a:pt x="109889" y="737274"/>
                  </a:lnTo>
                  <a:lnTo>
                    <a:pt x="82296" y="702213"/>
                  </a:lnTo>
                  <a:lnTo>
                    <a:pt x="58234" y="664305"/>
                  </a:lnTo>
                  <a:lnTo>
                    <a:pt x="37964" y="623819"/>
                  </a:lnTo>
                  <a:lnTo>
                    <a:pt x="21745" y="581024"/>
                  </a:lnTo>
                  <a:lnTo>
                    <a:pt x="9837" y="536191"/>
                  </a:lnTo>
                  <a:lnTo>
                    <a:pt x="2502" y="489588"/>
                  </a:lnTo>
                  <a:lnTo>
                    <a:pt x="0" y="441485"/>
                  </a:lnTo>
                  <a:lnTo>
                    <a:pt x="2502" y="393379"/>
                  </a:lnTo>
                  <a:lnTo>
                    <a:pt x="9837" y="346775"/>
                  </a:lnTo>
                  <a:lnTo>
                    <a:pt x="21745" y="301940"/>
                  </a:lnTo>
                  <a:lnTo>
                    <a:pt x="37964" y="259144"/>
                  </a:lnTo>
                  <a:lnTo>
                    <a:pt x="58234" y="218657"/>
                  </a:lnTo>
                  <a:lnTo>
                    <a:pt x="82296" y="180747"/>
                  </a:lnTo>
                  <a:lnTo>
                    <a:pt x="109889" y="145685"/>
                  </a:lnTo>
                  <a:lnTo>
                    <a:pt x="140754" y="113739"/>
                  </a:lnTo>
                  <a:lnTo>
                    <a:pt x="174629" y="85179"/>
                  </a:lnTo>
                  <a:lnTo>
                    <a:pt x="211254" y="60274"/>
                  </a:lnTo>
                  <a:lnTo>
                    <a:pt x="250370" y="39293"/>
                  </a:lnTo>
                  <a:lnTo>
                    <a:pt x="291717" y="22506"/>
                  </a:lnTo>
                  <a:lnTo>
                    <a:pt x="335033" y="10182"/>
                  </a:lnTo>
                  <a:lnTo>
                    <a:pt x="380059" y="2590"/>
                  </a:lnTo>
                  <a:lnTo>
                    <a:pt x="426534" y="0"/>
                  </a:lnTo>
                  <a:lnTo>
                    <a:pt x="473010" y="2590"/>
                  </a:lnTo>
                  <a:lnTo>
                    <a:pt x="518036" y="10182"/>
                  </a:lnTo>
                  <a:lnTo>
                    <a:pt x="561352" y="22506"/>
                  </a:lnTo>
                  <a:lnTo>
                    <a:pt x="602698" y="39293"/>
                  </a:lnTo>
                  <a:lnTo>
                    <a:pt x="641814" y="60274"/>
                  </a:lnTo>
                  <a:lnTo>
                    <a:pt x="678440" y="85179"/>
                  </a:lnTo>
                  <a:lnTo>
                    <a:pt x="712315" y="113739"/>
                  </a:lnTo>
                  <a:lnTo>
                    <a:pt x="743179" y="145685"/>
                  </a:lnTo>
                  <a:lnTo>
                    <a:pt x="770772" y="180747"/>
                  </a:lnTo>
                  <a:lnTo>
                    <a:pt x="794834" y="218657"/>
                  </a:lnTo>
                  <a:lnTo>
                    <a:pt x="815105" y="259144"/>
                  </a:lnTo>
                  <a:lnTo>
                    <a:pt x="831324" y="301940"/>
                  </a:lnTo>
                  <a:lnTo>
                    <a:pt x="843231" y="346775"/>
                  </a:lnTo>
                  <a:lnTo>
                    <a:pt x="850566" y="393379"/>
                  </a:lnTo>
                  <a:lnTo>
                    <a:pt x="853069" y="441485"/>
                  </a:lnTo>
                  <a:lnTo>
                    <a:pt x="850566" y="489588"/>
                  </a:lnTo>
                  <a:lnTo>
                    <a:pt x="843231" y="536191"/>
                  </a:lnTo>
                  <a:lnTo>
                    <a:pt x="831324" y="581024"/>
                  </a:lnTo>
                  <a:lnTo>
                    <a:pt x="815105" y="623819"/>
                  </a:lnTo>
                  <a:lnTo>
                    <a:pt x="794834" y="664305"/>
                  </a:lnTo>
                  <a:lnTo>
                    <a:pt x="770772" y="702213"/>
                  </a:lnTo>
                  <a:lnTo>
                    <a:pt x="743179" y="737274"/>
                  </a:lnTo>
                  <a:lnTo>
                    <a:pt x="712315" y="769219"/>
                  </a:lnTo>
                  <a:lnTo>
                    <a:pt x="678440" y="797779"/>
                  </a:lnTo>
                  <a:lnTo>
                    <a:pt x="641814" y="822684"/>
                  </a:lnTo>
                  <a:lnTo>
                    <a:pt x="602698" y="843664"/>
                  </a:lnTo>
                  <a:lnTo>
                    <a:pt x="561352" y="860451"/>
                  </a:lnTo>
                  <a:lnTo>
                    <a:pt x="518036" y="872775"/>
                  </a:lnTo>
                  <a:lnTo>
                    <a:pt x="473010" y="880367"/>
                  </a:lnTo>
                  <a:lnTo>
                    <a:pt x="426534" y="882958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9053" y="1951879"/>
              <a:ext cx="564515" cy="419734"/>
            </a:xfrm>
            <a:custGeom>
              <a:avLst/>
              <a:gdLst/>
              <a:ahLst/>
              <a:cxnLst/>
              <a:rect l="l" t="t" r="r" b="b"/>
              <a:pathLst>
                <a:path w="564514" h="419735">
                  <a:moveTo>
                    <a:pt x="564137" y="419311"/>
                  </a:moveTo>
                  <a:lnTo>
                    <a:pt x="0" y="419311"/>
                  </a:lnTo>
                  <a:lnTo>
                    <a:pt x="6459" y="0"/>
                  </a:lnTo>
                  <a:lnTo>
                    <a:pt x="551255" y="0"/>
                  </a:lnTo>
                  <a:lnTo>
                    <a:pt x="564137" y="4193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09044" y="1870828"/>
              <a:ext cx="564515" cy="507365"/>
            </a:xfrm>
            <a:custGeom>
              <a:avLst/>
              <a:gdLst/>
              <a:ahLst/>
              <a:cxnLst/>
              <a:rect l="l" t="t" r="r" b="b"/>
              <a:pathLst>
                <a:path w="564514" h="507364">
                  <a:moveTo>
                    <a:pt x="561306" y="507324"/>
                  </a:moveTo>
                  <a:lnTo>
                    <a:pt x="2892" y="507324"/>
                  </a:lnTo>
                  <a:lnTo>
                    <a:pt x="0" y="504216"/>
                  </a:lnTo>
                  <a:lnTo>
                    <a:pt x="0" y="3107"/>
                  </a:lnTo>
                  <a:lnTo>
                    <a:pt x="2892" y="0"/>
                  </a:lnTo>
                  <a:lnTo>
                    <a:pt x="561306" y="0"/>
                  </a:lnTo>
                  <a:lnTo>
                    <a:pt x="564198" y="3107"/>
                  </a:lnTo>
                  <a:lnTo>
                    <a:pt x="564198" y="13903"/>
                  </a:lnTo>
                  <a:lnTo>
                    <a:pt x="12930" y="13903"/>
                  </a:lnTo>
                  <a:lnTo>
                    <a:pt x="12930" y="493407"/>
                  </a:lnTo>
                  <a:lnTo>
                    <a:pt x="564198" y="493407"/>
                  </a:lnTo>
                  <a:lnTo>
                    <a:pt x="564198" y="504216"/>
                  </a:lnTo>
                  <a:lnTo>
                    <a:pt x="561306" y="507324"/>
                  </a:lnTo>
                  <a:close/>
                </a:path>
                <a:path w="564514" h="507364">
                  <a:moveTo>
                    <a:pt x="564198" y="493407"/>
                  </a:moveTo>
                  <a:lnTo>
                    <a:pt x="551255" y="493407"/>
                  </a:lnTo>
                  <a:lnTo>
                    <a:pt x="551255" y="13903"/>
                  </a:lnTo>
                  <a:lnTo>
                    <a:pt x="564198" y="13903"/>
                  </a:lnTo>
                  <a:lnTo>
                    <a:pt x="564198" y="493407"/>
                  </a:lnTo>
                  <a:close/>
                </a:path>
              </a:pathLst>
            </a:custGeom>
            <a:solidFill>
              <a:srgbClr val="2C4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5527" y="1877768"/>
              <a:ext cx="551815" cy="99695"/>
            </a:xfrm>
            <a:custGeom>
              <a:avLst/>
              <a:gdLst/>
              <a:ahLst/>
              <a:cxnLst/>
              <a:rect l="l" t="t" r="r" b="b"/>
              <a:pathLst>
                <a:path w="551814" h="99694">
                  <a:moveTo>
                    <a:pt x="551255" y="99455"/>
                  </a:moveTo>
                  <a:lnTo>
                    <a:pt x="0" y="99455"/>
                  </a:lnTo>
                  <a:lnTo>
                    <a:pt x="0" y="0"/>
                  </a:lnTo>
                  <a:lnTo>
                    <a:pt x="551255" y="0"/>
                  </a:lnTo>
                  <a:lnTo>
                    <a:pt x="551255" y="99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5520" y="1877790"/>
              <a:ext cx="551815" cy="99695"/>
            </a:xfrm>
            <a:custGeom>
              <a:avLst/>
              <a:gdLst/>
              <a:ahLst/>
              <a:cxnLst/>
              <a:rect l="l" t="t" r="r" b="b"/>
              <a:pathLst>
                <a:path w="551814" h="99694">
                  <a:moveTo>
                    <a:pt x="0" y="99442"/>
                  </a:moveTo>
                  <a:lnTo>
                    <a:pt x="551255" y="99442"/>
                  </a:lnTo>
                  <a:lnTo>
                    <a:pt x="551255" y="0"/>
                  </a:lnTo>
                  <a:lnTo>
                    <a:pt x="0" y="0"/>
                  </a:lnTo>
                  <a:lnTo>
                    <a:pt x="0" y="99442"/>
                  </a:lnTo>
                  <a:close/>
                </a:path>
              </a:pathLst>
            </a:custGeom>
            <a:ln w="3175">
              <a:solidFill>
                <a:srgbClr val="2C4D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82318" y="1831631"/>
              <a:ext cx="417830" cy="95885"/>
            </a:xfrm>
            <a:custGeom>
              <a:avLst/>
              <a:gdLst/>
              <a:ahLst/>
              <a:cxnLst/>
              <a:rect l="l" t="t" r="r" b="b"/>
              <a:pathLst>
                <a:path w="417830" h="95885">
                  <a:moveTo>
                    <a:pt x="24892" y="0"/>
                  </a:moveTo>
                  <a:lnTo>
                    <a:pt x="0" y="0"/>
                  </a:lnTo>
                  <a:lnTo>
                    <a:pt x="0" y="95631"/>
                  </a:lnTo>
                  <a:lnTo>
                    <a:pt x="24892" y="95631"/>
                  </a:lnTo>
                  <a:lnTo>
                    <a:pt x="24892" y="0"/>
                  </a:lnTo>
                  <a:close/>
                </a:path>
                <a:path w="417830" h="95885">
                  <a:moveTo>
                    <a:pt x="417626" y="0"/>
                  </a:moveTo>
                  <a:lnTo>
                    <a:pt x="392760" y="0"/>
                  </a:lnTo>
                  <a:lnTo>
                    <a:pt x="392760" y="95631"/>
                  </a:lnTo>
                  <a:lnTo>
                    <a:pt x="417626" y="95631"/>
                  </a:lnTo>
                  <a:lnTo>
                    <a:pt x="417626" y="0"/>
                  </a:lnTo>
                  <a:close/>
                </a:path>
              </a:pathLst>
            </a:custGeom>
            <a:solidFill>
              <a:srgbClr val="2C4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85266" y="2128024"/>
              <a:ext cx="407670" cy="0"/>
            </a:xfrm>
            <a:custGeom>
              <a:avLst/>
              <a:gdLst/>
              <a:ahLst/>
              <a:cxnLst/>
              <a:rect l="l" t="t" r="r" b="b"/>
              <a:pathLst>
                <a:path w="407669">
                  <a:moveTo>
                    <a:pt x="0" y="0"/>
                  </a:moveTo>
                  <a:lnTo>
                    <a:pt x="407439" y="0"/>
                  </a:lnTo>
                </a:path>
              </a:pathLst>
            </a:custGeom>
            <a:ln w="39972">
              <a:solidFill>
                <a:srgbClr val="2C4D7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85266" y="2203738"/>
              <a:ext cx="407670" cy="0"/>
            </a:xfrm>
            <a:custGeom>
              <a:avLst/>
              <a:gdLst/>
              <a:ahLst/>
              <a:cxnLst/>
              <a:rect l="l" t="t" r="r" b="b"/>
              <a:pathLst>
                <a:path w="407669">
                  <a:moveTo>
                    <a:pt x="0" y="0"/>
                  </a:moveTo>
                  <a:lnTo>
                    <a:pt x="407439" y="0"/>
                  </a:lnTo>
                </a:path>
              </a:pathLst>
            </a:custGeom>
            <a:ln w="39959">
              <a:solidFill>
                <a:srgbClr val="2C4D7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5266" y="2284844"/>
              <a:ext cx="407670" cy="0"/>
            </a:xfrm>
            <a:custGeom>
              <a:avLst/>
              <a:gdLst/>
              <a:ahLst/>
              <a:cxnLst/>
              <a:rect l="l" t="t" r="r" b="b"/>
              <a:pathLst>
                <a:path w="407669">
                  <a:moveTo>
                    <a:pt x="0" y="0"/>
                  </a:moveTo>
                  <a:lnTo>
                    <a:pt x="407439" y="0"/>
                  </a:lnTo>
                </a:path>
              </a:pathLst>
            </a:custGeom>
            <a:ln w="39972">
              <a:solidFill>
                <a:srgbClr val="2C4D7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85265" y="2030932"/>
              <a:ext cx="261620" cy="40005"/>
            </a:xfrm>
            <a:custGeom>
              <a:avLst/>
              <a:gdLst/>
              <a:ahLst/>
              <a:cxnLst/>
              <a:rect l="l" t="t" r="r" b="b"/>
              <a:pathLst>
                <a:path w="261619" h="40005">
                  <a:moveTo>
                    <a:pt x="37160" y="0"/>
                  </a:moveTo>
                  <a:lnTo>
                    <a:pt x="0" y="0"/>
                  </a:lnTo>
                  <a:lnTo>
                    <a:pt x="0" y="39966"/>
                  </a:lnTo>
                  <a:lnTo>
                    <a:pt x="37160" y="39966"/>
                  </a:lnTo>
                  <a:lnTo>
                    <a:pt x="37160" y="0"/>
                  </a:lnTo>
                  <a:close/>
                </a:path>
                <a:path w="261619" h="40005">
                  <a:moveTo>
                    <a:pt x="109855" y="0"/>
                  </a:moveTo>
                  <a:lnTo>
                    <a:pt x="72682" y="0"/>
                  </a:lnTo>
                  <a:lnTo>
                    <a:pt x="72682" y="39966"/>
                  </a:lnTo>
                  <a:lnTo>
                    <a:pt x="109855" y="39966"/>
                  </a:lnTo>
                  <a:lnTo>
                    <a:pt x="109855" y="0"/>
                  </a:lnTo>
                  <a:close/>
                </a:path>
                <a:path w="261619" h="40005">
                  <a:moveTo>
                    <a:pt x="183083" y="0"/>
                  </a:moveTo>
                  <a:lnTo>
                    <a:pt x="145923" y="0"/>
                  </a:lnTo>
                  <a:lnTo>
                    <a:pt x="145923" y="39966"/>
                  </a:lnTo>
                  <a:lnTo>
                    <a:pt x="183083" y="39966"/>
                  </a:lnTo>
                  <a:lnTo>
                    <a:pt x="183083" y="0"/>
                  </a:lnTo>
                  <a:close/>
                </a:path>
                <a:path w="261619" h="40005">
                  <a:moveTo>
                    <a:pt x="261505" y="0"/>
                  </a:moveTo>
                  <a:lnTo>
                    <a:pt x="224358" y="0"/>
                  </a:lnTo>
                  <a:lnTo>
                    <a:pt x="224358" y="39966"/>
                  </a:lnTo>
                  <a:lnTo>
                    <a:pt x="261505" y="39966"/>
                  </a:lnTo>
                  <a:lnTo>
                    <a:pt x="261505" y="0"/>
                  </a:lnTo>
                  <a:close/>
                </a:path>
              </a:pathLst>
            </a:custGeom>
            <a:solidFill>
              <a:srgbClr val="2C4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5035550" y="0"/>
            <a:ext cx="5022850" cy="7772400"/>
          </a:xfrm>
          <a:custGeom>
            <a:avLst/>
            <a:gdLst/>
            <a:ahLst/>
            <a:cxnLst/>
            <a:rect l="l" t="t" r="r" b="b"/>
            <a:pathLst>
              <a:path w="5022850" h="7772400">
                <a:moveTo>
                  <a:pt x="5022850" y="0"/>
                </a:moveTo>
                <a:lnTo>
                  <a:pt x="0" y="0"/>
                </a:lnTo>
                <a:lnTo>
                  <a:pt x="0" y="7772400"/>
                </a:lnTo>
                <a:lnTo>
                  <a:pt x="5022850" y="7772400"/>
                </a:lnTo>
                <a:lnTo>
                  <a:pt x="5022850" y="0"/>
                </a:lnTo>
                <a:close/>
              </a:path>
            </a:pathLst>
          </a:custGeom>
          <a:solidFill>
            <a:srgbClr val="2C4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15152" y="3027676"/>
            <a:ext cx="2959735" cy="23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0205">
              <a:lnSpc>
                <a:spcPct val="1542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Montserrat"/>
                <a:cs typeface="Montserrat"/>
              </a:rPr>
              <a:t>Gain</a:t>
            </a:r>
            <a:r>
              <a:rPr sz="2000" b="1" spc="-10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Expertise</a:t>
            </a:r>
            <a:r>
              <a:rPr sz="2000" b="1" spc="5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Montserrat"/>
                <a:cs typeface="Montserrat"/>
              </a:rPr>
              <a:t>Save</a:t>
            </a:r>
            <a:r>
              <a:rPr sz="2000" b="1" spc="-7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Montserrat"/>
                <a:cs typeface="Montserrat"/>
              </a:rPr>
              <a:t>Time</a:t>
            </a:r>
            <a:r>
              <a:rPr sz="2000" b="1" spc="-7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sz="2000" b="1" spc="-6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Money </a:t>
            </a:r>
            <a:r>
              <a:rPr sz="2000" b="1" spc="-30" dirty="0">
                <a:solidFill>
                  <a:srgbClr val="FFFFFF"/>
                </a:solidFill>
                <a:latin typeface="Montserrat"/>
                <a:cs typeface="Montserrat"/>
              </a:rPr>
              <a:t>Eliminate</a:t>
            </a:r>
            <a:r>
              <a:rPr sz="2000" b="1" spc="-6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180" dirty="0">
                <a:solidFill>
                  <a:srgbClr val="FFFFFF"/>
                </a:solidFill>
                <a:latin typeface="Montserrat"/>
                <a:cs typeface="Montserrat"/>
              </a:rPr>
              <a:t>Errors </a:t>
            </a:r>
            <a:r>
              <a:rPr sz="2000" b="1" spc="-20" dirty="0">
                <a:solidFill>
                  <a:srgbClr val="FFFFFF"/>
                </a:solidFill>
                <a:latin typeface="Montserrat"/>
                <a:cs typeface="Montserrat"/>
              </a:rPr>
              <a:t>Enhance</a:t>
            </a:r>
            <a:r>
              <a:rPr sz="2000" b="1" spc="-9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Efficiency</a:t>
            </a:r>
            <a:endParaRPr sz="20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FFFFFF"/>
                </a:solidFill>
                <a:latin typeface="Montserrat"/>
                <a:cs typeface="Montserrat"/>
              </a:rPr>
              <a:t>Increase</a:t>
            </a:r>
            <a:r>
              <a:rPr sz="2000" b="1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Montserrat"/>
                <a:cs typeface="Montserrat"/>
              </a:rPr>
              <a:t>Profitability</a:t>
            </a:r>
            <a:endParaRPr sz="2000">
              <a:latin typeface="Montserrat"/>
              <a:cs typeface="Montserrat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925311" y="1311753"/>
            <a:ext cx="3135630" cy="120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ADVANTAGES</a:t>
            </a:r>
            <a:endParaRPr sz="2600">
              <a:latin typeface="Montserrat ExtraBold"/>
              <a:cs typeface="Montserrat ExtraBold"/>
            </a:endParaRPr>
          </a:p>
          <a:p>
            <a:pPr marL="12700" marR="5080">
              <a:lnSpc>
                <a:spcPts val="3100"/>
              </a:lnSpc>
              <a:spcBef>
                <a:spcPts val="110"/>
              </a:spcBef>
            </a:pPr>
            <a:r>
              <a:rPr sz="2600" dirty="0">
                <a:solidFill>
                  <a:srgbClr val="7DB3D6"/>
                </a:solidFill>
                <a:latin typeface="Montserrat ExtraBold"/>
                <a:cs typeface="Montserrat ExtraBold"/>
              </a:rPr>
              <a:t>OF</a:t>
            </a:r>
            <a:r>
              <a:rPr sz="2600" spc="35" dirty="0">
                <a:solidFill>
                  <a:srgbClr val="7DB3D6"/>
                </a:solidFill>
                <a:latin typeface="Montserrat ExtraBold"/>
                <a:cs typeface="Montserrat ExtraBold"/>
              </a:rPr>
              <a:t> </a:t>
            </a:r>
            <a:r>
              <a:rPr sz="2600" spc="-10" dirty="0">
                <a:solidFill>
                  <a:srgbClr val="7DB3D6"/>
                </a:solidFill>
                <a:latin typeface="Montserrat ExtraBold"/>
                <a:cs typeface="Montserrat ExtraBold"/>
              </a:rPr>
              <a:t>OUTSOURCED </a:t>
            </a:r>
            <a:r>
              <a:rPr sz="26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ACCOUNTING</a:t>
            </a:r>
            <a:endParaRPr sz="2600">
              <a:latin typeface="Montserrat ExtraBold"/>
              <a:cs typeface="Montserrat ExtraBol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998211" y="548642"/>
            <a:ext cx="4592320" cy="6347460"/>
            <a:chOff x="4998211" y="548642"/>
            <a:chExt cx="4592320" cy="6347460"/>
          </a:xfrm>
        </p:grpSpPr>
        <p:sp>
          <p:nvSpPr>
            <p:cNvPr id="33" name="object 33"/>
            <p:cNvSpPr/>
            <p:nvPr/>
          </p:nvSpPr>
          <p:spPr>
            <a:xfrm>
              <a:off x="5010911" y="950975"/>
              <a:ext cx="4566920" cy="5932805"/>
            </a:xfrm>
            <a:custGeom>
              <a:avLst/>
              <a:gdLst/>
              <a:ahLst/>
              <a:cxnLst/>
              <a:rect l="l" t="t" r="r" b="b"/>
              <a:pathLst>
                <a:path w="4566920" h="5932805">
                  <a:moveTo>
                    <a:pt x="0" y="5932424"/>
                  </a:moveTo>
                  <a:lnTo>
                    <a:pt x="4566869" y="5932424"/>
                  </a:lnTo>
                  <a:lnTo>
                    <a:pt x="4566869" y="0"/>
                  </a:lnTo>
                  <a:lnTo>
                    <a:pt x="2898648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0527" y="882091"/>
              <a:ext cx="137159" cy="13776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8680" y="582548"/>
              <a:ext cx="353937" cy="1773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69363" y="582878"/>
              <a:ext cx="628650" cy="177800"/>
            </a:xfrm>
            <a:custGeom>
              <a:avLst/>
              <a:gdLst/>
              <a:ahLst/>
              <a:cxnLst/>
              <a:rect l="l" t="t" r="r" b="b"/>
              <a:pathLst>
                <a:path w="628650" h="177800">
                  <a:moveTo>
                    <a:pt x="274053" y="2844"/>
                  </a:moveTo>
                  <a:lnTo>
                    <a:pt x="236093" y="2819"/>
                  </a:lnTo>
                  <a:lnTo>
                    <a:pt x="196088" y="124269"/>
                  </a:lnTo>
                  <a:lnTo>
                    <a:pt x="156984" y="2768"/>
                  </a:lnTo>
                  <a:lnTo>
                    <a:pt x="120256" y="2743"/>
                  </a:lnTo>
                  <a:lnTo>
                    <a:pt x="79756" y="123215"/>
                  </a:lnTo>
                  <a:lnTo>
                    <a:pt x="41148" y="2692"/>
                  </a:lnTo>
                  <a:lnTo>
                    <a:pt x="0" y="2654"/>
                  </a:lnTo>
                  <a:lnTo>
                    <a:pt x="56210" y="174129"/>
                  </a:lnTo>
                  <a:lnTo>
                    <a:pt x="98590" y="174167"/>
                  </a:lnTo>
                  <a:lnTo>
                    <a:pt x="137604" y="58102"/>
                  </a:lnTo>
                  <a:lnTo>
                    <a:pt x="175234" y="174218"/>
                  </a:lnTo>
                  <a:lnTo>
                    <a:pt x="217855" y="174244"/>
                  </a:lnTo>
                  <a:lnTo>
                    <a:pt x="274053" y="2844"/>
                  </a:lnTo>
                  <a:close/>
                </a:path>
                <a:path w="628650" h="177800">
                  <a:moveTo>
                    <a:pt x="489178" y="30429"/>
                  </a:moveTo>
                  <a:lnTo>
                    <a:pt x="449681" y="4432"/>
                  </a:lnTo>
                  <a:lnTo>
                    <a:pt x="418655" y="0"/>
                  </a:lnTo>
                  <a:lnTo>
                    <a:pt x="405765" y="698"/>
                  </a:lnTo>
                  <a:lnTo>
                    <a:pt x="360984" y="17602"/>
                  </a:lnTo>
                  <a:lnTo>
                    <a:pt x="332384" y="53352"/>
                  </a:lnTo>
                  <a:lnTo>
                    <a:pt x="325539" y="88595"/>
                  </a:lnTo>
                  <a:lnTo>
                    <a:pt x="326288" y="101003"/>
                  </a:lnTo>
                  <a:lnTo>
                    <a:pt x="344246" y="143827"/>
                  </a:lnTo>
                  <a:lnTo>
                    <a:pt x="381812" y="170878"/>
                  </a:lnTo>
                  <a:lnTo>
                    <a:pt x="418299" y="177317"/>
                  </a:lnTo>
                  <a:lnTo>
                    <a:pt x="429183" y="176834"/>
                  </a:lnTo>
                  <a:lnTo>
                    <a:pt x="467410" y="165150"/>
                  </a:lnTo>
                  <a:lnTo>
                    <a:pt x="463638" y="123228"/>
                  </a:lnTo>
                  <a:lnTo>
                    <a:pt x="454418" y="132105"/>
                  </a:lnTo>
                  <a:lnTo>
                    <a:pt x="444157" y="138455"/>
                  </a:lnTo>
                  <a:lnTo>
                    <a:pt x="432866" y="142252"/>
                  </a:lnTo>
                  <a:lnTo>
                    <a:pt x="420522" y="143522"/>
                  </a:lnTo>
                  <a:lnTo>
                    <a:pt x="412775" y="143078"/>
                  </a:lnTo>
                  <a:lnTo>
                    <a:pt x="376491" y="122936"/>
                  </a:lnTo>
                  <a:lnTo>
                    <a:pt x="365696" y="88633"/>
                  </a:lnTo>
                  <a:lnTo>
                    <a:pt x="366141" y="80873"/>
                  </a:lnTo>
                  <a:lnTo>
                    <a:pt x="386283" y="44589"/>
                  </a:lnTo>
                  <a:lnTo>
                    <a:pt x="420598" y="33807"/>
                  </a:lnTo>
                  <a:lnTo>
                    <a:pt x="432943" y="35064"/>
                  </a:lnTo>
                  <a:lnTo>
                    <a:pt x="444233" y="38836"/>
                  </a:lnTo>
                  <a:lnTo>
                    <a:pt x="454482" y="45123"/>
                  </a:lnTo>
                  <a:lnTo>
                    <a:pt x="463689" y="53911"/>
                  </a:lnTo>
                  <a:lnTo>
                    <a:pt x="489178" y="30429"/>
                  </a:lnTo>
                  <a:close/>
                </a:path>
                <a:path w="628650" h="177800">
                  <a:moveTo>
                    <a:pt x="628218" y="3111"/>
                  </a:moveTo>
                  <a:lnTo>
                    <a:pt x="498665" y="3111"/>
                  </a:lnTo>
                  <a:lnTo>
                    <a:pt x="498665" y="34861"/>
                  </a:lnTo>
                  <a:lnTo>
                    <a:pt x="498640" y="80581"/>
                  </a:lnTo>
                  <a:lnTo>
                    <a:pt x="498614" y="112331"/>
                  </a:lnTo>
                  <a:lnTo>
                    <a:pt x="498576" y="174561"/>
                  </a:lnTo>
                  <a:lnTo>
                    <a:pt x="538251" y="174561"/>
                  </a:lnTo>
                  <a:lnTo>
                    <a:pt x="538251" y="112331"/>
                  </a:lnTo>
                  <a:lnTo>
                    <a:pt x="617639" y="112331"/>
                  </a:lnTo>
                  <a:lnTo>
                    <a:pt x="617639" y="80581"/>
                  </a:lnTo>
                  <a:lnTo>
                    <a:pt x="538302" y="80581"/>
                  </a:lnTo>
                  <a:lnTo>
                    <a:pt x="538302" y="34861"/>
                  </a:lnTo>
                  <a:lnTo>
                    <a:pt x="628218" y="34861"/>
                  </a:lnTo>
                  <a:lnTo>
                    <a:pt x="628218" y="3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2291" y="548642"/>
              <a:ext cx="206604" cy="22294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397030" y="582321"/>
              <a:ext cx="187960" cy="177800"/>
            </a:xfrm>
            <a:custGeom>
              <a:avLst/>
              <a:gdLst/>
              <a:ahLst/>
              <a:cxnLst/>
              <a:rect l="l" t="t" r="r" b="b"/>
              <a:pathLst>
                <a:path w="187959" h="177800">
                  <a:moveTo>
                    <a:pt x="93846" y="0"/>
                  </a:moveTo>
                  <a:lnTo>
                    <a:pt x="80480" y="728"/>
                  </a:lnTo>
                  <a:lnTo>
                    <a:pt x="80720" y="728"/>
                  </a:lnTo>
                  <a:lnTo>
                    <a:pt x="68345" y="2895"/>
                  </a:lnTo>
                  <a:lnTo>
                    <a:pt x="26518" y="25241"/>
                  </a:lnTo>
                  <a:lnTo>
                    <a:pt x="3016" y="64743"/>
                  </a:lnTo>
                  <a:lnTo>
                    <a:pt x="0" y="88709"/>
                  </a:lnTo>
                  <a:lnTo>
                    <a:pt x="764" y="101013"/>
                  </a:lnTo>
                  <a:lnTo>
                    <a:pt x="18369" y="143081"/>
                  </a:lnTo>
                  <a:lnTo>
                    <a:pt x="56823" y="170861"/>
                  </a:lnTo>
                  <a:lnTo>
                    <a:pt x="93731" y="177304"/>
                  </a:lnTo>
                  <a:lnTo>
                    <a:pt x="106740" y="176595"/>
                  </a:lnTo>
                  <a:lnTo>
                    <a:pt x="151829" y="159540"/>
                  </a:lnTo>
                  <a:lnTo>
                    <a:pt x="168617" y="143690"/>
                  </a:lnTo>
                  <a:lnTo>
                    <a:pt x="96820" y="143690"/>
                  </a:lnTo>
                  <a:lnTo>
                    <a:pt x="86504" y="143081"/>
                  </a:lnTo>
                  <a:lnTo>
                    <a:pt x="50978" y="122989"/>
                  </a:lnTo>
                  <a:lnTo>
                    <a:pt x="40168" y="88709"/>
                  </a:lnTo>
                  <a:lnTo>
                    <a:pt x="40597" y="80942"/>
                  </a:lnTo>
                  <a:lnTo>
                    <a:pt x="60541" y="44631"/>
                  </a:lnTo>
                  <a:lnTo>
                    <a:pt x="93833" y="33794"/>
                  </a:lnTo>
                  <a:lnTo>
                    <a:pt x="168763" y="33794"/>
                  </a:lnTo>
                  <a:lnTo>
                    <a:pt x="160878" y="25241"/>
                  </a:lnTo>
                  <a:lnTo>
                    <a:pt x="119192" y="2895"/>
                  </a:lnTo>
                  <a:lnTo>
                    <a:pt x="106854" y="728"/>
                  </a:lnTo>
                  <a:lnTo>
                    <a:pt x="93846" y="0"/>
                  </a:lnTo>
                  <a:close/>
                </a:path>
                <a:path w="187959" h="177800">
                  <a:moveTo>
                    <a:pt x="168746" y="33794"/>
                  </a:moveTo>
                  <a:lnTo>
                    <a:pt x="93833" y="33794"/>
                  </a:lnTo>
                  <a:lnTo>
                    <a:pt x="101239" y="34232"/>
                  </a:lnTo>
                  <a:lnTo>
                    <a:pt x="108276" y="35545"/>
                  </a:lnTo>
                  <a:lnTo>
                    <a:pt x="140467" y="60274"/>
                  </a:lnTo>
                  <a:lnTo>
                    <a:pt x="147425" y="88709"/>
                  </a:lnTo>
                  <a:lnTo>
                    <a:pt x="146984" y="96430"/>
                  </a:lnTo>
                  <a:lnTo>
                    <a:pt x="126985" y="132719"/>
                  </a:lnTo>
                  <a:lnTo>
                    <a:pt x="90627" y="143690"/>
                  </a:lnTo>
                  <a:lnTo>
                    <a:pt x="168617" y="143690"/>
                  </a:lnTo>
                  <a:lnTo>
                    <a:pt x="186810" y="101013"/>
                  </a:lnTo>
                  <a:lnTo>
                    <a:pt x="187584" y="88709"/>
                  </a:lnTo>
                  <a:lnTo>
                    <a:pt x="186829" y="76412"/>
                  </a:lnTo>
                  <a:lnTo>
                    <a:pt x="184544" y="64743"/>
                  </a:lnTo>
                  <a:lnTo>
                    <a:pt x="180728" y="53699"/>
                  </a:lnTo>
                  <a:lnTo>
                    <a:pt x="175380" y="43281"/>
                  </a:lnTo>
                  <a:lnTo>
                    <a:pt x="168746" y="33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311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b="1" spc="-25" dirty="0">
                <a:solidFill>
                  <a:srgbClr val="3C5682"/>
                </a:solidFill>
                <a:latin typeface="Montserrat SemiBold"/>
                <a:cs typeface="Montserrat SemiBold"/>
              </a:rPr>
              <a:t>10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FFFF"/>
                </a:solidFill>
              </a:rPr>
              <a:t>Private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Confidential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©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NOW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CFO.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rights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reserved.</a:t>
            </a:r>
            <a:r>
              <a:rPr spc="225" dirty="0">
                <a:solidFill>
                  <a:srgbClr val="FFFFFF"/>
                </a:solidFill>
              </a:rPr>
              <a:t> </a:t>
            </a:r>
            <a:r>
              <a:rPr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664" y="1926002"/>
            <a:ext cx="2943225" cy="6000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54940" indent="-142240">
              <a:lnSpc>
                <a:spcPct val="100000"/>
              </a:lnSpc>
              <a:spcBef>
                <a:spcPts val="375"/>
              </a:spcBef>
              <a:buChar char="•"/>
              <a:tabLst>
                <a:tab pos="154940" algn="l"/>
              </a:tabLst>
            </a:pPr>
            <a:r>
              <a:rPr sz="1650" b="1" dirty="0">
                <a:latin typeface="Montserrat ExtraBold"/>
                <a:cs typeface="Montserrat ExtraBold"/>
              </a:rPr>
              <a:t>Benefit</a:t>
            </a:r>
            <a:r>
              <a:rPr sz="1650" b="1" spc="290" dirty="0">
                <a:latin typeface="Montserrat ExtraBold"/>
                <a:cs typeface="Montserrat ExtraBold"/>
              </a:rPr>
              <a:t> </a:t>
            </a:r>
            <a:r>
              <a:rPr sz="1650" b="1" dirty="0">
                <a:latin typeface="Montserrat ExtraBold"/>
                <a:cs typeface="Montserrat ExtraBold"/>
              </a:rPr>
              <a:t>Existing</a:t>
            </a:r>
            <a:r>
              <a:rPr sz="1650" b="1" spc="290" dirty="0">
                <a:latin typeface="Montserrat ExtraBold"/>
                <a:cs typeface="Montserrat ExtraBold"/>
              </a:rPr>
              <a:t> </a:t>
            </a:r>
            <a:r>
              <a:rPr sz="1650" b="1" spc="65" dirty="0">
                <a:latin typeface="Montserrat ExtraBold"/>
                <a:cs typeface="Montserrat ExtraBold"/>
              </a:rPr>
              <a:t>Clients</a:t>
            </a:r>
            <a:endParaRPr sz="1650">
              <a:latin typeface="Montserrat ExtraBold"/>
              <a:cs typeface="Montserrat ExtraBold"/>
            </a:endParaRPr>
          </a:p>
          <a:p>
            <a:pPr marL="277495" lvl="1" indent="-142240">
              <a:lnSpc>
                <a:spcPct val="100000"/>
              </a:lnSpc>
              <a:spcBef>
                <a:spcPts val="280"/>
              </a:spcBef>
              <a:buChar char="•"/>
              <a:tabLst>
                <a:tab pos="277495" algn="l"/>
              </a:tabLst>
            </a:pPr>
            <a:r>
              <a:rPr sz="1650" b="1" spc="135" dirty="0">
                <a:latin typeface="Montserrat ExtraBold"/>
                <a:cs typeface="Montserrat ExtraBold"/>
              </a:rPr>
              <a:t>Grow</a:t>
            </a:r>
            <a:r>
              <a:rPr sz="1650" b="1" spc="10" dirty="0">
                <a:latin typeface="Montserrat ExtraBold"/>
                <a:cs typeface="Montserrat ExtraBold"/>
              </a:rPr>
              <a:t> </a:t>
            </a:r>
            <a:r>
              <a:rPr sz="1650" b="1" spc="90" dirty="0">
                <a:latin typeface="Montserrat ExtraBold"/>
                <a:cs typeface="Montserrat ExtraBold"/>
              </a:rPr>
              <a:t>Your</a:t>
            </a:r>
            <a:r>
              <a:rPr sz="1650" b="1" spc="15" dirty="0">
                <a:latin typeface="Montserrat ExtraBold"/>
                <a:cs typeface="Montserrat ExtraBold"/>
              </a:rPr>
              <a:t> </a:t>
            </a:r>
            <a:r>
              <a:rPr sz="1650" b="1" spc="155" dirty="0">
                <a:latin typeface="Montserrat ExtraBold"/>
                <a:cs typeface="Montserrat ExtraBold"/>
              </a:rPr>
              <a:t>Portfolio</a:t>
            </a:r>
            <a:endParaRPr sz="1650">
              <a:latin typeface="Montserrat ExtraBold"/>
              <a:cs typeface="Montserrat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1526" y="2731223"/>
            <a:ext cx="4243705" cy="4203065"/>
            <a:chOff x="5351526" y="2731223"/>
            <a:chExt cx="4243705" cy="4203065"/>
          </a:xfrm>
        </p:grpSpPr>
        <p:sp>
          <p:nvSpPr>
            <p:cNvPr id="4" name="object 4"/>
            <p:cNvSpPr/>
            <p:nvPr/>
          </p:nvSpPr>
          <p:spPr>
            <a:xfrm>
              <a:off x="5370258" y="2749969"/>
              <a:ext cx="4225290" cy="4184650"/>
            </a:xfrm>
            <a:custGeom>
              <a:avLst/>
              <a:gdLst/>
              <a:ahLst/>
              <a:cxnLst/>
              <a:rect l="l" t="t" r="r" b="b"/>
              <a:pathLst>
                <a:path w="4225290" h="4184650">
                  <a:moveTo>
                    <a:pt x="4224769" y="0"/>
                  </a:moveTo>
                  <a:lnTo>
                    <a:pt x="0" y="0"/>
                  </a:lnTo>
                  <a:lnTo>
                    <a:pt x="0" y="4184319"/>
                  </a:lnTo>
                  <a:lnTo>
                    <a:pt x="4224769" y="4184319"/>
                  </a:lnTo>
                  <a:lnTo>
                    <a:pt x="4224769" y="0"/>
                  </a:lnTo>
                  <a:close/>
                </a:path>
              </a:pathLst>
            </a:custGeom>
            <a:solidFill>
              <a:srgbClr val="231F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51526" y="2731223"/>
              <a:ext cx="4089400" cy="4045585"/>
            </a:xfrm>
            <a:custGeom>
              <a:avLst/>
              <a:gdLst/>
              <a:ahLst/>
              <a:cxnLst/>
              <a:rect l="l" t="t" r="r" b="b"/>
              <a:pathLst>
                <a:path w="4089400" h="4045584">
                  <a:moveTo>
                    <a:pt x="4089400" y="0"/>
                  </a:moveTo>
                  <a:lnTo>
                    <a:pt x="0" y="0"/>
                  </a:lnTo>
                  <a:lnTo>
                    <a:pt x="0" y="4045000"/>
                  </a:lnTo>
                  <a:lnTo>
                    <a:pt x="4089400" y="4045000"/>
                  </a:lnTo>
                  <a:lnTo>
                    <a:pt x="4089400" y="0"/>
                  </a:lnTo>
                  <a:close/>
                </a:path>
              </a:pathLst>
            </a:custGeom>
            <a:solidFill>
              <a:srgbClr val="F3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/>
          </a:p>
          <a:p>
            <a:pPr marL="255270" marR="313690" indent="164465">
              <a:lnSpc>
                <a:spcPct val="177000"/>
              </a:lnSpc>
            </a:pPr>
            <a:r>
              <a:rPr dirty="0"/>
              <a:t>These</a:t>
            </a:r>
            <a:r>
              <a:rPr spc="-30" dirty="0"/>
              <a:t> </a:t>
            </a:r>
            <a:r>
              <a:rPr dirty="0"/>
              <a:t>partnerships</a:t>
            </a:r>
            <a:r>
              <a:rPr spc="-30" dirty="0"/>
              <a:t> </a:t>
            </a:r>
            <a:r>
              <a:rPr dirty="0"/>
              <a:t>enable</a:t>
            </a:r>
            <a:r>
              <a:rPr spc="-25" dirty="0"/>
              <a:t> </a:t>
            </a:r>
            <a:r>
              <a:rPr dirty="0"/>
              <a:t>us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10" dirty="0"/>
              <a:t>provide </a:t>
            </a:r>
            <a:r>
              <a:rPr dirty="0"/>
              <a:t>our</a:t>
            </a:r>
            <a:r>
              <a:rPr spc="-30" dirty="0"/>
              <a:t> </a:t>
            </a:r>
            <a:r>
              <a:rPr dirty="0"/>
              <a:t>clients</a:t>
            </a:r>
            <a:r>
              <a:rPr spc="-2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broader</a:t>
            </a:r>
            <a:r>
              <a:rPr spc="-25" dirty="0"/>
              <a:t> </a:t>
            </a:r>
            <a:r>
              <a:rPr dirty="0"/>
              <a:t>range</a:t>
            </a:r>
            <a:r>
              <a:rPr spc="-2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services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expertise.</a:t>
            </a:r>
            <a:r>
              <a:rPr spc="-15" dirty="0"/>
              <a:t> </a:t>
            </a:r>
            <a:r>
              <a:rPr dirty="0"/>
              <a:t>By</a:t>
            </a:r>
            <a:r>
              <a:rPr spc="-20" dirty="0"/>
              <a:t> </a:t>
            </a:r>
            <a:r>
              <a:rPr spc="-10" dirty="0"/>
              <a:t>leveraging</a:t>
            </a:r>
            <a:r>
              <a:rPr spc="-15" dirty="0"/>
              <a:t> </a:t>
            </a:r>
            <a:r>
              <a:rPr dirty="0"/>
              <a:t>these</a:t>
            </a:r>
            <a:r>
              <a:rPr spc="-15" dirty="0"/>
              <a:t> </a:t>
            </a:r>
            <a:r>
              <a:rPr spc="-10" dirty="0"/>
              <a:t>partners </a:t>
            </a:r>
            <a:r>
              <a:rPr dirty="0"/>
              <a:t>knowledge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resources,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offer</a:t>
            </a:r>
            <a:r>
              <a:rPr spc="-3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10" dirty="0"/>
              <a:t>holistic</a:t>
            </a:r>
          </a:p>
          <a:p>
            <a:pPr marL="307975" marR="366395" indent="1270" algn="ctr">
              <a:lnSpc>
                <a:spcPct val="177000"/>
              </a:lnSpc>
            </a:pPr>
            <a:r>
              <a:rPr dirty="0"/>
              <a:t>approach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financial</a:t>
            </a:r>
            <a:r>
              <a:rPr spc="-5" dirty="0"/>
              <a:t> </a:t>
            </a:r>
            <a:r>
              <a:rPr dirty="0"/>
              <a:t>management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spc="-10" dirty="0"/>
              <a:t>contribute</a:t>
            </a:r>
            <a:r>
              <a:rPr spc="-25" dirty="0"/>
              <a:t> </a:t>
            </a:r>
            <a:r>
              <a:rPr dirty="0"/>
              <a:t>even</a:t>
            </a:r>
            <a:r>
              <a:rPr spc="-25" dirty="0"/>
              <a:t> </a:t>
            </a:r>
            <a:r>
              <a:rPr dirty="0"/>
              <a:t>more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success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our </a:t>
            </a:r>
            <a:r>
              <a:rPr dirty="0"/>
              <a:t>clients</a:t>
            </a:r>
            <a:r>
              <a:rPr spc="-40" dirty="0"/>
              <a:t> </a:t>
            </a:r>
            <a:r>
              <a:rPr spc="-10" dirty="0"/>
              <a:t>businesses.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0335" y="3012352"/>
            <a:ext cx="1025525" cy="1025525"/>
            <a:chOff x="6960335" y="3012352"/>
            <a:chExt cx="1025525" cy="1025525"/>
          </a:xfrm>
        </p:grpSpPr>
        <p:sp>
          <p:nvSpPr>
            <p:cNvPr id="8" name="object 8"/>
            <p:cNvSpPr/>
            <p:nvPr/>
          </p:nvSpPr>
          <p:spPr>
            <a:xfrm>
              <a:off x="6979069" y="3031070"/>
              <a:ext cx="1007110" cy="1007110"/>
            </a:xfrm>
            <a:custGeom>
              <a:avLst/>
              <a:gdLst/>
              <a:ahLst/>
              <a:cxnLst/>
              <a:rect l="l" t="t" r="r" b="b"/>
              <a:pathLst>
                <a:path w="1007109" h="1007110">
                  <a:moveTo>
                    <a:pt x="1006754" y="0"/>
                  </a:moveTo>
                  <a:lnTo>
                    <a:pt x="0" y="0"/>
                  </a:lnTo>
                  <a:lnTo>
                    <a:pt x="0" y="1006754"/>
                  </a:lnTo>
                  <a:lnTo>
                    <a:pt x="1006754" y="1006754"/>
                  </a:lnTo>
                  <a:lnTo>
                    <a:pt x="1006754" y="0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60335" y="3012352"/>
              <a:ext cx="869315" cy="869315"/>
            </a:xfrm>
            <a:custGeom>
              <a:avLst/>
              <a:gdLst/>
              <a:ahLst/>
              <a:cxnLst/>
              <a:rect l="l" t="t" r="r" b="b"/>
              <a:pathLst>
                <a:path w="869315" h="869314">
                  <a:moveTo>
                    <a:pt x="434479" y="0"/>
                  </a:moveTo>
                  <a:lnTo>
                    <a:pt x="387138" y="2549"/>
                  </a:lnTo>
                  <a:lnTo>
                    <a:pt x="341274" y="10020"/>
                  </a:lnTo>
                  <a:lnTo>
                    <a:pt x="297151" y="22149"/>
                  </a:lnTo>
                  <a:lnTo>
                    <a:pt x="255035" y="38669"/>
                  </a:lnTo>
                  <a:lnTo>
                    <a:pt x="215190" y="59316"/>
                  </a:lnTo>
                  <a:lnTo>
                    <a:pt x="177882" y="83826"/>
                  </a:lnTo>
                  <a:lnTo>
                    <a:pt x="143376" y="111933"/>
                  </a:lnTo>
                  <a:lnTo>
                    <a:pt x="111937" y="143371"/>
                  </a:lnTo>
                  <a:lnTo>
                    <a:pt x="83830" y="177877"/>
                  </a:lnTo>
                  <a:lnTo>
                    <a:pt x="59319" y="215185"/>
                  </a:lnTo>
                  <a:lnTo>
                    <a:pt x="38671" y="255029"/>
                  </a:lnTo>
                  <a:lnTo>
                    <a:pt x="22150" y="297146"/>
                  </a:lnTo>
                  <a:lnTo>
                    <a:pt x="10021" y="341270"/>
                  </a:lnTo>
                  <a:lnTo>
                    <a:pt x="2549" y="387136"/>
                  </a:lnTo>
                  <a:lnTo>
                    <a:pt x="0" y="434479"/>
                  </a:lnTo>
                  <a:lnTo>
                    <a:pt x="2549" y="481820"/>
                  </a:lnTo>
                  <a:lnTo>
                    <a:pt x="10021" y="527684"/>
                  </a:lnTo>
                  <a:lnTo>
                    <a:pt x="22150" y="571807"/>
                  </a:lnTo>
                  <a:lnTo>
                    <a:pt x="38671" y="613924"/>
                  </a:lnTo>
                  <a:lnTo>
                    <a:pt x="59319" y="653768"/>
                  </a:lnTo>
                  <a:lnTo>
                    <a:pt x="83830" y="691076"/>
                  </a:lnTo>
                  <a:lnTo>
                    <a:pt x="111937" y="725582"/>
                  </a:lnTo>
                  <a:lnTo>
                    <a:pt x="143376" y="757021"/>
                  </a:lnTo>
                  <a:lnTo>
                    <a:pt x="177882" y="785129"/>
                  </a:lnTo>
                  <a:lnTo>
                    <a:pt x="215190" y="809639"/>
                  </a:lnTo>
                  <a:lnTo>
                    <a:pt x="255035" y="830287"/>
                  </a:lnTo>
                  <a:lnTo>
                    <a:pt x="297151" y="846809"/>
                  </a:lnTo>
                  <a:lnTo>
                    <a:pt x="341274" y="858938"/>
                  </a:lnTo>
                  <a:lnTo>
                    <a:pt x="387138" y="866409"/>
                  </a:lnTo>
                  <a:lnTo>
                    <a:pt x="434479" y="868959"/>
                  </a:lnTo>
                  <a:lnTo>
                    <a:pt x="481820" y="866409"/>
                  </a:lnTo>
                  <a:lnTo>
                    <a:pt x="527684" y="858938"/>
                  </a:lnTo>
                  <a:lnTo>
                    <a:pt x="571807" y="846809"/>
                  </a:lnTo>
                  <a:lnTo>
                    <a:pt x="613924" y="830287"/>
                  </a:lnTo>
                  <a:lnTo>
                    <a:pt x="653768" y="809639"/>
                  </a:lnTo>
                  <a:lnTo>
                    <a:pt x="691076" y="785129"/>
                  </a:lnTo>
                  <a:lnTo>
                    <a:pt x="725582" y="757021"/>
                  </a:lnTo>
                  <a:lnTo>
                    <a:pt x="757021" y="725582"/>
                  </a:lnTo>
                  <a:lnTo>
                    <a:pt x="785129" y="691076"/>
                  </a:lnTo>
                  <a:lnTo>
                    <a:pt x="809639" y="653768"/>
                  </a:lnTo>
                  <a:lnTo>
                    <a:pt x="830287" y="613924"/>
                  </a:lnTo>
                  <a:lnTo>
                    <a:pt x="846809" y="571807"/>
                  </a:lnTo>
                  <a:lnTo>
                    <a:pt x="858938" y="527684"/>
                  </a:lnTo>
                  <a:lnTo>
                    <a:pt x="866409" y="481820"/>
                  </a:lnTo>
                  <a:lnTo>
                    <a:pt x="868959" y="434479"/>
                  </a:lnTo>
                  <a:lnTo>
                    <a:pt x="866409" y="387136"/>
                  </a:lnTo>
                  <a:lnTo>
                    <a:pt x="858938" y="341270"/>
                  </a:lnTo>
                  <a:lnTo>
                    <a:pt x="846809" y="297146"/>
                  </a:lnTo>
                  <a:lnTo>
                    <a:pt x="830287" y="255029"/>
                  </a:lnTo>
                  <a:lnTo>
                    <a:pt x="809639" y="215185"/>
                  </a:lnTo>
                  <a:lnTo>
                    <a:pt x="785129" y="177877"/>
                  </a:lnTo>
                  <a:lnTo>
                    <a:pt x="757021" y="143371"/>
                  </a:lnTo>
                  <a:lnTo>
                    <a:pt x="725582" y="111933"/>
                  </a:lnTo>
                  <a:lnTo>
                    <a:pt x="691076" y="83826"/>
                  </a:lnTo>
                  <a:lnTo>
                    <a:pt x="653768" y="59316"/>
                  </a:lnTo>
                  <a:lnTo>
                    <a:pt x="613924" y="38669"/>
                  </a:lnTo>
                  <a:lnTo>
                    <a:pt x="571807" y="22149"/>
                  </a:lnTo>
                  <a:lnTo>
                    <a:pt x="527684" y="10020"/>
                  </a:lnTo>
                  <a:lnTo>
                    <a:pt x="481820" y="2549"/>
                  </a:lnTo>
                  <a:lnTo>
                    <a:pt x="434479" y="0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5895" y="3264507"/>
              <a:ext cx="546735" cy="274955"/>
            </a:xfrm>
            <a:custGeom>
              <a:avLst/>
              <a:gdLst/>
              <a:ahLst/>
              <a:cxnLst/>
              <a:rect l="l" t="t" r="r" b="b"/>
              <a:pathLst>
                <a:path w="546734" h="274954">
                  <a:moveTo>
                    <a:pt x="0" y="103993"/>
                  </a:moveTo>
                  <a:lnTo>
                    <a:pt x="56108" y="164992"/>
                  </a:lnTo>
                </a:path>
                <a:path w="546734" h="274954">
                  <a:moveTo>
                    <a:pt x="454291" y="22040"/>
                  </a:moveTo>
                  <a:lnTo>
                    <a:pt x="416318" y="56534"/>
                  </a:lnTo>
                  <a:lnTo>
                    <a:pt x="325221" y="4273"/>
                  </a:lnTo>
                  <a:lnTo>
                    <a:pt x="317592" y="1109"/>
                  </a:lnTo>
                  <a:lnTo>
                    <a:pt x="309557" y="0"/>
                  </a:lnTo>
                  <a:lnTo>
                    <a:pt x="301506" y="948"/>
                  </a:lnTo>
                  <a:lnTo>
                    <a:pt x="293827" y="3956"/>
                  </a:lnTo>
                  <a:lnTo>
                    <a:pt x="162255" y="77387"/>
                  </a:lnTo>
                  <a:lnTo>
                    <a:pt x="159054" y="79190"/>
                  </a:lnTo>
                  <a:lnTo>
                    <a:pt x="157988" y="83356"/>
                  </a:lnTo>
                  <a:lnTo>
                    <a:pt x="159956" y="86506"/>
                  </a:lnTo>
                  <a:lnTo>
                    <a:pt x="170230" y="103041"/>
                  </a:lnTo>
                  <a:lnTo>
                    <a:pt x="173405" y="108172"/>
                  </a:lnTo>
                  <a:lnTo>
                    <a:pt x="179374" y="110826"/>
                  </a:lnTo>
                  <a:lnTo>
                    <a:pt x="185254" y="109696"/>
                  </a:lnTo>
                  <a:lnTo>
                    <a:pt x="285026" y="88055"/>
                  </a:lnTo>
                  <a:lnTo>
                    <a:pt x="294072" y="87390"/>
                  </a:lnTo>
                  <a:lnTo>
                    <a:pt x="420243" y="228339"/>
                  </a:lnTo>
                  <a:lnTo>
                    <a:pt x="424640" y="242823"/>
                  </a:lnTo>
                  <a:lnTo>
                    <a:pt x="422614" y="250124"/>
                  </a:lnTo>
                  <a:lnTo>
                    <a:pt x="417855" y="256317"/>
                  </a:lnTo>
                  <a:lnTo>
                    <a:pt x="402450" y="269932"/>
                  </a:lnTo>
                  <a:lnTo>
                    <a:pt x="395426" y="273956"/>
                  </a:lnTo>
                  <a:lnTo>
                    <a:pt x="387705" y="274826"/>
                  </a:lnTo>
                  <a:lnTo>
                    <a:pt x="380251" y="272627"/>
                  </a:lnTo>
                  <a:lnTo>
                    <a:pt x="374027" y="267442"/>
                  </a:lnTo>
                  <a:lnTo>
                    <a:pt x="304749" y="180803"/>
                  </a:lnTo>
                </a:path>
                <a:path w="546734" h="274954">
                  <a:moveTo>
                    <a:pt x="160807" y="77844"/>
                  </a:moveTo>
                  <a:lnTo>
                    <a:pt x="112141" y="22409"/>
                  </a:lnTo>
                </a:path>
                <a:path w="546734" h="274954">
                  <a:moveTo>
                    <a:pt x="546481" y="125152"/>
                  </a:moveTo>
                  <a:lnTo>
                    <a:pt x="507657" y="160420"/>
                  </a:lnTo>
                  <a:lnTo>
                    <a:pt x="503672" y="188535"/>
                  </a:lnTo>
                  <a:lnTo>
                    <a:pt x="497971" y="204654"/>
                  </a:lnTo>
                  <a:lnTo>
                    <a:pt x="486620" y="214848"/>
                  </a:lnTo>
                  <a:lnTo>
                    <a:pt x="465683" y="225190"/>
                  </a:lnTo>
                </a:path>
              </a:pathLst>
            </a:custGeom>
            <a:ln w="187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7414" y="3424436"/>
              <a:ext cx="340844" cy="20398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5029200" y="0"/>
                </a:moveTo>
                <a:lnTo>
                  <a:pt x="0" y="0"/>
                </a:ln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close/>
              </a:path>
            </a:pathLst>
          </a:custGeom>
          <a:solidFill>
            <a:srgbClr val="2C4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1255" y="3071618"/>
            <a:ext cx="258635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9505">
              <a:lnSpc>
                <a:spcPct val="1229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FF"/>
                </a:solidFill>
                <a:latin typeface="Montserrat"/>
                <a:cs typeface="Montserrat"/>
              </a:rPr>
              <a:t>CPA</a:t>
            </a:r>
            <a:r>
              <a:rPr sz="2000" b="1" spc="-10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Firms </a:t>
            </a:r>
            <a:r>
              <a:rPr sz="2000" b="1" spc="50" dirty="0">
                <a:solidFill>
                  <a:srgbClr val="FFFFFF"/>
                </a:solidFill>
                <a:latin typeface="Montserrat"/>
                <a:cs typeface="Montserrat"/>
              </a:rPr>
              <a:t>Attorneys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Bankers </a:t>
            </a:r>
            <a:r>
              <a:rPr sz="2000" b="1" spc="45" dirty="0">
                <a:solidFill>
                  <a:srgbClr val="FFFFFF"/>
                </a:solidFill>
                <a:latin typeface="Montserrat"/>
                <a:cs typeface="Montserrat"/>
              </a:rPr>
              <a:t>Investors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Insurance </a:t>
            </a:r>
            <a:r>
              <a:rPr sz="2000" b="1" dirty="0">
                <a:solidFill>
                  <a:srgbClr val="FFFFFF"/>
                </a:solidFill>
                <a:latin typeface="Montserrat"/>
                <a:cs typeface="Montserrat"/>
              </a:rPr>
              <a:t>IT</a:t>
            </a:r>
            <a:r>
              <a:rPr sz="2000" b="1" spc="-6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Services</a:t>
            </a:r>
            <a:endParaRPr sz="2000">
              <a:latin typeface="Montserrat"/>
              <a:cs typeface="Montserrat"/>
            </a:endParaRPr>
          </a:p>
          <a:p>
            <a:pPr marL="12700" marR="5080">
              <a:lnSpc>
                <a:spcPct val="122900"/>
              </a:lnSpc>
            </a:pPr>
            <a:r>
              <a:rPr sz="2000" b="1" spc="55" dirty="0">
                <a:solidFill>
                  <a:srgbClr val="FFFFFF"/>
                </a:solidFill>
                <a:latin typeface="Montserrat"/>
                <a:cs typeface="Montserrat"/>
              </a:rPr>
              <a:t>Merchant</a:t>
            </a:r>
            <a:r>
              <a:rPr sz="20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serrat"/>
                <a:cs typeface="Montserrat"/>
              </a:rPr>
              <a:t>Services </a:t>
            </a:r>
            <a:r>
              <a:rPr sz="2000" b="1" spc="165" dirty="0">
                <a:solidFill>
                  <a:srgbClr val="FFFFFF"/>
                </a:solidFill>
                <a:latin typeface="Montserrat"/>
                <a:cs typeface="Montserrat"/>
              </a:rPr>
              <a:t>Payroll</a:t>
            </a:r>
            <a:r>
              <a:rPr sz="20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Montserrat"/>
                <a:cs typeface="Montserrat"/>
              </a:rPr>
              <a:t>Providers</a:t>
            </a:r>
            <a:endParaRPr sz="20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50485" y="1273398"/>
            <a:ext cx="2902585" cy="12090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solidFill>
                  <a:srgbClr val="FFFFFF"/>
                </a:solidFill>
                <a:latin typeface="Montserrat ExtraBold"/>
                <a:cs typeface="Montserrat ExtraBold"/>
              </a:rPr>
              <a:t>WE</a:t>
            </a:r>
            <a:r>
              <a:rPr sz="2600" spc="2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HAVE </a:t>
            </a:r>
            <a:r>
              <a:rPr sz="2600" spc="-10" dirty="0">
                <a:solidFill>
                  <a:srgbClr val="7DB3D6"/>
                </a:solidFill>
                <a:latin typeface="Montserrat ExtraBold"/>
                <a:cs typeface="Montserrat ExtraBold"/>
              </a:rPr>
              <a:t>TRUSTED </a:t>
            </a:r>
            <a:r>
              <a:rPr sz="26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RELATIONSHIPS</a:t>
            </a:r>
            <a:endParaRPr sz="2600">
              <a:latin typeface="Montserrat ExtraBold"/>
              <a:cs typeface="Montserrat Extra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0797" y="907235"/>
            <a:ext cx="4592320" cy="6014085"/>
            <a:chOff x="460797" y="907235"/>
            <a:chExt cx="4592320" cy="6014085"/>
          </a:xfrm>
        </p:grpSpPr>
        <p:sp>
          <p:nvSpPr>
            <p:cNvPr id="16" name="object 16"/>
            <p:cNvSpPr/>
            <p:nvPr/>
          </p:nvSpPr>
          <p:spPr>
            <a:xfrm>
              <a:off x="473497" y="976121"/>
              <a:ext cx="4566920" cy="5932805"/>
            </a:xfrm>
            <a:custGeom>
              <a:avLst/>
              <a:gdLst/>
              <a:ahLst/>
              <a:cxnLst/>
              <a:rect l="l" t="t" r="r" b="b"/>
              <a:pathLst>
                <a:path w="4566920" h="5932805">
                  <a:moveTo>
                    <a:pt x="4566869" y="5932424"/>
                  </a:moveTo>
                  <a:lnTo>
                    <a:pt x="0" y="5932424"/>
                  </a:lnTo>
                  <a:lnTo>
                    <a:pt x="0" y="0"/>
                  </a:lnTo>
                  <a:lnTo>
                    <a:pt x="1668221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2" y="907235"/>
              <a:ext cx="137160" cy="13776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441380" y="582548"/>
            <a:ext cx="615315" cy="177800"/>
            <a:chOff x="8441380" y="582548"/>
            <a:chExt cx="615315" cy="1778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1380" y="582548"/>
              <a:ext cx="353937" cy="1773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782065" y="585533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107602" y="582332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44"/>
                </a:lnTo>
                <a:lnTo>
                  <a:pt x="35445" y="18148"/>
                </a:lnTo>
                <a:lnTo>
                  <a:pt x="6845" y="53898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73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44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27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82"/>
                </a:lnTo>
                <a:lnTo>
                  <a:pt x="40157" y="89179"/>
                </a:lnTo>
                <a:lnTo>
                  <a:pt x="40601" y="81419"/>
                </a:lnTo>
                <a:lnTo>
                  <a:pt x="60744" y="45135"/>
                </a:lnTo>
                <a:lnTo>
                  <a:pt x="95059" y="34353"/>
                </a:lnTo>
                <a:lnTo>
                  <a:pt x="107403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101" y="81127"/>
                </a:lnTo>
                <a:lnTo>
                  <a:pt x="173075" y="112877"/>
                </a:lnTo>
                <a:lnTo>
                  <a:pt x="173037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712" y="88709"/>
                </a:moveTo>
                <a:lnTo>
                  <a:pt x="477507" y="43281"/>
                </a:lnTo>
                <a:lnTo>
                  <a:pt x="470865" y="33794"/>
                </a:lnTo>
                <a:lnTo>
                  <a:pt x="463003" y="25234"/>
                </a:lnTo>
                <a:lnTo>
                  <a:pt x="454050" y="17843"/>
                </a:lnTo>
                <a:lnTo>
                  <a:pt x="449541" y="15024"/>
                </a:lnTo>
                <a:lnTo>
                  <a:pt x="449541" y="88709"/>
                </a:lnTo>
                <a:lnTo>
                  <a:pt x="449110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32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22" y="80937"/>
                </a:lnTo>
                <a:lnTo>
                  <a:pt x="362661" y="44627"/>
                </a:lnTo>
                <a:lnTo>
                  <a:pt x="395960" y="33794"/>
                </a:lnTo>
                <a:lnTo>
                  <a:pt x="403364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24"/>
                </a:lnTo>
                <a:lnTo>
                  <a:pt x="408978" y="723"/>
                </a:lnTo>
                <a:lnTo>
                  <a:pt x="395973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71" y="2895"/>
                </a:lnTo>
                <a:lnTo>
                  <a:pt x="328637" y="25234"/>
                </a:lnTo>
                <a:lnTo>
                  <a:pt x="305142" y="64731"/>
                </a:lnTo>
                <a:lnTo>
                  <a:pt x="302120" y="88709"/>
                </a:lnTo>
                <a:lnTo>
                  <a:pt x="302882" y="101003"/>
                </a:lnTo>
                <a:lnTo>
                  <a:pt x="320497" y="143078"/>
                </a:lnTo>
                <a:lnTo>
                  <a:pt x="358940" y="170853"/>
                </a:lnTo>
                <a:lnTo>
                  <a:pt x="395859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803" y="123723"/>
                </a:lnTo>
                <a:lnTo>
                  <a:pt x="488937" y="101003"/>
                </a:lnTo>
                <a:lnTo>
                  <a:pt x="489712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4991" y="548642"/>
            <a:ext cx="206604" cy="222947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311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b="1" spc="-25" dirty="0">
                <a:solidFill>
                  <a:srgbClr val="3C5682"/>
                </a:solidFill>
                <a:latin typeface="Montserrat SemiBold"/>
                <a:cs typeface="Montserrat SemiBold"/>
              </a:rPr>
              <a:t>11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FFFF"/>
                </a:solidFill>
              </a:rPr>
              <a:t>Private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Confidential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©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NOW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CFO.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rights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reserved.</a:t>
            </a:r>
            <a:r>
              <a:rPr spc="225" dirty="0">
                <a:solidFill>
                  <a:srgbClr val="FFFFFF"/>
                </a:solidFill>
              </a:rPr>
              <a:t> </a:t>
            </a:r>
            <a:r>
              <a:rPr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1774" y="7377074"/>
            <a:ext cx="3382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C4C7C"/>
                </a:solidFill>
                <a:latin typeface="Montserrat Light"/>
                <a:cs typeface="Montserrat Light"/>
              </a:rPr>
              <a:t>Private</a:t>
            </a:r>
            <a:r>
              <a:rPr sz="800" spc="-30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dirty="0">
                <a:solidFill>
                  <a:srgbClr val="2C4C7C"/>
                </a:solidFill>
                <a:latin typeface="Montserrat Light"/>
                <a:cs typeface="Montserrat Light"/>
              </a:rPr>
              <a:t>&amp;</a:t>
            </a:r>
            <a:r>
              <a:rPr sz="800" spc="-35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spc="-10" dirty="0">
                <a:solidFill>
                  <a:srgbClr val="2C4C7C"/>
                </a:solidFill>
                <a:latin typeface="Montserrat Light"/>
                <a:cs typeface="Montserrat Light"/>
              </a:rPr>
              <a:t>Confidential</a:t>
            </a:r>
            <a:r>
              <a:rPr sz="800" spc="-30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dirty="0">
                <a:solidFill>
                  <a:srgbClr val="2C4C7C"/>
                </a:solidFill>
                <a:latin typeface="Montserrat Light"/>
                <a:cs typeface="Montserrat Light"/>
              </a:rPr>
              <a:t>©</a:t>
            </a:r>
            <a:r>
              <a:rPr sz="800" spc="-30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spc="-10" dirty="0">
                <a:solidFill>
                  <a:srgbClr val="2C4C7C"/>
                </a:solidFill>
                <a:latin typeface="Montserrat Light"/>
                <a:cs typeface="Montserrat Light"/>
              </a:rPr>
              <a:t>NOW</a:t>
            </a:r>
            <a:r>
              <a:rPr sz="800" spc="-30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spc="-20" dirty="0">
                <a:solidFill>
                  <a:srgbClr val="2C4C7C"/>
                </a:solidFill>
                <a:latin typeface="Montserrat Light"/>
                <a:cs typeface="Montserrat Light"/>
              </a:rPr>
              <a:t>CFO.</a:t>
            </a:r>
            <a:r>
              <a:rPr sz="800" spc="-30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dirty="0">
                <a:solidFill>
                  <a:srgbClr val="2C4C7C"/>
                </a:solidFill>
                <a:latin typeface="Montserrat Light"/>
                <a:cs typeface="Montserrat Light"/>
              </a:rPr>
              <a:t>All</a:t>
            </a:r>
            <a:r>
              <a:rPr sz="800" spc="-30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spc="-10" dirty="0">
                <a:solidFill>
                  <a:srgbClr val="2C4C7C"/>
                </a:solidFill>
                <a:latin typeface="Montserrat Light"/>
                <a:cs typeface="Montserrat Light"/>
              </a:rPr>
              <a:t>rights</a:t>
            </a:r>
            <a:r>
              <a:rPr sz="800" spc="-30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dirty="0">
                <a:solidFill>
                  <a:srgbClr val="2C4C7C"/>
                </a:solidFill>
                <a:latin typeface="Montserrat Light"/>
                <a:cs typeface="Montserrat Light"/>
              </a:rPr>
              <a:t>reserved.</a:t>
            </a:r>
            <a:r>
              <a:rPr sz="800" spc="225" dirty="0">
                <a:solidFill>
                  <a:srgbClr val="2C4C7C"/>
                </a:solidFill>
                <a:latin typeface="Montserrat Light"/>
                <a:cs typeface="Montserrat Light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nowcfo.com</a:t>
            </a:r>
            <a:endParaRPr sz="800">
              <a:latin typeface="Montserrat SemiBold"/>
              <a:cs typeface="Montserrat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7DB3D6"/>
                </a:solidFill>
              </a:rPr>
              <a:t>PLACEMENT</a:t>
            </a:r>
            <a:r>
              <a:rPr spc="-110" dirty="0">
                <a:solidFill>
                  <a:srgbClr val="7DB3D6"/>
                </a:solidFill>
              </a:rPr>
              <a:t> </a:t>
            </a:r>
            <a:r>
              <a:rPr spc="-10" dirty="0"/>
              <a:t>SERVICES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3220008"/>
            <a:ext cx="1889125" cy="184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 marR="85090" indent="-1905" algn="ctr">
              <a:lnSpc>
                <a:spcPct val="113599"/>
              </a:lnSpc>
            </a:pPr>
            <a:r>
              <a:rPr sz="1100" spc="-50" dirty="0">
                <a:latin typeface="Montserrat"/>
                <a:cs typeface="Montserrat"/>
              </a:rPr>
              <a:t>We</a:t>
            </a:r>
            <a:r>
              <a:rPr sz="1100" spc="-25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screen </a:t>
            </a:r>
            <a:r>
              <a:rPr sz="1100" spc="-10" dirty="0">
                <a:latin typeface="Montserrat"/>
                <a:cs typeface="Montserrat"/>
              </a:rPr>
              <a:t>skilled </a:t>
            </a:r>
            <a:r>
              <a:rPr sz="1100" spc="-25" dirty="0">
                <a:latin typeface="Montserrat"/>
                <a:cs typeface="Montserrat"/>
              </a:rPr>
              <a:t>candidates</a:t>
            </a:r>
            <a:r>
              <a:rPr sz="1100" spc="25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for accounting,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finance,</a:t>
            </a:r>
            <a:r>
              <a:rPr sz="1100" spc="10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and </a:t>
            </a:r>
            <a:r>
              <a:rPr sz="1100" spc="-10" dirty="0">
                <a:latin typeface="Montserrat"/>
                <a:cs typeface="Montserrat"/>
              </a:rPr>
              <a:t>back</a:t>
            </a:r>
            <a:r>
              <a:rPr sz="1100" spc="-50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office</a:t>
            </a:r>
            <a:r>
              <a:rPr sz="1100" spc="-5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roles</a:t>
            </a:r>
            <a:r>
              <a:rPr sz="1100" spc="-5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across </a:t>
            </a:r>
            <a:r>
              <a:rPr sz="1100" spc="-20" dirty="0">
                <a:latin typeface="Montserrat"/>
                <a:cs typeface="Montserrat"/>
              </a:rPr>
              <a:t>various</a:t>
            </a:r>
            <a:r>
              <a:rPr sz="1100" spc="-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industries.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5266347"/>
            <a:ext cx="1889125" cy="183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100">
              <a:latin typeface="Times New Roman"/>
              <a:cs typeface="Times New Roman"/>
            </a:endParaRPr>
          </a:p>
          <a:p>
            <a:pPr marL="87630" marR="80010" algn="ctr">
              <a:lnSpc>
                <a:spcPct val="113599"/>
              </a:lnSpc>
            </a:pPr>
            <a:r>
              <a:rPr sz="1100" dirty="0">
                <a:latin typeface="Montserrat"/>
                <a:cs typeface="Montserrat"/>
              </a:rPr>
              <a:t>The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newly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recruited </a:t>
            </a:r>
            <a:r>
              <a:rPr sz="1100" spc="-20" dirty="0">
                <a:latin typeface="Montserrat"/>
                <a:cs typeface="Montserrat"/>
              </a:rPr>
              <a:t>employee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will</a:t>
            </a:r>
            <a:r>
              <a:rPr sz="1100" spc="-35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be</a:t>
            </a:r>
            <a:r>
              <a:rPr sz="1100" spc="-3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fully </a:t>
            </a:r>
            <a:r>
              <a:rPr sz="1100" spc="-25" dirty="0">
                <a:latin typeface="Montserrat"/>
                <a:cs typeface="Montserrat"/>
              </a:rPr>
              <a:t>prepared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to</a:t>
            </a:r>
            <a:r>
              <a:rPr sz="1100" spc="-35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take</a:t>
            </a:r>
            <a:r>
              <a:rPr sz="1100" spc="-35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on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their </a:t>
            </a:r>
            <a:r>
              <a:rPr sz="1100" spc="-20" dirty="0">
                <a:latin typeface="Montserrat"/>
                <a:cs typeface="Montserrat"/>
              </a:rPr>
              <a:t>assigned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role.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5358" y="3220008"/>
            <a:ext cx="1889125" cy="184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100">
              <a:latin typeface="Times New Roman"/>
              <a:cs typeface="Times New Roman"/>
            </a:endParaRPr>
          </a:p>
          <a:p>
            <a:pPr marL="62230" marR="57150" algn="ctr">
              <a:lnSpc>
                <a:spcPct val="113599"/>
              </a:lnSpc>
            </a:pPr>
            <a:r>
              <a:rPr sz="1100" spc="-50" dirty="0">
                <a:latin typeface="Montserrat"/>
                <a:cs typeface="Montserrat"/>
              </a:rPr>
              <a:t>We</a:t>
            </a:r>
            <a:r>
              <a:rPr sz="1100" spc="-2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offer</a:t>
            </a:r>
            <a:r>
              <a:rPr sz="1100" spc="-45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discount</a:t>
            </a:r>
            <a:r>
              <a:rPr sz="1100" spc="-3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savings </a:t>
            </a:r>
            <a:r>
              <a:rPr sz="1100" spc="-25" dirty="0">
                <a:latin typeface="Montserrat"/>
                <a:cs typeface="Montserrat"/>
              </a:rPr>
              <a:t>between</a:t>
            </a:r>
            <a:r>
              <a:rPr sz="1100" spc="-20" dirty="0">
                <a:latin typeface="Montserrat"/>
                <a:cs typeface="Montserrat"/>
              </a:rPr>
              <a:t> </a:t>
            </a:r>
            <a:r>
              <a:rPr sz="1100" spc="-65" dirty="0">
                <a:latin typeface="Montserrat"/>
                <a:cs typeface="Montserrat"/>
              </a:rPr>
              <a:t>7-</a:t>
            </a:r>
            <a:r>
              <a:rPr sz="1100" spc="-10" dirty="0">
                <a:latin typeface="Montserrat"/>
                <a:cs typeface="Montserrat"/>
              </a:rPr>
              <a:t>10%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under market</a:t>
            </a:r>
            <a:r>
              <a:rPr sz="1100" spc="-2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costs.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5358" y="5266347"/>
            <a:ext cx="1889125" cy="183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100">
              <a:latin typeface="Times New Roman"/>
              <a:cs typeface="Times New Roman"/>
            </a:endParaRPr>
          </a:p>
          <a:p>
            <a:pPr marL="105410" marR="100330" indent="-635" algn="ctr">
              <a:lnSpc>
                <a:spcPct val="113599"/>
              </a:lnSpc>
            </a:pPr>
            <a:r>
              <a:rPr sz="1100" spc="-35" dirty="0">
                <a:latin typeface="Montserrat"/>
                <a:cs typeface="Montserrat"/>
              </a:rPr>
              <a:t>You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will</a:t>
            </a:r>
            <a:r>
              <a:rPr sz="1100" spc="-45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be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partnered with</a:t>
            </a:r>
            <a:r>
              <a:rPr sz="1100" spc="-45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a</a:t>
            </a:r>
            <a:r>
              <a:rPr sz="1100" spc="-4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recruitment </a:t>
            </a:r>
            <a:r>
              <a:rPr sz="1100" spc="-20" dirty="0">
                <a:latin typeface="Montserrat"/>
                <a:cs typeface="Montserrat"/>
              </a:rPr>
              <a:t>specialist</a:t>
            </a:r>
            <a:r>
              <a:rPr sz="1100" spc="-50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to</a:t>
            </a:r>
            <a:r>
              <a:rPr sz="1100" spc="-50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get</a:t>
            </a:r>
            <a:r>
              <a:rPr sz="1100" spc="-45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the</a:t>
            </a:r>
            <a:r>
              <a:rPr sz="1100" spc="-50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best </a:t>
            </a:r>
            <a:r>
              <a:rPr sz="1100" spc="-10" dirty="0">
                <a:latin typeface="Montserrat"/>
                <a:cs typeface="Montserrat"/>
              </a:rPr>
              <a:t>outcome.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9017" y="3220008"/>
            <a:ext cx="1889125" cy="1845310"/>
          </a:xfrm>
          <a:prstGeom prst="rect">
            <a:avLst/>
          </a:prstGeom>
          <a:solidFill>
            <a:srgbClr val="96BFDC">
              <a:alpha val="7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100">
              <a:latin typeface="Times New Roman"/>
              <a:cs typeface="Times New Roman"/>
            </a:endParaRPr>
          </a:p>
          <a:p>
            <a:pPr marL="84455" marR="78740" algn="ctr">
              <a:lnSpc>
                <a:spcPct val="113599"/>
              </a:lnSpc>
            </a:pPr>
            <a:r>
              <a:rPr sz="1100" spc="-10" dirty="0">
                <a:latin typeface="Montserrat"/>
                <a:cs typeface="Montserrat"/>
              </a:rPr>
              <a:t>Find</a:t>
            </a:r>
            <a:r>
              <a:rPr sz="1100" spc="-35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your</a:t>
            </a:r>
            <a:r>
              <a:rPr sz="1100" spc="-30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candidate</a:t>
            </a:r>
            <a:r>
              <a:rPr sz="1100" spc="-35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with </a:t>
            </a:r>
            <a:r>
              <a:rPr sz="1100" dirty="0">
                <a:latin typeface="Montserrat"/>
                <a:cs typeface="Montserrat"/>
              </a:rPr>
              <a:t>our </a:t>
            </a:r>
            <a:r>
              <a:rPr sz="1100" spc="-25" dirty="0">
                <a:latin typeface="Montserrat"/>
                <a:cs typeface="Montserrat"/>
              </a:rPr>
              <a:t>streamlined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30-day </a:t>
            </a:r>
            <a:r>
              <a:rPr sz="1100" spc="-10" dirty="0">
                <a:latin typeface="Montserrat"/>
                <a:cs typeface="Montserrat"/>
              </a:rPr>
              <a:t>process.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9017" y="5266347"/>
            <a:ext cx="1889125" cy="183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100">
              <a:latin typeface="Times New Roman"/>
              <a:cs typeface="Times New Roman"/>
            </a:endParaRPr>
          </a:p>
          <a:p>
            <a:pPr marL="65405" marR="59690" indent="-635" algn="ctr">
              <a:lnSpc>
                <a:spcPct val="113599"/>
              </a:lnSpc>
            </a:pPr>
            <a:r>
              <a:rPr sz="1100" spc="-50" dirty="0">
                <a:latin typeface="Montserrat"/>
                <a:cs typeface="Montserrat"/>
              </a:rPr>
              <a:t>We</a:t>
            </a:r>
            <a:r>
              <a:rPr sz="1100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deliver</a:t>
            </a:r>
            <a:r>
              <a:rPr sz="1100" spc="5" dirty="0">
                <a:latin typeface="Montserrat"/>
                <a:cs typeface="Montserrat"/>
              </a:rPr>
              <a:t> </a:t>
            </a:r>
            <a:r>
              <a:rPr sz="1100" spc="-30" dirty="0">
                <a:latin typeface="Montserrat"/>
                <a:cs typeface="Montserrat"/>
              </a:rPr>
              <a:t>high-</a:t>
            </a:r>
            <a:r>
              <a:rPr sz="1100" spc="-10" dirty="0">
                <a:latin typeface="Montserrat"/>
                <a:cs typeface="Montserrat"/>
              </a:rPr>
              <a:t>value service</a:t>
            </a:r>
            <a:r>
              <a:rPr sz="1100" spc="-60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by</a:t>
            </a:r>
            <a:r>
              <a:rPr sz="1100" spc="-55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finding</a:t>
            </a:r>
            <a:r>
              <a:rPr sz="1100" spc="-60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the </a:t>
            </a:r>
            <a:r>
              <a:rPr sz="1100" spc="-20" dirty="0">
                <a:latin typeface="Montserrat"/>
                <a:cs typeface="Montserrat"/>
              </a:rPr>
              <a:t>right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20" dirty="0">
                <a:latin typeface="Montserrat"/>
                <a:cs typeface="Montserrat"/>
              </a:rPr>
              <a:t>person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for</a:t>
            </a:r>
            <a:r>
              <a:rPr sz="1100" spc="-35" dirty="0">
                <a:latin typeface="Montserrat"/>
                <a:cs typeface="Montserrat"/>
              </a:rPr>
              <a:t> </a:t>
            </a:r>
            <a:r>
              <a:rPr sz="1100" dirty="0">
                <a:latin typeface="Montserrat"/>
                <a:cs typeface="Montserrat"/>
              </a:rPr>
              <a:t>the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10" dirty="0">
                <a:latin typeface="Montserrat"/>
                <a:cs typeface="Montserrat"/>
              </a:rPr>
              <a:t>job</a:t>
            </a:r>
            <a:r>
              <a:rPr sz="1100" spc="-40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at </a:t>
            </a:r>
            <a:r>
              <a:rPr sz="1100" dirty="0">
                <a:latin typeface="Montserrat"/>
                <a:cs typeface="Montserrat"/>
              </a:rPr>
              <a:t>a</a:t>
            </a:r>
            <a:r>
              <a:rPr sz="1100" spc="-15" dirty="0">
                <a:latin typeface="Montserrat"/>
                <a:cs typeface="Montserrat"/>
              </a:rPr>
              <a:t> </a:t>
            </a:r>
            <a:r>
              <a:rPr sz="1100" spc="-25" dirty="0">
                <a:latin typeface="Montserrat"/>
                <a:cs typeface="Montserrat"/>
              </a:rPr>
              <a:t>reasonable</a:t>
            </a:r>
            <a:r>
              <a:rPr sz="1100" spc="-10" dirty="0">
                <a:latin typeface="Montserrat"/>
                <a:cs typeface="Montserrat"/>
              </a:rPr>
              <a:t> price.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4295" y="7336839"/>
            <a:ext cx="3430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C4B7B"/>
                </a:solidFill>
                <a:latin typeface="Montserrat"/>
                <a:cs typeface="Montserrat"/>
              </a:rPr>
              <a:t>*Disclaimer:</a:t>
            </a:r>
            <a:r>
              <a:rPr sz="1000" spc="-30" dirty="0">
                <a:solidFill>
                  <a:srgbClr val="2C4B7B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2C4B7B"/>
                </a:solidFill>
                <a:latin typeface="Montserrat"/>
                <a:cs typeface="Montserrat"/>
              </a:rPr>
              <a:t>NOW</a:t>
            </a:r>
            <a:r>
              <a:rPr sz="1000" spc="-30" dirty="0">
                <a:solidFill>
                  <a:srgbClr val="2C4B7B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2C4B7B"/>
                </a:solidFill>
                <a:latin typeface="Montserrat"/>
                <a:cs typeface="Montserrat"/>
              </a:rPr>
              <a:t>CFO</a:t>
            </a:r>
            <a:r>
              <a:rPr sz="1000" spc="-30" dirty="0">
                <a:solidFill>
                  <a:srgbClr val="2C4B7B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2C4B7B"/>
                </a:solidFill>
                <a:latin typeface="Montserrat"/>
                <a:cs typeface="Montserrat"/>
              </a:rPr>
              <a:t>is</a:t>
            </a:r>
            <a:r>
              <a:rPr sz="1000" spc="-30" dirty="0">
                <a:solidFill>
                  <a:srgbClr val="2C4B7B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2C4B7B"/>
                </a:solidFill>
                <a:latin typeface="Montserrat"/>
                <a:cs typeface="Montserrat"/>
              </a:rPr>
              <a:t>NOT</a:t>
            </a:r>
            <a:r>
              <a:rPr sz="1000" spc="-30" dirty="0">
                <a:solidFill>
                  <a:srgbClr val="2C4B7B"/>
                </a:solidFill>
                <a:latin typeface="Montserrat"/>
                <a:cs typeface="Montserrat"/>
              </a:rPr>
              <a:t> </a:t>
            </a:r>
            <a:r>
              <a:rPr sz="1000" dirty="0">
                <a:solidFill>
                  <a:srgbClr val="2C4B7B"/>
                </a:solidFill>
                <a:latin typeface="Montserrat"/>
                <a:cs typeface="Montserrat"/>
              </a:rPr>
              <a:t>an</a:t>
            </a:r>
            <a:r>
              <a:rPr sz="1000" spc="-30" dirty="0">
                <a:solidFill>
                  <a:srgbClr val="2C4B7B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2C4B7B"/>
                </a:solidFill>
                <a:latin typeface="Montserrat"/>
                <a:cs typeface="Montserrat"/>
              </a:rPr>
              <a:t>employment</a:t>
            </a:r>
            <a:r>
              <a:rPr sz="1000" spc="-30" dirty="0">
                <a:solidFill>
                  <a:srgbClr val="2C4B7B"/>
                </a:solidFill>
                <a:latin typeface="Montserrat"/>
                <a:cs typeface="Montserrat"/>
              </a:rPr>
              <a:t> </a:t>
            </a:r>
            <a:r>
              <a:rPr sz="1000" spc="-10" dirty="0">
                <a:solidFill>
                  <a:srgbClr val="2C4B7B"/>
                </a:solidFill>
                <a:latin typeface="Montserrat"/>
                <a:cs typeface="Montserrat"/>
              </a:rPr>
              <a:t>agency.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863" y="994027"/>
            <a:ext cx="578167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dirty="0">
                <a:solidFill>
                  <a:srgbClr val="2C4C7C"/>
                </a:solidFill>
                <a:latin typeface="Montserrat Medium"/>
                <a:cs typeface="Montserrat Medium"/>
              </a:rPr>
              <a:t>NOW</a:t>
            </a:r>
            <a:r>
              <a:rPr sz="1500" spc="-6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10" dirty="0">
                <a:solidFill>
                  <a:srgbClr val="2C4C7C"/>
                </a:solidFill>
                <a:latin typeface="Montserrat Medium"/>
                <a:cs typeface="Montserrat Medium"/>
              </a:rPr>
              <a:t>CFO</a:t>
            </a:r>
            <a:r>
              <a:rPr sz="1500" spc="-6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dirty="0">
                <a:solidFill>
                  <a:srgbClr val="2C4C7C"/>
                </a:solidFill>
                <a:latin typeface="Montserrat Medium"/>
                <a:cs typeface="Montserrat Medium"/>
              </a:rPr>
              <a:t>has</a:t>
            </a:r>
            <a:r>
              <a:rPr sz="1500" spc="-6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20" dirty="0">
                <a:solidFill>
                  <a:srgbClr val="2C4C7C"/>
                </a:solidFill>
                <a:latin typeface="Montserrat Medium"/>
                <a:cs typeface="Montserrat Medium"/>
              </a:rPr>
              <a:t>years</a:t>
            </a:r>
            <a:r>
              <a:rPr sz="1500" spc="-60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dirty="0">
                <a:solidFill>
                  <a:srgbClr val="2C4C7C"/>
                </a:solidFill>
                <a:latin typeface="Montserrat Medium"/>
                <a:cs typeface="Montserrat Medium"/>
              </a:rPr>
              <a:t>of</a:t>
            </a:r>
            <a:r>
              <a:rPr sz="1500" spc="-6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20" dirty="0">
                <a:solidFill>
                  <a:srgbClr val="2C4C7C"/>
                </a:solidFill>
                <a:latin typeface="Montserrat Medium"/>
                <a:cs typeface="Montserrat Medium"/>
              </a:rPr>
              <a:t>experience</a:t>
            </a:r>
            <a:r>
              <a:rPr sz="1500" spc="-6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10" dirty="0">
                <a:solidFill>
                  <a:srgbClr val="2C4C7C"/>
                </a:solidFill>
                <a:latin typeface="Montserrat Medium"/>
                <a:cs typeface="Montserrat Medium"/>
              </a:rPr>
              <a:t>placing</a:t>
            </a:r>
            <a:r>
              <a:rPr sz="1500" spc="-60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20" dirty="0">
                <a:solidFill>
                  <a:srgbClr val="2C4C7C"/>
                </a:solidFill>
                <a:latin typeface="Montserrat Medium"/>
                <a:cs typeface="Montserrat Medium"/>
              </a:rPr>
              <a:t>employees</a:t>
            </a:r>
            <a:r>
              <a:rPr sz="1500" spc="-6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dirty="0">
                <a:solidFill>
                  <a:srgbClr val="2C4C7C"/>
                </a:solidFill>
                <a:latin typeface="Montserrat Medium"/>
                <a:cs typeface="Montserrat Medium"/>
              </a:rPr>
              <a:t>for</a:t>
            </a:r>
            <a:r>
              <a:rPr sz="1500" spc="-6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25" dirty="0">
                <a:solidFill>
                  <a:srgbClr val="2C4C7C"/>
                </a:solidFill>
                <a:latin typeface="Montserrat Medium"/>
                <a:cs typeface="Montserrat Medium"/>
              </a:rPr>
              <a:t>top </a:t>
            </a:r>
            <a:r>
              <a:rPr sz="1500" spc="-20" dirty="0">
                <a:solidFill>
                  <a:srgbClr val="2C4C7C"/>
                </a:solidFill>
                <a:latin typeface="Montserrat Medium"/>
                <a:cs typeface="Montserrat Medium"/>
              </a:rPr>
              <a:t>companies</a:t>
            </a:r>
            <a:r>
              <a:rPr sz="1500" spc="-4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10" dirty="0">
                <a:solidFill>
                  <a:srgbClr val="2C4C7C"/>
                </a:solidFill>
                <a:latin typeface="Montserrat Medium"/>
                <a:cs typeface="Montserrat Medium"/>
              </a:rPr>
              <a:t>using</a:t>
            </a:r>
            <a:r>
              <a:rPr sz="1500" spc="-40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25" dirty="0">
                <a:solidFill>
                  <a:srgbClr val="2C4C7C"/>
                </a:solidFill>
                <a:latin typeface="Montserrat Medium"/>
                <a:cs typeface="Montserrat Medium"/>
              </a:rPr>
              <a:t>advanced</a:t>
            </a:r>
            <a:r>
              <a:rPr sz="1500" spc="-45" dirty="0">
                <a:solidFill>
                  <a:srgbClr val="2C4C7C"/>
                </a:solidFill>
                <a:latin typeface="Montserrat Medium"/>
                <a:cs typeface="Montserrat Medium"/>
              </a:rPr>
              <a:t> </a:t>
            </a:r>
            <a:r>
              <a:rPr sz="1500" spc="-10" dirty="0">
                <a:solidFill>
                  <a:srgbClr val="2C4C7C"/>
                </a:solidFill>
                <a:latin typeface="Montserrat Medium"/>
                <a:cs typeface="Montserrat Medium"/>
              </a:rPr>
              <a:t>techniques.</a:t>
            </a:r>
            <a:endParaRPr sz="1500">
              <a:latin typeface="Montserrat Medium"/>
              <a:cs typeface="Montserrat 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753628"/>
            <a:ext cx="10058400" cy="2374900"/>
            <a:chOff x="0" y="1753628"/>
            <a:chExt cx="10058400" cy="2374900"/>
          </a:xfrm>
        </p:grpSpPr>
        <p:sp>
          <p:nvSpPr>
            <p:cNvPr id="18" name="object 18"/>
            <p:cNvSpPr/>
            <p:nvPr/>
          </p:nvSpPr>
          <p:spPr>
            <a:xfrm>
              <a:off x="5614523" y="3312213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306133" y="0"/>
                  </a:moveTo>
                  <a:lnTo>
                    <a:pt x="256476" y="4006"/>
                  </a:lnTo>
                  <a:lnTo>
                    <a:pt x="209370" y="15606"/>
                  </a:lnTo>
                  <a:lnTo>
                    <a:pt x="165446" y="34169"/>
                  </a:lnTo>
                  <a:lnTo>
                    <a:pt x="125334" y="59065"/>
                  </a:lnTo>
                  <a:lnTo>
                    <a:pt x="89663" y="89663"/>
                  </a:lnTo>
                  <a:lnTo>
                    <a:pt x="59065" y="125334"/>
                  </a:lnTo>
                  <a:lnTo>
                    <a:pt x="34169" y="165446"/>
                  </a:lnTo>
                  <a:lnTo>
                    <a:pt x="15606" y="209370"/>
                  </a:lnTo>
                  <a:lnTo>
                    <a:pt x="4006" y="256476"/>
                  </a:lnTo>
                  <a:lnTo>
                    <a:pt x="0" y="306133"/>
                  </a:lnTo>
                  <a:lnTo>
                    <a:pt x="4006" y="355787"/>
                  </a:lnTo>
                  <a:lnTo>
                    <a:pt x="15606" y="402890"/>
                  </a:lnTo>
                  <a:lnTo>
                    <a:pt x="34169" y="446812"/>
                  </a:lnTo>
                  <a:lnTo>
                    <a:pt x="59065" y="486922"/>
                  </a:lnTo>
                  <a:lnTo>
                    <a:pt x="89663" y="522592"/>
                  </a:lnTo>
                  <a:lnTo>
                    <a:pt x="125334" y="553189"/>
                  </a:lnTo>
                  <a:lnTo>
                    <a:pt x="165446" y="578085"/>
                  </a:lnTo>
                  <a:lnTo>
                    <a:pt x="209370" y="596647"/>
                  </a:lnTo>
                  <a:lnTo>
                    <a:pt x="256476" y="608247"/>
                  </a:lnTo>
                  <a:lnTo>
                    <a:pt x="306133" y="612254"/>
                  </a:lnTo>
                  <a:lnTo>
                    <a:pt x="355790" y="608247"/>
                  </a:lnTo>
                  <a:lnTo>
                    <a:pt x="402896" y="596647"/>
                  </a:lnTo>
                  <a:lnTo>
                    <a:pt x="446820" y="578085"/>
                  </a:lnTo>
                  <a:lnTo>
                    <a:pt x="486932" y="553189"/>
                  </a:lnTo>
                  <a:lnTo>
                    <a:pt x="522603" y="522592"/>
                  </a:lnTo>
                  <a:lnTo>
                    <a:pt x="553201" y="486922"/>
                  </a:lnTo>
                  <a:lnTo>
                    <a:pt x="578097" y="446812"/>
                  </a:lnTo>
                  <a:lnTo>
                    <a:pt x="596660" y="402890"/>
                  </a:lnTo>
                  <a:lnTo>
                    <a:pt x="608260" y="355787"/>
                  </a:lnTo>
                  <a:lnTo>
                    <a:pt x="612267" y="306133"/>
                  </a:lnTo>
                  <a:lnTo>
                    <a:pt x="608260" y="256476"/>
                  </a:lnTo>
                  <a:lnTo>
                    <a:pt x="596660" y="209370"/>
                  </a:lnTo>
                  <a:lnTo>
                    <a:pt x="578097" y="165446"/>
                  </a:lnTo>
                  <a:lnTo>
                    <a:pt x="553201" y="125334"/>
                  </a:lnTo>
                  <a:lnTo>
                    <a:pt x="522603" y="89663"/>
                  </a:lnTo>
                  <a:lnTo>
                    <a:pt x="486932" y="59065"/>
                  </a:lnTo>
                  <a:lnTo>
                    <a:pt x="446820" y="34169"/>
                  </a:lnTo>
                  <a:lnTo>
                    <a:pt x="402896" y="15606"/>
                  </a:lnTo>
                  <a:lnTo>
                    <a:pt x="355790" y="4006"/>
                  </a:lnTo>
                  <a:lnTo>
                    <a:pt x="30613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9495" y="3517295"/>
              <a:ext cx="385445" cy="235585"/>
            </a:xfrm>
            <a:custGeom>
              <a:avLst/>
              <a:gdLst/>
              <a:ahLst/>
              <a:cxnLst/>
              <a:rect l="l" t="t" r="r" b="b"/>
              <a:pathLst>
                <a:path w="385445" h="235585">
                  <a:moveTo>
                    <a:pt x="11556" y="186563"/>
                  </a:moveTo>
                  <a:lnTo>
                    <a:pt x="0" y="205384"/>
                  </a:lnTo>
                  <a:lnTo>
                    <a:pt x="7317" y="211814"/>
                  </a:lnTo>
                  <a:lnTo>
                    <a:pt x="15727" y="217560"/>
                  </a:lnTo>
                  <a:lnTo>
                    <a:pt x="58818" y="233081"/>
                  </a:lnTo>
                  <a:lnTo>
                    <a:pt x="83210" y="235102"/>
                  </a:lnTo>
                  <a:lnTo>
                    <a:pt x="95011" y="234597"/>
                  </a:lnTo>
                  <a:lnTo>
                    <a:pt x="95856" y="234597"/>
                  </a:lnTo>
                  <a:lnTo>
                    <a:pt x="137940" y="221326"/>
                  </a:lnTo>
                  <a:lnTo>
                    <a:pt x="147987" y="213309"/>
                  </a:lnTo>
                  <a:lnTo>
                    <a:pt x="83210" y="213309"/>
                  </a:lnTo>
                  <a:lnTo>
                    <a:pt x="72478" y="212844"/>
                  </a:lnTo>
                  <a:lnTo>
                    <a:pt x="33237" y="201917"/>
                  </a:lnTo>
                  <a:lnTo>
                    <a:pt x="17812" y="192227"/>
                  </a:lnTo>
                  <a:lnTo>
                    <a:pt x="11556" y="186563"/>
                  </a:lnTo>
                  <a:close/>
                </a:path>
                <a:path w="385445" h="235585">
                  <a:moveTo>
                    <a:pt x="158165" y="1981"/>
                  </a:moveTo>
                  <a:lnTo>
                    <a:pt x="9575" y="1981"/>
                  </a:lnTo>
                  <a:lnTo>
                    <a:pt x="9575" y="23114"/>
                  </a:lnTo>
                  <a:lnTo>
                    <a:pt x="127787" y="23114"/>
                  </a:lnTo>
                  <a:lnTo>
                    <a:pt x="63728" y="103352"/>
                  </a:lnTo>
                  <a:lnTo>
                    <a:pt x="63728" y="120853"/>
                  </a:lnTo>
                  <a:lnTo>
                    <a:pt x="80238" y="120853"/>
                  </a:lnTo>
                  <a:lnTo>
                    <a:pt x="94933" y="121617"/>
                  </a:lnTo>
                  <a:lnTo>
                    <a:pt x="133918" y="139754"/>
                  </a:lnTo>
                  <a:lnTo>
                    <a:pt x="142646" y="166751"/>
                  </a:lnTo>
                  <a:lnTo>
                    <a:pt x="141741" y="176378"/>
                  </a:lnTo>
                  <a:lnTo>
                    <a:pt x="108388" y="210213"/>
                  </a:lnTo>
                  <a:lnTo>
                    <a:pt x="83210" y="213309"/>
                  </a:lnTo>
                  <a:lnTo>
                    <a:pt x="147987" y="213309"/>
                  </a:lnTo>
                  <a:lnTo>
                    <a:pt x="152137" y="209192"/>
                  </a:lnTo>
                  <a:lnTo>
                    <a:pt x="157505" y="201917"/>
                  </a:lnTo>
                  <a:lnTo>
                    <a:pt x="161598" y="194147"/>
                  </a:lnTo>
                  <a:lnTo>
                    <a:pt x="161696" y="193961"/>
                  </a:lnTo>
                  <a:lnTo>
                    <a:pt x="164688" y="185448"/>
                  </a:lnTo>
                  <a:lnTo>
                    <a:pt x="166483" y="176378"/>
                  </a:lnTo>
                  <a:lnTo>
                    <a:pt x="167081" y="166751"/>
                  </a:lnTo>
                  <a:lnTo>
                    <a:pt x="165895" y="153220"/>
                  </a:lnTo>
                  <a:lnTo>
                    <a:pt x="137516" y="112837"/>
                  </a:lnTo>
                  <a:lnTo>
                    <a:pt x="92786" y="101041"/>
                  </a:lnTo>
                  <a:lnTo>
                    <a:pt x="158165" y="18821"/>
                  </a:lnTo>
                  <a:lnTo>
                    <a:pt x="158165" y="1981"/>
                  </a:lnTo>
                  <a:close/>
                </a:path>
                <a:path w="385445" h="235585">
                  <a:moveTo>
                    <a:pt x="292557" y="0"/>
                  </a:moveTo>
                  <a:lnTo>
                    <a:pt x="244843" y="14198"/>
                  </a:lnTo>
                  <a:lnTo>
                    <a:pt x="218590" y="42462"/>
                  </a:lnTo>
                  <a:lnTo>
                    <a:pt x="203358" y="83912"/>
                  </a:lnTo>
                  <a:lnTo>
                    <a:pt x="200431" y="117551"/>
                  </a:lnTo>
                  <a:lnTo>
                    <a:pt x="201046" y="132184"/>
                  </a:lnTo>
                  <a:lnTo>
                    <a:pt x="201162" y="134957"/>
                  </a:lnTo>
                  <a:lnTo>
                    <a:pt x="212153" y="180124"/>
                  </a:lnTo>
                  <a:lnTo>
                    <a:pt x="234934" y="213031"/>
                  </a:lnTo>
                  <a:lnTo>
                    <a:pt x="279544" y="234214"/>
                  </a:lnTo>
                  <a:lnTo>
                    <a:pt x="292557" y="235102"/>
                  </a:lnTo>
                  <a:lnTo>
                    <a:pt x="305568" y="234214"/>
                  </a:lnTo>
                  <a:lnTo>
                    <a:pt x="317857" y="231551"/>
                  </a:lnTo>
                  <a:lnTo>
                    <a:pt x="329424" y="227113"/>
                  </a:lnTo>
                  <a:lnTo>
                    <a:pt x="340271" y="220903"/>
                  </a:lnTo>
                  <a:lnTo>
                    <a:pt x="349834" y="213309"/>
                  </a:lnTo>
                  <a:lnTo>
                    <a:pt x="292557" y="213309"/>
                  </a:lnTo>
                  <a:lnTo>
                    <a:pt x="282781" y="212606"/>
                  </a:lnTo>
                  <a:lnTo>
                    <a:pt x="243395" y="188299"/>
                  </a:lnTo>
                  <a:lnTo>
                    <a:pt x="226680" y="145700"/>
                  </a:lnTo>
                  <a:lnTo>
                    <a:pt x="224535" y="117551"/>
                  </a:lnTo>
                  <a:lnTo>
                    <a:pt x="225071" y="102918"/>
                  </a:lnTo>
                  <a:lnTo>
                    <a:pt x="237833" y="55615"/>
                  </a:lnTo>
                  <a:lnTo>
                    <a:pt x="265035" y="28110"/>
                  </a:lnTo>
                  <a:lnTo>
                    <a:pt x="292557" y="21793"/>
                  </a:lnTo>
                  <a:lnTo>
                    <a:pt x="349834" y="21793"/>
                  </a:lnTo>
                  <a:lnTo>
                    <a:pt x="340271" y="14198"/>
                  </a:lnTo>
                  <a:lnTo>
                    <a:pt x="329424" y="7988"/>
                  </a:lnTo>
                  <a:lnTo>
                    <a:pt x="317857" y="3551"/>
                  </a:lnTo>
                  <a:lnTo>
                    <a:pt x="305568" y="888"/>
                  </a:lnTo>
                  <a:lnTo>
                    <a:pt x="292557" y="0"/>
                  </a:lnTo>
                  <a:close/>
                </a:path>
                <a:path w="385445" h="235585">
                  <a:moveTo>
                    <a:pt x="349834" y="21793"/>
                  </a:moveTo>
                  <a:lnTo>
                    <a:pt x="292557" y="21793"/>
                  </a:lnTo>
                  <a:lnTo>
                    <a:pt x="302327" y="22495"/>
                  </a:lnTo>
                  <a:lnTo>
                    <a:pt x="311500" y="24601"/>
                  </a:lnTo>
                  <a:lnTo>
                    <a:pt x="347275" y="55615"/>
                  </a:lnTo>
                  <a:lnTo>
                    <a:pt x="360040" y="102918"/>
                  </a:lnTo>
                  <a:lnTo>
                    <a:pt x="360578" y="117551"/>
                  </a:lnTo>
                  <a:lnTo>
                    <a:pt x="360040" y="132184"/>
                  </a:lnTo>
                  <a:lnTo>
                    <a:pt x="347275" y="179486"/>
                  </a:lnTo>
                  <a:lnTo>
                    <a:pt x="320076" y="206992"/>
                  </a:lnTo>
                  <a:lnTo>
                    <a:pt x="292557" y="213309"/>
                  </a:lnTo>
                  <a:lnTo>
                    <a:pt x="349834" y="213309"/>
                  </a:lnTo>
                  <a:lnTo>
                    <a:pt x="373125" y="180124"/>
                  </a:lnTo>
                  <a:lnTo>
                    <a:pt x="384270" y="134957"/>
                  </a:lnTo>
                  <a:lnTo>
                    <a:pt x="385013" y="117551"/>
                  </a:lnTo>
                  <a:lnTo>
                    <a:pt x="384388" y="102918"/>
                  </a:lnTo>
                  <a:lnTo>
                    <a:pt x="373125" y="54978"/>
                  </a:lnTo>
                  <a:lnTo>
                    <a:pt x="350183" y="22070"/>
                  </a:lnTo>
                  <a:lnTo>
                    <a:pt x="349834" y="21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0865" y="3324745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306133" y="0"/>
                  </a:moveTo>
                  <a:lnTo>
                    <a:pt x="256476" y="4006"/>
                  </a:lnTo>
                  <a:lnTo>
                    <a:pt x="209370" y="15606"/>
                  </a:lnTo>
                  <a:lnTo>
                    <a:pt x="165446" y="34169"/>
                  </a:lnTo>
                  <a:lnTo>
                    <a:pt x="125334" y="59065"/>
                  </a:lnTo>
                  <a:lnTo>
                    <a:pt x="89663" y="89663"/>
                  </a:lnTo>
                  <a:lnTo>
                    <a:pt x="59065" y="125334"/>
                  </a:lnTo>
                  <a:lnTo>
                    <a:pt x="34169" y="165446"/>
                  </a:lnTo>
                  <a:lnTo>
                    <a:pt x="15606" y="209370"/>
                  </a:lnTo>
                  <a:lnTo>
                    <a:pt x="4006" y="256476"/>
                  </a:lnTo>
                  <a:lnTo>
                    <a:pt x="0" y="306133"/>
                  </a:lnTo>
                  <a:lnTo>
                    <a:pt x="4006" y="355787"/>
                  </a:lnTo>
                  <a:lnTo>
                    <a:pt x="15606" y="402890"/>
                  </a:lnTo>
                  <a:lnTo>
                    <a:pt x="34169" y="446812"/>
                  </a:lnTo>
                  <a:lnTo>
                    <a:pt x="59065" y="486922"/>
                  </a:lnTo>
                  <a:lnTo>
                    <a:pt x="89663" y="522592"/>
                  </a:lnTo>
                  <a:lnTo>
                    <a:pt x="125334" y="553189"/>
                  </a:lnTo>
                  <a:lnTo>
                    <a:pt x="165446" y="578085"/>
                  </a:lnTo>
                  <a:lnTo>
                    <a:pt x="209370" y="596647"/>
                  </a:lnTo>
                  <a:lnTo>
                    <a:pt x="256476" y="608247"/>
                  </a:lnTo>
                  <a:lnTo>
                    <a:pt x="306133" y="612254"/>
                  </a:lnTo>
                  <a:lnTo>
                    <a:pt x="355790" y="608247"/>
                  </a:lnTo>
                  <a:lnTo>
                    <a:pt x="402896" y="596647"/>
                  </a:lnTo>
                  <a:lnTo>
                    <a:pt x="446820" y="578085"/>
                  </a:lnTo>
                  <a:lnTo>
                    <a:pt x="486932" y="553189"/>
                  </a:lnTo>
                  <a:lnTo>
                    <a:pt x="522603" y="522592"/>
                  </a:lnTo>
                  <a:lnTo>
                    <a:pt x="553201" y="486922"/>
                  </a:lnTo>
                  <a:lnTo>
                    <a:pt x="578097" y="446812"/>
                  </a:lnTo>
                  <a:lnTo>
                    <a:pt x="596660" y="402890"/>
                  </a:lnTo>
                  <a:lnTo>
                    <a:pt x="608260" y="355787"/>
                  </a:lnTo>
                  <a:lnTo>
                    <a:pt x="612267" y="306133"/>
                  </a:lnTo>
                  <a:lnTo>
                    <a:pt x="608260" y="256476"/>
                  </a:lnTo>
                  <a:lnTo>
                    <a:pt x="596660" y="209370"/>
                  </a:lnTo>
                  <a:lnTo>
                    <a:pt x="578097" y="165446"/>
                  </a:lnTo>
                  <a:lnTo>
                    <a:pt x="553201" y="125334"/>
                  </a:lnTo>
                  <a:lnTo>
                    <a:pt x="522603" y="89663"/>
                  </a:lnTo>
                  <a:lnTo>
                    <a:pt x="486932" y="59065"/>
                  </a:lnTo>
                  <a:lnTo>
                    <a:pt x="446820" y="34169"/>
                  </a:lnTo>
                  <a:lnTo>
                    <a:pt x="402896" y="15606"/>
                  </a:lnTo>
                  <a:lnTo>
                    <a:pt x="355790" y="4006"/>
                  </a:lnTo>
                  <a:lnTo>
                    <a:pt x="30613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53628"/>
              <a:ext cx="10058400" cy="2374582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436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5487" y="2005299"/>
            <a:ext cx="850773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000"/>
              </a:lnSpc>
              <a:spcBef>
                <a:spcPts val="100"/>
              </a:spcBef>
            </a:pP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We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distinguish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ourself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from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competitors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by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utilizing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unique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candidate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selection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process.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We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rely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on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our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experienced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team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of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CFOs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to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conduct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rigorous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technical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interviews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to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assess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candidates’</a:t>
            </a:r>
            <a:r>
              <a:rPr sz="1300" b="1" spc="-4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cultural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fit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as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well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as</a:t>
            </a:r>
            <a:r>
              <a:rPr sz="1300" b="1" spc="-4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their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high-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level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accounting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expertise</a:t>
            </a:r>
            <a:r>
              <a:rPr sz="1300" b="1" spc="-4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specific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to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the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role</a:t>
            </a:r>
            <a:r>
              <a:rPr sz="1300" b="1" spc="-4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they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are</a:t>
            </a:r>
            <a:r>
              <a:rPr sz="13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seeking.</a:t>
            </a:r>
            <a:endParaRPr sz="1300">
              <a:latin typeface="Montserrat SemiBold"/>
              <a:cs typeface="Montserrat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155" y="7332548"/>
            <a:ext cx="165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2C4D7C"/>
                </a:solidFill>
                <a:latin typeface="Gilroy-SemiBoldItalic"/>
                <a:cs typeface="Gilroy-SemiBoldItalic"/>
              </a:rPr>
              <a:t>12</a:t>
            </a:r>
            <a:endParaRPr sz="1100">
              <a:latin typeface="Gilroy-SemiBoldItalic"/>
              <a:cs typeface="Gilroy-SemiBoldItal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01700" y="3220008"/>
            <a:ext cx="1889125" cy="1845310"/>
            <a:chOff x="901700" y="3220008"/>
            <a:chExt cx="1889125" cy="1845310"/>
          </a:xfrm>
        </p:grpSpPr>
        <p:sp>
          <p:nvSpPr>
            <p:cNvPr id="26" name="object 26"/>
            <p:cNvSpPr/>
            <p:nvPr/>
          </p:nvSpPr>
          <p:spPr>
            <a:xfrm>
              <a:off x="901700" y="3220008"/>
              <a:ext cx="1889125" cy="1845310"/>
            </a:xfrm>
            <a:custGeom>
              <a:avLst/>
              <a:gdLst/>
              <a:ahLst/>
              <a:cxnLst/>
              <a:rect l="l" t="t" r="r" b="b"/>
              <a:pathLst>
                <a:path w="1889125" h="1845310">
                  <a:moveTo>
                    <a:pt x="1888680" y="0"/>
                  </a:moveTo>
                  <a:lnTo>
                    <a:pt x="0" y="0"/>
                  </a:lnTo>
                  <a:lnTo>
                    <a:pt x="0" y="1844751"/>
                  </a:lnTo>
                  <a:lnTo>
                    <a:pt x="1888680" y="1844751"/>
                  </a:lnTo>
                  <a:lnTo>
                    <a:pt x="1888680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39908" y="3312213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306133" y="0"/>
                  </a:moveTo>
                  <a:lnTo>
                    <a:pt x="256476" y="4006"/>
                  </a:lnTo>
                  <a:lnTo>
                    <a:pt x="209370" y="15606"/>
                  </a:lnTo>
                  <a:lnTo>
                    <a:pt x="165446" y="34169"/>
                  </a:lnTo>
                  <a:lnTo>
                    <a:pt x="125334" y="59065"/>
                  </a:lnTo>
                  <a:lnTo>
                    <a:pt x="89663" y="89663"/>
                  </a:lnTo>
                  <a:lnTo>
                    <a:pt x="59065" y="125334"/>
                  </a:lnTo>
                  <a:lnTo>
                    <a:pt x="34169" y="165446"/>
                  </a:lnTo>
                  <a:lnTo>
                    <a:pt x="15606" y="209370"/>
                  </a:lnTo>
                  <a:lnTo>
                    <a:pt x="4006" y="256476"/>
                  </a:lnTo>
                  <a:lnTo>
                    <a:pt x="0" y="306133"/>
                  </a:lnTo>
                  <a:lnTo>
                    <a:pt x="4006" y="355787"/>
                  </a:lnTo>
                  <a:lnTo>
                    <a:pt x="15606" y="402890"/>
                  </a:lnTo>
                  <a:lnTo>
                    <a:pt x="34169" y="446812"/>
                  </a:lnTo>
                  <a:lnTo>
                    <a:pt x="59065" y="486922"/>
                  </a:lnTo>
                  <a:lnTo>
                    <a:pt x="89663" y="522592"/>
                  </a:lnTo>
                  <a:lnTo>
                    <a:pt x="125334" y="553189"/>
                  </a:lnTo>
                  <a:lnTo>
                    <a:pt x="165446" y="578085"/>
                  </a:lnTo>
                  <a:lnTo>
                    <a:pt x="209370" y="596647"/>
                  </a:lnTo>
                  <a:lnTo>
                    <a:pt x="256476" y="608247"/>
                  </a:lnTo>
                  <a:lnTo>
                    <a:pt x="306133" y="612254"/>
                  </a:lnTo>
                  <a:lnTo>
                    <a:pt x="355790" y="608247"/>
                  </a:lnTo>
                  <a:lnTo>
                    <a:pt x="402896" y="596647"/>
                  </a:lnTo>
                  <a:lnTo>
                    <a:pt x="446820" y="578085"/>
                  </a:lnTo>
                  <a:lnTo>
                    <a:pt x="486932" y="553189"/>
                  </a:lnTo>
                  <a:lnTo>
                    <a:pt x="522603" y="522592"/>
                  </a:lnTo>
                  <a:lnTo>
                    <a:pt x="553201" y="486922"/>
                  </a:lnTo>
                  <a:lnTo>
                    <a:pt x="578097" y="446812"/>
                  </a:lnTo>
                  <a:lnTo>
                    <a:pt x="596660" y="402890"/>
                  </a:lnTo>
                  <a:lnTo>
                    <a:pt x="608260" y="355787"/>
                  </a:lnTo>
                  <a:lnTo>
                    <a:pt x="612267" y="306133"/>
                  </a:lnTo>
                  <a:lnTo>
                    <a:pt x="608260" y="256476"/>
                  </a:lnTo>
                  <a:lnTo>
                    <a:pt x="596660" y="209370"/>
                  </a:lnTo>
                  <a:lnTo>
                    <a:pt x="578097" y="165446"/>
                  </a:lnTo>
                  <a:lnTo>
                    <a:pt x="553201" y="125334"/>
                  </a:lnTo>
                  <a:lnTo>
                    <a:pt x="522603" y="89663"/>
                  </a:lnTo>
                  <a:lnTo>
                    <a:pt x="486932" y="59065"/>
                  </a:lnTo>
                  <a:lnTo>
                    <a:pt x="446820" y="34169"/>
                  </a:lnTo>
                  <a:lnTo>
                    <a:pt x="402896" y="15606"/>
                  </a:lnTo>
                  <a:lnTo>
                    <a:pt x="355790" y="4006"/>
                  </a:lnTo>
                  <a:lnTo>
                    <a:pt x="30613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3163" y="3470035"/>
              <a:ext cx="302895" cy="303530"/>
            </a:xfrm>
            <a:custGeom>
              <a:avLst/>
              <a:gdLst/>
              <a:ahLst/>
              <a:cxnLst/>
              <a:rect l="l" t="t" r="r" b="b"/>
              <a:pathLst>
                <a:path w="302894" h="303529">
                  <a:moveTo>
                    <a:pt x="58662" y="0"/>
                  </a:moveTo>
                  <a:lnTo>
                    <a:pt x="48756" y="0"/>
                  </a:lnTo>
                  <a:lnTo>
                    <a:pt x="44095" y="1930"/>
                  </a:lnTo>
                  <a:lnTo>
                    <a:pt x="19902" y="26123"/>
                  </a:lnTo>
                  <a:lnTo>
                    <a:pt x="18340" y="33172"/>
                  </a:lnTo>
                  <a:lnTo>
                    <a:pt x="20143" y="39446"/>
                  </a:lnTo>
                  <a:lnTo>
                    <a:pt x="15101" y="44538"/>
                  </a:lnTo>
                  <a:lnTo>
                    <a:pt x="14847" y="44856"/>
                  </a:lnTo>
                  <a:lnTo>
                    <a:pt x="4839" y="60759"/>
                  </a:lnTo>
                  <a:lnTo>
                    <a:pt x="0" y="80211"/>
                  </a:lnTo>
                  <a:lnTo>
                    <a:pt x="101" y="86122"/>
                  </a:lnTo>
                  <a:lnTo>
                    <a:pt x="206" y="92252"/>
                  </a:lnTo>
                  <a:lnTo>
                    <a:pt x="252" y="94907"/>
                  </a:lnTo>
                  <a:lnTo>
                    <a:pt x="360" y="101219"/>
                  </a:lnTo>
                  <a:lnTo>
                    <a:pt x="16512" y="153928"/>
                  </a:lnTo>
                  <a:lnTo>
                    <a:pt x="49943" y="205772"/>
                  </a:lnTo>
                  <a:lnTo>
                    <a:pt x="96665" y="252495"/>
                  </a:lnTo>
                  <a:lnTo>
                    <a:pt x="148505" y="285927"/>
                  </a:lnTo>
                  <a:lnTo>
                    <a:pt x="184710" y="299242"/>
                  </a:lnTo>
                  <a:lnTo>
                    <a:pt x="212955" y="302907"/>
                  </a:lnTo>
                  <a:lnTo>
                    <a:pt x="226745" y="301819"/>
                  </a:lnTo>
                  <a:lnTo>
                    <a:pt x="239210" y="298562"/>
                  </a:lnTo>
                  <a:lnTo>
                    <a:pt x="250225" y="293151"/>
                  </a:lnTo>
                  <a:lnTo>
                    <a:pt x="259665" y="285597"/>
                  </a:lnTo>
                  <a:lnTo>
                    <a:pt x="261168" y="284100"/>
                  </a:lnTo>
                  <a:lnTo>
                    <a:pt x="219400" y="284100"/>
                  </a:lnTo>
                  <a:lnTo>
                    <a:pt x="201080" y="283540"/>
                  </a:lnTo>
                  <a:lnTo>
                    <a:pt x="156163" y="269036"/>
                  </a:lnTo>
                  <a:lnTo>
                    <a:pt x="108127" y="237919"/>
                  </a:lnTo>
                  <a:lnTo>
                    <a:pt x="64519" y="194304"/>
                  </a:lnTo>
                  <a:lnTo>
                    <a:pt x="33398" y="146263"/>
                  </a:lnTo>
                  <a:lnTo>
                    <a:pt x="18887" y="101353"/>
                  </a:lnTo>
                  <a:lnTo>
                    <a:pt x="18332" y="83035"/>
                  </a:lnTo>
                  <a:lnTo>
                    <a:pt x="22032" y="67742"/>
                  </a:lnTo>
                  <a:lnTo>
                    <a:pt x="29948" y="55880"/>
                  </a:lnTo>
                  <a:lnTo>
                    <a:pt x="31624" y="54203"/>
                  </a:lnTo>
                  <a:lnTo>
                    <a:pt x="57850" y="54203"/>
                  </a:lnTo>
                  <a:lnTo>
                    <a:pt x="37949" y="34302"/>
                  </a:lnTo>
                  <a:lnTo>
                    <a:pt x="53709" y="18542"/>
                  </a:lnTo>
                  <a:lnTo>
                    <a:pt x="79932" y="18542"/>
                  </a:lnTo>
                  <a:lnTo>
                    <a:pt x="63323" y="1930"/>
                  </a:lnTo>
                  <a:lnTo>
                    <a:pt x="58662" y="0"/>
                  </a:lnTo>
                  <a:close/>
                </a:path>
                <a:path w="302894" h="303529">
                  <a:moveTo>
                    <a:pt x="227441" y="223786"/>
                  </a:moveTo>
                  <a:lnTo>
                    <a:pt x="201207" y="223786"/>
                  </a:lnTo>
                  <a:lnTo>
                    <a:pt x="248235" y="270814"/>
                  </a:lnTo>
                  <a:lnTo>
                    <a:pt x="246559" y="272491"/>
                  </a:lnTo>
                  <a:lnTo>
                    <a:pt x="234691" y="280405"/>
                  </a:lnTo>
                  <a:lnTo>
                    <a:pt x="219400" y="284100"/>
                  </a:lnTo>
                  <a:lnTo>
                    <a:pt x="261168" y="284100"/>
                  </a:lnTo>
                  <a:lnTo>
                    <a:pt x="262980" y="282295"/>
                  </a:lnTo>
                  <a:lnTo>
                    <a:pt x="274863" y="282295"/>
                  </a:lnTo>
                  <a:lnTo>
                    <a:pt x="277737" y="281101"/>
                  </a:lnTo>
                  <a:lnTo>
                    <a:pt x="294349" y="264490"/>
                  </a:lnTo>
                  <a:lnTo>
                    <a:pt x="268136" y="264490"/>
                  </a:lnTo>
                  <a:lnTo>
                    <a:pt x="227441" y="223786"/>
                  </a:lnTo>
                  <a:close/>
                </a:path>
                <a:path w="302894" h="303529">
                  <a:moveTo>
                    <a:pt x="274863" y="282295"/>
                  </a:moveTo>
                  <a:lnTo>
                    <a:pt x="262980" y="282295"/>
                  </a:lnTo>
                  <a:lnTo>
                    <a:pt x="264631" y="282778"/>
                  </a:lnTo>
                  <a:lnTo>
                    <a:pt x="266358" y="283032"/>
                  </a:lnTo>
                  <a:lnTo>
                    <a:pt x="273089" y="283032"/>
                  </a:lnTo>
                  <a:lnTo>
                    <a:pt x="274863" y="282295"/>
                  </a:lnTo>
                  <a:close/>
                </a:path>
                <a:path w="302894" h="303529">
                  <a:moveTo>
                    <a:pt x="249531" y="188137"/>
                  </a:moveTo>
                  <a:lnTo>
                    <a:pt x="223292" y="188137"/>
                  </a:lnTo>
                  <a:lnTo>
                    <a:pt x="283884" y="248729"/>
                  </a:lnTo>
                  <a:lnTo>
                    <a:pt x="268136" y="264490"/>
                  </a:lnTo>
                  <a:lnTo>
                    <a:pt x="294349" y="264490"/>
                  </a:lnTo>
                  <a:lnTo>
                    <a:pt x="297003" y="261835"/>
                  </a:lnTo>
                  <a:lnTo>
                    <a:pt x="301068" y="255705"/>
                  </a:lnTo>
                  <a:lnTo>
                    <a:pt x="302422" y="248729"/>
                  </a:lnTo>
                  <a:lnTo>
                    <a:pt x="301068" y="241740"/>
                  </a:lnTo>
                  <a:lnTo>
                    <a:pt x="297003" y="235610"/>
                  </a:lnTo>
                  <a:lnTo>
                    <a:pt x="249531" y="188137"/>
                  </a:lnTo>
                  <a:close/>
                </a:path>
                <a:path w="302894" h="303529">
                  <a:moveTo>
                    <a:pt x="57850" y="54203"/>
                  </a:moveTo>
                  <a:lnTo>
                    <a:pt x="31624" y="54203"/>
                  </a:lnTo>
                  <a:lnTo>
                    <a:pt x="78639" y="101219"/>
                  </a:lnTo>
                  <a:lnTo>
                    <a:pt x="74334" y="105537"/>
                  </a:lnTo>
                  <a:lnTo>
                    <a:pt x="67820" y="122647"/>
                  </a:lnTo>
                  <a:lnTo>
                    <a:pt x="73225" y="145099"/>
                  </a:lnTo>
                  <a:lnTo>
                    <a:pt x="87689" y="169905"/>
                  </a:lnTo>
                  <a:lnTo>
                    <a:pt x="126272" y="210016"/>
                  </a:lnTo>
                  <a:lnTo>
                    <a:pt x="163181" y="231487"/>
                  </a:lnTo>
                  <a:lnTo>
                    <a:pt x="179668" y="234619"/>
                  </a:lnTo>
                  <a:lnTo>
                    <a:pt x="186475" y="234619"/>
                  </a:lnTo>
                  <a:lnTo>
                    <a:pt x="192393" y="232600"/>
                  </a:lnTo>
                  <a:lnTo>
                    <a:pt x="201207" y="223786"/>
                  </a:lnTo>
                  <a:lnTo>
                    <a:pt x="227441" y="223786"/>
                  </a:lnTo>
                  <a:lnTo>
                    <a:pt x="219576" y="215920"/>
                  </a:lnTo>
                  <a:lnTo>
                    <a:pt x="176734" y="215920"/>
                  </a:lnTo>
                  <a:lnTo>
                    <a:pt x="162966" y="211469"/>
                  </a:lnTo>
                  <a:lnTo>
                    <a:pt x="121489" y="180949"/>
                  </a:lnTo>
                  <a:lnTo>
                    <a:pt x="90968" y="139472"/>
                  </a:lnTo>
                  <a:lnTo>
                    <a:pt x="86513" y="125705"/>
                  </a:lnTo>
                  <a:lnTo>
                    <a:pt x="87441" y="118656"/>
                  </a:lnTo>
                  <a:lnTo>
                    <a:pt x="93397" y="112699"/>
                  </a:lnTo>
                  <a:lnTo>
                    <a:pt x="105217" y="112699"/>
                  </a:lnTo>
                  <a:lnTo>
                    <a:pt x="108040" y="111620"/>
                  </a:lnTo>
                  <a:lnTo>
                    <a:pt x="124753" y="94907"/>
                  </a:lnTo>
                  <a:lnTo>
                    <a:pt x="98553" y="94907"/>
                  </a:lnTo>
                  <a:lnTo>
                    <a:pt x="57850" y="54203"/>
                  </a:lnTo>
                  <a:close/>
                </a:path>
                <a:path w="302894" h="303529">
                  <a:moveTo>
                    <a:pt x="223292" y="169598"/>
                  </a:moveTo>
                  <a:lnTo>
                    <a:pt x="216309" y="170953"/>
                  </a:lnTo>
                  <a:lnTo>
                    <a:pt x="210173" y="175018"/>
                  </a:lnTo>
                  <a:lnTo>
                    <a:pt x="189485" y="195707"/>
                  </a:lnTo>
                  <a:lnTo>
                    <a:pt x="187923" y="202755"/>
                  </a:lnTo>
                  <a:lnTo>
                    <a:pt x="189726" y="209042"/>
                  </a:lnTo>
                  <a:lnTo>
                    <a:pt x="183783" y="214985"/>
                  </a:lnTo>
                  <a:lnTo>
                    <a:pt x="176734" y="215920"/>
                  </a:lnTo>
                  <a:lnTo>
                    <a:pt x="219576" y="215920"/>
                  </a:lnTo>
                  <a:lnTo>
                    <a:pt x="207544" y="203885"/>
                  </a:lnTo>
                  <a:lnTo>
                    <a:pt x="223292" y="188137"/>
                  </a:lnTo>
                  <a:lnTo>
                    <a:pt x="249531" y="188137"/>
                  </a:lnTo>
                  <a:lnTo>
                    <a:pt x="236412" y="175018"/>
                  </a:lnTo>
                  <a:lnTo>
                    <a:pt x="230276" y="170953"/>
                  </a:lnTo>
                  <a:lnTo>
                    <a:pt x="223292" y="169598"/>
                  </a:lnTo>
                  <a:close/>
                </a:path>
                <a:path w="302894" h="303529">
                  <a:moveTo>
                    <a:pt x="105217" y="112699"/>
                  </a:moveTo>
                  <a:lnTo>
                    <a:pt x="93397" y="112699"/>
                  </a:lnTo>
                  <a:lnTo>
                    <a:pt x="95073" y="113182"/>
                  </a:lnTo>
                  <a:lnTo>
                    <a:pt x="96800" y="113436"/>
                  </a:lnTo>
                  <a:lnTo>
                    <a:pt x="103290" y="113436"/>
                  </a:lnTo>
                  <a:lnTo>
                    <a:pt x="105217" y="112699"/>
                  </a:lnTo>
                  <a:close/>
                </a:path>
                <a:path w="302894" h="303529">
                  <a:moveTo>
                    <a:pt x="79932" y="18542"/>
                  </a:moveTo>
                  <a:lnTo>
                    <a:pt x="53709" y="18542"/>
                  </a:lnTo>
                  <a:lnTo>
                    <a:pt x="114295" y="79140"/>
                  </a:lnTo>
                  <a:lnTo>
                    <a:pt x="98553" y="94907"/>
                  </a:lnTo>
                  <a:lnTo>
                    <a:pt x="124753" y="94907"/>
                  </a:lnTo>
                  <a:lnTo>
                    <a:pt x="127407" y="92252"/>
                  </a:lnTo>
                  <a:lnTo>
                    <a:pt x="131479" y="86122"/>
                  </a:lnTo>
                  <a:lnTo>
                    <a:pt x="132837" y="79140"/>
                  </a:lnTo>
                  <a:lnTo>
                    <a:pt x="131479" y="72157"/>
                  </a:lnTo>
                  <a:lnTo>
                    <a:pt x="127407" y="66027"/>
                  </a:lnTo>
                  <a:lnTo>
                    <a:pt x="79932" y="185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945358" y="5266347"/>
            <a:ext cx="1889125" cy="1833245"/>
            <a:chOff x="2945358" y="5266347"/>
            <a:chExt cx="1889125" cy="1833245"/>
          </a:xfrm>
        </p:grpSpPr>
        <p:sp>
          <p:nvSpPr>
            <p:cNvPr id="30" name="object 30"/>
            <p:cNvSpPr/>
            <p:nvPr/>
          </p:nvSpPr>
          <p:spPr>
            <a:xfrm>
              <a:off x="2945358" y="5266347"/>
              <a:ext cx="1889125" cy="1833245"/>
            </a:xfrm>
            <a:custGeom>
              <a:avLst/>
              <a:gdLst/>
              <a:ahLst/>
              <a:cxnLst/>
              <a:rect l="l" t="t" r="r" b="b"/>
              <a:pathLst>
                <a:path w="1889125" h="1833245">
                  <a:moveTo>
                    <a:pt x="1888680" y="0"/>
                  </a:moveTo>
                  <a:lnTo>
                    <a:pt x="0" y="0"/>
                  </a:lnTo>
                  <a:lnTo>
                    <a:pt x="0" y="1832952"/>
                  </a:lnTo>
                  <a:lnTo>
                    <a:pt x="1888680" y="1832952"/>
                  </a:lnTo>
                  <a:lnTo>
                    <a:pt x="1888680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70865" y="5344975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306133" y="0"/>
                  </a:moveTo>
                  <a:lnTo>
                    <a:pt x="256476" y="4006"/>
                  </a:lnTo>
                  <a:lnTo>
                    <a:pt x="209370" y="15606"/>
                  </a:lnTo>
                  <a:lnTo>
                    <a:pt x="165446" y="34169"/>
                  </a:lnTo>
                  <a:lnTo>
                    <a:pt x="125334" y="59065"/>
                  </a:lnTo>
                  <a:lnTo>
                    <a:pt x="89663" y="89663"/>
                  </a:lnTo>
                  <a:lnTo>
                    <a:pt x="59065" y="125334"/>
                  </a:lnTo>
                  <a:lnTo>
                    <a:pt x="34169" y="165446"/>
                  </a:lnTo>
                  <a:lnTo>
                    <a:pt x="15606" y="209370"/>
                  </a:lnTo>
                  <a:lnTo>
                    <a:pt x="4006" y="256476"/>
                  </a:lnTo>
                  <a:lnTo>
                    <a:pt x="0" y="306133"/>
                  </a:lnTo>
                  <a:lnTo>
                    <a:pt x="4006" y="355787"/>
                  </a:lnTo>
                  <a:lnTo>
                    <a:pt x="15606" y="402890"/>
                  </a:lnTo>
                  <a:lnTo>
                    <a:pt x="34169" y="446812"/>
                  </a:lnTo>
                  <a:lnTo>
                    <a:pt x="59065" y="486922"/>
                  </a:lnTo>
                  <a:lnTo>
                    <a:pt x="89663" y="522592"/>
                  </a:lnTo>
                  <a:lnTo>
                    <a:pt x="125334" y="553189"/>
                  </a:lnTo>
                  <a:lnTo>
                    <a:pt x="165446" y="578085"/>
                  </a:lnTo>
                  <a:lnTo>
                    <a:pt x="209370" y="596647"/>
                  </a:lnTo>
                  <a:lnTo>
                    <a:pt x="256476" y="608247"/>
                  </a:lnTo>
                  <a:lnTo>
                    <a:pt x="306133" y="612254"/>
                  </a:lnTo>
                  <a:lnTo>
                    <a:pt x="355790" y="608247"/>
                  </a:lnTo>
                  <a:lnTo>
                    <a:pt x="402896" y="596647"/>
                  </a:lnTo>
                  <a:lnTo>
                    <a:pt x="446820" y="578085"/>
                  </a:lnTo>
                  <a:lnTo>
                    <a:pt x="486932" y="553189"/>
                  </a:lnTo>
                  <a:lnTo>
                    <a:pt x="522603" y="522592"/>
                  </a:lnTo>
                  <a:lnTo>
                    <a:pt x="553201" y="486922"/>
                  </a:lnTo>
                  <a:lnTo>
                    <a:pt x="578097" y="446812"/>
                  </a:lnTo>
                  <a:lnTo>
                    <a:pt x="596660" y="402890"/>
                  </a:lnTo>
                  <a:lnTo>
                    <a:pt x="608260" y="355787"/>
                  </a:lnTo>
                  <a:lnTo>
                    <a:pt x="612267" y="306133"/>
                  </a:lnTo>
                  <a:lnTo>
                    <a:pt x="608260" y="256476"/>
                  </a:lnTo>
                  <a:lnTo>
                    <a:pt x="596660" y="209370"/>
                  </a:lnTo>
                  <a:lnTo>
                    <a:pt x="578097" y="165446"/>
                  </a:lnTo>
                  <a:lnTo>
                    <a:pt x="553201" y="125334"/>
                  </a:lnTo>
                  <a:lnTo>
                    <a:pt x="522603" y="89663"/>
                  </a:lnTo>
                  <a:lnTo>
                    <a:pt x="486932" y="59065"/>
                  </a:lnTo>
                  <a:lnTo>
                    <a:pt x="446820" y="34169"/>
                  </a:lnTo>
                  <a:lnTo>
                    <a:pt x="402896" y="15606"/>
                  </a:lnTo>
                  <a:lnTo>
                    <a:pt x="355790" y="4006"/>
                  </a:lnTo>
                  <a:lnTo>
                    <a:pt x="30613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27250" y="5496492"/>
              <a:ext cx="299720" cy="309245"/>
            </a:xfrm>
            <a:custGeom>
              <a:avLst/>
              <a:gdLst/>
              <a:ahLst/>
              <a:cxnLst/>
              <a:rect l="l" t="t" r="r" b="b"/>
              <a:pathLst>
                <a:path w="299720" h="309245">
                  <a:moveTo>
                    <a:pt x="157530" y="229273"/>
                  </a:moveTo>
                  <a:lnTo>
                    <a:pt x="141990" y="232419"/>
                  </a:lnTo>
                  <a:lnTo>
                    <a:pt x="129284" y="240993"/>
                  </a:lnTo>
                  <a:lnTo>
                    <a:pt x="120710" y="253699"/>
                  </a:lnTo>
                  <a:lnTo>
                    <a:pt x="117563" y="269240"/>
                  </a:lnTo>
                  <a:lnTo>
                    <a:pt x="120656" y="284379"/>
                  </a:lnTo>
                  <a:lnTo>
                    <a:pt x="120739" y="284787"/>
                  </a:lnTo>
                  <a:lnTo>
                    <a:pt x="129395" y="297497"/>
                  </a:lnTo>
                  <a:lnTo>
                    <a:pt x="142225" y="306073"/>
                  </a:lnTo>
                  <a:lnTo>
                    <a:pt x="157924" y="309219"/>
                  </a:lnTo>
                  <a:lnTo>
                    <a:pt x="166052" y="308397"/>
                  </a:lnTo>
                  <a:lnTo>
                    <a:pt x="192278" y="290766"/>
                  </a:lnTo>
                  <a:lnTo>
                    <a:pt x="157924" y="290766"/>
                  </a:lnTo>
                  <a:lnTo>
                    <a:pt x="149491" y="289044"/>
                  </a:lnTo>
                  <a:lnTo>
                    <a:pt x="142517" y="284379"/>
                  </a:lnTo>
                  <a:lnTo>
                    <a:pt x="137770" y="277527"/>
                  </a:lnTo>
                  <a:lnTo>
                    <a:pt x="136105" y="269659"/>
                  </a:lnTo>
                  <a:lnTo>
                    <a:pt x="136017" y="269240"/>
                  </a:lnTo>
                  <a:lnTo>
                    <a:pt x="137710" y="260866"/>
                  </a:lnTo>
                  <a:lnTo>
                    <a:pt x="142325" y="254023"/>
                  </a:lnTo>
                  <a:lnTo>
                    <a:pt x="149165" y="249407"/>
                  </a:lnTo>
                  <a:lnTo>
                    <a:pt x="157530" y="247713"/>
                  </a:lnTo>
                  <a:lnTo>
                    <a:pt x="190943" y="247713"/>
                  </a:lnTo>
                  <a:lnTo>
                    <a:pt x="190375" y="246519"/>
                  </a:lnTo>
                  <a:lnTo>
                    <a:pt x="181554" y="237361"/>
                  </a:lnTo>
                  <a:lnTo>
                    <a:pt x="170325" y="231400"/>
                  </a:lnTo>
                  <a:lnTo>
                    <a:pt x="157530" y="229273"/>
                  </a:lnTo>
                  <a:close/>
                </a:path>
                <a:path w="299720" h="309245">
                  <a:moveTo>
                    <a:pt x="190943" y="247713"/>
                  </a:moveTo>
                  <a:lnTo>
                    <a:pt x="157530" y="247713"/>
                  </a:lnTo>
                  <a:lnTo>
                    <a:pt x="165904" y="249407"/>
                  </a:lnTo>
                  <a:lnTo>
                    <a:pt x="172748" y="254023"/>
                  </a:lnTo>
                  <a:lnTo>
                    <a:pt x="177368" y="260866"/>
                  </a:lnTo>
                  <a:lnTo>
                    <a:pt x="179070" y="269240"/>
                  </a:lnTo>
                  <a:lnTo>
                    <a:pt x="179324" y="275094"/>
                  </a:lnTo>
                  <a:lnTo>
                    <a:pt x="177380" y="280250"/>
                  </a:lnTo>
                  <a:lnTo>
                    <a:pt x="169621" y="288366"/>
                  </a:lnTo>
                  <a:lnTo>
                    <a:pt x="163906" y="290766"/>
                  </a:lnTo>
                  <a:lnTo>
                    <a:pt x="192278" y="290766"/>
                  </a:lnTo>
                  <a:lnTo>
                    <a:pt x="194678" y="286486"/>
                  </a:lnTo>
                  <a:lnTo>
                    <a:pt x="196773" y="278472"/>
                  </a:lnTo>
                  <a:lnTo>
                    <a:pt x="219811" y="278472"/>
                  </a:lnTo>
                  <a:lnTo>
                    <a:pt x="236795" y="275492"/>
                  </a:lnTo>
                  <a:lnTo>
                    <a:pt x="251488" y="267203"/>
                  </a:lnTo>
                  <a:lnTo>
                    <a:pt x="257859" y="260019"/>
                  </a:lnTo>
                  <a:lnTo>
                    <a:pt x="196469" y="260019"/>
                  </a:lnTo>
                  <a:lnTo>
                    <a:pt x="196066" y="258647"/>
                  </a:lnTo>
                  <a:lnTo>
                    <a:pt x="195948" y="258241"/>
                  </a:lnTo>
                  <a:lnTo>
                    <a:pt x="190943" y="247713"/>
                  </a:lnTo>
                  <a:close/>
                </a:path>
                <a:path w="299720" h="309245">
                  <a:moveTo>
                    <a:pt x="265353" y="115608"/>
                  </a:moveTo>
                  <a:lnTo>
                    <a:pt x="231470" y="115608"/>
                  </a:lnTo>
                  <a:lnTo>
                    <a:pt x="227330" y="119748"/>
                  </a:lnTo>
                  <a:lnTo>
                    <a:pt x="227330" y="233070"/>
                  </a:lnTo>
                  <a:lnTo>
                    <a:pt x="231470" y="237210"/>
                  </a:lnTo>
                  <a:lnTo>
                    <a:pt x="250723" y="237210"/>
                  </a:lnTo>
                  <a:lnTo>
                    <a:pt x="249250" y="240626"/>
                  </a:lnTo>
                  <a:lnTo>
                    <a:pt x="244307" y="248629"/>
                  </a:lnTo>
                  <a:lnTo>
                    <a:pt x="237426" y="254742"/>
                  </a:lnTo>
                  <a:lnTo>
                    <a:pt x="229097" y="258647"/>
                  </a:lnTo>
                  <a:lnTo>
                    <a:pt x="219811" y="260019"/>
                  </a:lnTo>
                  <a:lnTo>
                    <a:pt x="257859" y="260019"/>
                  </a:lnTo>
                  <a:lnTo>
                    <a:pt x="262681" y="254582"/>
                  </a:lnTo>
                  <a:lnTo>
                    <a:pt x="269163" y="238607"/>
                  </a:lnTo>
                  <a:lnTo>
                    <a:pt x="269436" y="237361"/>
                  </a:lnTo>
                  <a:lnTo>
                    <a:pt x="269519" y="236982"/>
                  </a:lnTo>
                  <a:lnTo>
                    <a:pt x="271157" y="236702"/>
                  </a:lnTo>
                  <a:lnTo>
                    <a:pt x="282512" y="232601"/>
                  </a:lnTo>
                  <a:lnTo>
                    <a:pt x="291482" y="225078"/>
                  </a:lnTo>
                  <a:lnTo>
                    <a:pt x="295162" y="218757"/>
                  </a:lnTo>
                  <a:lnTo>
                    <a:pt x="245783" y="218757"/>
                  </a:lnTo>
                  <a:lnTo>
                    <a:pt x="245783" y="134048"/>
                  </a:lnTo>
                  <a:lnTo>
                    <a:pt x="295169" y="134048"/>
                  </a:lnTo>
                  <a:lnTo>
                    <a:pt x="289480" y="125618"/>
                  </a:lnTo>
                  <a:lnTo>
                    <a:pt x="278628" y="118295"/>
                  </a:lnTo>
                  <a:lnTo>
                    <a:pt x="265353" y="115608"/>
                  </a:lnTo>
                  <a:close/>
                </a:path>
                <a:path w="299720" h="309245">
                  <a:moveTo>
                    <a:pt x="68033" y="115608"/>
                  </a:moveTo>
                  <a:lnTo>
                    <a:pt x="34137" y="115608"/>
                  </a:lnTo>
                  <a:lnTo>
                    <a:pt x="20863" y="118295"/>
                  </a:lnTo>
                  <a:lnTo>
                    <a:pt x="10010" y="125618"/>
                  </a:lnTo>
                  <a:lnTo>
                    <a:pt x="2687" y="136471"/>
                  </a:lnTo>
                  <a:lnTo>
                    <a:pt x="0" y="149745"/>
                  </a:lnTo>
                  <a:lnTo>
                    <a:pt x="0" y="203073"/>
                  </a:lnTo>
                  <a:lnTo>
                    <a:pt x="2687" y="216347"/>
                  </a:lnTo>
                  <a:lnTo>
                    <a:pt x="10010" y="227199"/>
                  </a:lnTo>
                  <a:lnTo>
                    <a:pt x="20863" y="234523"/>
                  </a:lnTo>
                  <a:lnTo>
                    <a:pt x="34137" y="237210"/>
                  </a:lnTo>
                  <a:lnTo>
                    <a:pt x="68033" y="237210"/>
                  </a:lnTo>
                  <a:lnTo>
                    <a:pt x="72174" y="233070"/>
                  </a:lnTo>
                  <a:lnTo>
                    <a:pt x="72174" y="218757"/>
                  </a:lnTo>
                  <a:lnTo>
                    <a:pt x="25336" y="218757"/>
                  </a:lnTo>
                  <a:lnTo>
                    <a:pt x="18453" y="211874"/>
                  </a:lnTo>
                  <a:lnTo>
                    <a:pt x="18453" y="140944"/>
                  </a:lnTo>
                  <a:lnTo>
                    <a:pt x="25336" y="134048"/>
                  </a:lnTo>
                  <a:lnTo>
                    <a:pt x="72174" y="134048"/>
                  </a:lnTo>
                  <a:lnTo>
                    <a:pt x="72174" y="119748"/>
                  </a:lnTo>
                  <a:lnTo>
                    <a:pt x="68033" y="115608"/>
                  </a:lnTo>
                  <a:close/>
                </a:path>
                <a:path w="299720" h="309245">
                  <a:moveTo>
                    <a:pt x="72174" y="134048"/>
                  </a:moveTo>
                  <a:lnTo>
                    <a:pt x="53721" y="134048"/>
                  </a:lnTo>
                  <a:lnTo>
                    <a:pt x="53721" y="218757"/>
                  </a:lnTo>
                  <a:lnTo>
                    <a:pt x="72174" y="218757"/>
                  </a:lnTo>
                  <a:lnTo>
                    <a:pt x="72174" y="134048"/>
                  </a:lnTo>
                  <a:close/>
                </a:path>
                <a:path w="299720" h="309245">
                  <a:moveTo>
                    <a:pt x="295169" y="134048"/>
                  </a:moveTo>
                  <a:lnTo>
                    <a:pt x="274154" y="134048"/>
                  </a:lnTo>
                  <a:lnTo>
                    <a:pt x="281051" y="140944"/>
                  </a:lnTo>
                  <a:lnTo>
                    <a:pt x="281051" y="211874"/>
                  </a:lnTo>
                  <a:lnTo>
                    <a:pt x="274154" y="218757"/>
                  </a:lnTo>
                  <a:lnTo>
                    <a:pt x="295162" y="218757"/>
                  </a:lnTo>
                  <a:lnTo>
                    <a:pt x="297373" y="214960"/>
                  </a:lnTo>
                  <a:lnTo>
                    <a:pt x="299491" y="203073"/>
                  </a:lnTo>
                  <a:lnTo>
                    <a:pt x="299491" y="149745"/>
                  </a:lnTo>
                  <a:lnTo>
                    <a:pt x="296804" y="136471"/>
                  </a:lnTo>
                  <a:lnTo>
                    <a:pt x="295169" y="134048"/>
                  </a:lnTo>
                  <a:close/>
                </a:path>
                <a:path w="299720" h="309245">
                  <a:moveTo>
                    <a:pt x="149745" y="0"/>
                  </a:moveTo>
                  <a:lnTo>
                    <a:pt x="106047" y="8844"/>
                  </a:lnTo>
                  <a:lnTo>
                    <a:pt x="70324" y="32948"/>
                  </a:lnTo>
                  <a:lnTo>
                    <a:pt x="46220" y="68671"/>
                  </a:lnTo>
                  <a:lnTo>
                    <a:pt x="37376" y="112369"/>
                  </a:lnTo>
                  <a:lnTo>
                    <a:pt x="37376" y="115608"/>
                  </a:lnTo>
                  <a:lnTo>
                    <a:pt x="55816" y="115608"/>
                  </a:lnTo>
                  <a:lnTo>
                    <a:pt x="55816" y="112369"/>
                  </a:lnTo>
                  <a:lnTo>
                    <a:pt x="63209" y="75844"/>
                  </a:lnTo>
                  <a:lnTo>
                    <a:pt x="83359" y="45983"/>
                  </a:lnTo>
                  <a:lnTo>
                    <a:pt x="113220" y="25833"/>
                  </a:lnTo>
                  <a:lnTo>
                    <a:pt x="149745" y="18440"/>
                  </a:lnTo>
                  <a:lnTo>
                    <a:pt x="207674" y="18440"/>
                  </a:lnTo>
                  <a:lnTo>
                    <a:pt x="193451" y="8844"/>
                  </a:lnTo>
                  <a:lnTo>
                    <a:pt x="149745" y="0"/>
                  </a:lnTo>
                  <a:close/>
                </a:path>
                <a:path w="299720" h="309245">
                  <a:moveTo>
                    <a:pt x="207674" y="18440"/>
                  </a:moveTo>
                  <a:lnTo>
                    <a:pt x="149745" y="18440"/>
                  </a:lnTo>
                  <a:lnTo>
                    <a:pt x="186276" y="25833"/>
                  </a:lnTo>
                  <a:lnTo>
                    <a:pt x="216136" y="45983"/>
                  </a:lnTo>
                  <a:lnTo>
                    <a:pt x="236283" y="75844"/>
                  </a:lnTo>
                  <a:lnTo>
                    <a:pt x="243674" y="112369"/>
                  </a:lnTo>
                  <a:lnTo>
                    <a:pt x="243674" y="115608"/>
                  </a:lnTo>
                  <a:lnTo>
                    <a:pt x="262128" y="115608"/>
                  </a:lnTo>
                  <a:lnTo>
                    <a:pt x="262128" y="112369"/>
                  </a:lnTo>
                  <a:lnTo>
                    <a:pt x="253283" y="68671"/>
                  </a:lnTo>
                  <a:lnTo>
                    <a:pt x="229177" y="32948"/>
                  </a:lnTo>
                  <a:lnTo>
                    <a:pt x="207674" y="18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989017" y="5266347"/>
            <a:ext cx="1889125" cy="1833245"/>
            <a:chOff x="4989017" y="5266347"/>
            <a:chExt cx="1889125" cy="1833245"/>
          </a:xfrm>
        </p:grpSpPr>
        <p:sp>
          <p:nvSpPr>
            <p:cNvPr id="34" name="object 34"/>
            <p:cNvSpPr/>
            <p:nvPr/>
          </p:nvSpPr>
          <p:spPr>
            <a:xfrm>
              <a:off x="4989017" y="5266347"/>
              <a:ext cx="1889125" cy="1833245"/>
            </a:xfrm>
            <a:custGeom>
              <a:avLst/>
              <a:gdLst/>
              <a:ahLst/>
              <a:cxnLst/>
              <a:rect l="l" t="t" r="r" b="b"/>
              <a:pathLst>
                <a:path w="1889125" h="1833245">
                  <a:moveTo>
                    <a:pt x="1888680" y="0"/>
                  </a:moveTo>
                  <a:lnTo>
                    <a:pt x="0" y="0"/>
                  </a:lnTo>
                  <a:lnTo>
                    <a:pt x="0" y="1832952"/>
                  </a:lnTo>
                  <a:lnTo>
                    <a:pt x="1888680" y="1832952"/>
                  </a:lnTo>
                  <a:lnTo>
                    <a:pt x="1888680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27223" y="5344975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306133" y="0"/>
                  </a:moveTo>
                  <a:lnTo>
                    <a:pt x="256476" y="4006"/>
                  </a:lnTo>
                  <a:lnTo>
                    <a:pt x="209370" y="15606"/>
                  </a:lnTo>
                  <a:lnTo>
                    <a:pt x="165446" y="34169"/>
                  </a:lnTo>
                  <a:lnTo>
                    <a:pt x="125334" y="59065"/>
                  </a:lnTo>
                  <a:lnTo>
                    <a:pt x="89663" y="89663"/>
                  </a:lnTo>
                  <a:lnTo>
                    <a:pt x="59065" y="125334"/>
                  </a:lnTo>
                  <a:lnTo>
                    <a:pt x="34169" y="165446"/>
                  </a:lnTo>
                  <a:lnTo>
                    <a:pt x="15606" y="209370"/>
                  </a:lnTo>
                  <a:lnTo>
                    <a:pt x="4006" y="256476"/>
                  </a:lnTo>
                  <a:lnTo>
                    <a:pt x="0" y="306133"/>
                  </a:lnTo>
                  <a:lnTo>
                    <a:pt x="4006" y="355787"/>
                  </a:lnTo>
                  <a:lnTo>
                    <a:pt x="15606" y="402890"/>
                  </a:lnTo>
                  <a:lnTo>
                    <a:pt x="34169" y="446812"/>
                  </a:lnTo>
                  <a:lnTo>
                    <a:pt x="59065" y="486922"/>
                  </a:lnTo>
                  <a:lnTo>
                    <a:pt x="89663" y="522592"/>
                  </a:lnTo>
                  <a:lnTo>
                    <a:pt x="125334" y="553189"/>
                  </a:lnTo>
                  <a:lnTo>
                    <a:pt x="165446" y="578085"/>
                  </a:lnTo>
                  <a:lnTo>
                    <a:pt x="209370" y="596647"/>
                  </a:lnTo>
                  <a:lnTo>
                    <a:pt x="256476" y="608247"/>
                  </a:lnTo>
                  <a:lnTo>
                    <a:pt x="306133" y="612254"/>
                  </a:lnTo>
                  <a:lnTo>
                    <a:pt x="355790" y="608247"/>
                  </a:lnTo>
                  <a:lnTo>
                    <a:pt x="402896" y="596647"/>
                  </a:lnTo>
                  <a:lnTo>
                    <a:pt x="446820" y="578085"/>
                  </a:lnTo>
                  <a:lnTo>
                    <a:pt x="486932" y="553189"/>
                  </a:lnTo>
                  <a:lnTo>
                    <a:pt x="522603" y="522592"/>
                  </a:lnTo>
                  <a:lnTo>
                    <a:pt x="553201" y="486922"/>
                  </a:lnTo>
                  <a:lnTo>
                    <a:pt x="578097" y="446812"/>
                  </a:lnTo>
                  <a:lnTo>
                    <a:pt x="596660" y="402890"/>
                  </a:lnTo>
                  <a:lnTo>
                    <a:pt x="608260" y="355787"/>
                  </a:lnTo>
                  <a:lnTo>
                    <a:pt x="612267" y="306133"/>
                  </a:lnTo>
                  <a:lnTo>
                    <a:pt x="608260" y="256476"/>
                  </a:lnTo>
                  <a:lnTo>
                    <a:pt x="596660" y="209370"/>
                  </a:lnTo>
                  <a:lnTo>
                    <a:pt x="578097" y="165446"/>
                  </a:lnTo>
                  <a:lnTo>
                    <a:pt x="553201" y="125334"/>
                  </a:lnTo>
                  <a:lnTo>
                    <a:pt x="522603" y="89663"/>
                  </a:lnTo>
                  <a:lnTo>
                    <a:pt x="486932" y="59065"/>
                  </a:lnTo>
                  <a:lnTo>
                    <a:pt x="446820" y="34169"/>
                  </a:lnTo>
                  <a:lnTo>
                    <a:pt x="402896" y="15606"/>
                  </a:lnTo>
                  <a:lnTo>
                    <a:pt x="355790" y="4006"/>
                  </a:lnTo>
                  <a:lnTo>
                    <a:pt x="30613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53379" y="5475287"/>
              <a:ext cx="362585" cy="351790"/>
            </a:xfrm>
            <a:custGeom>
              <a:avLst/>
              <a:gdLst/>
              <a:ahLst/>
              <a:cxnLst/>
              <a:rect l="l" t="t" r="r" b="b"/>
              <a:pathLst>
                <a:path w="362585" h="351789">
                  <a:moveTo>
                    <a:pt x="37630" y="216204"/>
                  </a:moveTo>
                  <a:lnTo>
                    <a:pt x="34391" y="206311"/>
                  </a:lnTo>
                  <a:lnTo>
                    <a:pt x="29032" y="203606"/>
                  </a:lnTo>
                  <a:lnTo>
                    <a:pt x="2730" y="212077"/>
                  </a:lnTo>
                  <a:lnTo>
                    <a:pt x="0" y="217385"/>
                  </a:lnTo>
                  <a:lnTo>
                    <a:pt x="2921" y="226314"/>
                  </a:lnTo>
                  <a:lnTo>
                    <a:pt x="6654" y="228841"/>
                  </a:lnTo>
                  <a:lnTo>
                    <a:pt x="10655" y="228841"/>
                  </a:lnTo>
                  <a:lnTo>
                    <a:pt x="11633" y="228841"/>
                  </a:lnTo>
                  <a:lnTo>
                    <a:pt x="12623" y="228688"/>
                  </a:lnTo>
                  <a:lnTo>
                    <a:pt x="34899" y="221513"/>
                  </a:lnTo>
                  <a:lnTo>
                    <a:pt x="37630" y="216204"/>
                  </a:lnTo>
                  <a:close/>
                </a:path>
                <a:path w="362585" h="351789">
                  <a:moveTo>
                    <a:pt x="96634" y="33108"/>
                  </a:moveTo>
                  <a:lnTo>
                    <a:pt x="80391" y="10934"/>
                  </a:lnTo>
                  <a:lnTo>
                    <a:pt x="74447" y="10007"/>
                  </a:lnTo>
                  <a:lnTo>
                    <a:pt x="65951" y="16116"/>
                  </a:lnTo>
                  <a:lnTo>
                    <a:pt x="65011" y="22009"/>
                  </a:lnTo>
                  <a:lnTo>
                    <a:pt x="80048" y="42506"/>
                  </a:lnTo>
                  <a:lnTo>
                    <a:pt x="82943" y="43853"/>
                  </a:lnTo>
                  <a:lnTo>
                    <a:pt x="85877" y="43853"/>
                  </a:lnTo>
                  <a:lnTo>
                    <a:pt x="87807" y="43853"/>
                  </a:lnTo>
                  <a:lnTo>
                    <a:pt x="89763" y="43268"/>
                  </a:lnTo>
                  <a:lnTo>
                    <a:pt x="95694" y="39001"/>
                  </a:lnTo>
                  <a:lnTo>
                    <a:pt x="96634" y="33108"/>
                  </a:lnTo>
                  <a:close/>
                </a:path>
                <a:path w="362585" h="351789">
                  <a:moveTo>
                    <a:pt x="190728" y="320014"/>
                  </a:moveTo>
                  <a:lnTo>
                    <a:pt x="186474" y="315798"/>
                  </a:lnTo>
                  <a:lnTo>
                    <a:pt x="175983" y="315798"/>
                  </a:lnTo>
                  <a:lnTo>
                    <a:pt x="171729" y="320014"/>
                  </a:lnTo>
                  <a:lnTo>
                    <a:pt x="171729" y="347421"/>
                  </a:lnTo>
                  <a:lnTo>
                    <a:pt x="175983" y="351637"/>
                  </a:lnTo>
                  <a:lnTo>
                    <a:pt x="181229" y="351637"/>
                  </a:lnTo>
                  <a:lnTo>
                    <a:pt x="186474" y="351637"/>
                  </a:lnTo>
                  <a:lnTo>
                    <a:pt x="190728" y="347421"/>
                  </a:lnTo>
                  <a:lnTo>
                    <a:pt x="190728" y="320014"/>
                  </a:lnTo>
                  <a:close/>
                </a:path>
                <a:path w="362585" h="351789">
                  <a:moveTo>
                    <a:pt x="297408" y="22059"/>
                  </a:moveTo>
                  <a:lnTo>
                    <a:pt x="296468" y="16167"/>
                  </a:lnTo>
                  <a:lnTo>
                    <a:pt x="287972" y="10058"/>
                  </a:lnTo>
                  <a:lnTo>
                    <a:pt x="282028" y="10985"/>
                  </a:lnTo>
                  <a:lnTo>
                    <a:pt x="265785" y="33159"/>
                  </a:lnTo>
                  <a:lnTo>
                    <a:pt x="266725" y="39052"/>
                  </a:lnTo>
                  <a:lnTo>
                    <a:pt x="272656" y="43319"/>
                  </a:lnTo>
                  <a:lnTo>
                    <a:pt x="274612" y="43903"/>
                  </a:lnTo>
                  <a:lnTo>
                    <a:pt x="276542" y="43903"/>
                  </a:lnTo>
                  <a:lnTo>
                    <a:pt x="279476" y="43903"/>
                  </a:lnTo>
                  <a:lnTo>
                    <a:pt x="282371" y="42557"/>
                  </a:lnTo>
                  <a:lnTo>
                    <a:pt x="297408" y="22059"/>
                  </a:lnTo>
                  <a:close/>
                </a:path>
                <a:path w="362585" h="351789">
                  <a:moveTo>
                    <a:pt x="340487" y="120345"/>
                  </a:moveTo>
                  <a:lnTo>
                    <a:pt x="339318" y="113842"/>
                  </a:lnTo>
                  <a:lnTo>
                    <a:pt x="336511" y="105257"/>
                  </a:lnTo>
                  <a:lnTo>
                    <a:pt x="329234" y="99187"/>
                  </a:lnTo>
                  <a:lnTo>
                    <a:pt x="329603" y="99187"/>
                  </a:lnTo>
                  <a:lnTo>
                    <a:pt x="321957" y="98094"/>
                  </a:lnTo>
                  <a:lnTo>
                    <a:pt x="321957" y="122643"/>
                  </a:lnTo>
                  <a:lnTo>
                    <a:pt x="257429" y="184988"/>
                  </a:lnTo>
                  <a:lnTo>
                    <a:pt x="254876" y="192773"/>
                  </a:lnTo>
                  <a:lnTo>
                    <a:pt x="270103" y="280809"/>
                  </a:lnTo>
                  <a:lnTo>
                    <a:pt x="268490" y="282295"/>
                  </a:lnTo>
                  <a:lnTo>
                    <a:pt x="267042" y="283324"/>
                  </a:lnTo>
                  <a:lnTo>
                    <a:pt x="265125" y="284391"/>
                  </a:lnTo>
                  <a:lnTo>
                    <a:pt x="222897" y="262394"/>
                  </a:lnTo>
                  <a:lnTo>
                    <a:pt x="188823" y="244640"/>
                  </a:lnTo>
                  <a:lnTo>
                    <a:pt x="185026" y="243738"/>
                  </a:lnTo>
                  <a:lnTo>
                    <a:pt x="177431" y="243738"/>
                  </a:lnTo>
                  <a:lnTo>
                    <a:pt x="173634" y="244640"/>
                  </a:lnTo>
                  <a:lnTo>
                    <a:pt x="97332" y="284391"/>
                  </a:lnTo>
                  <a:lnTo>
                    <a:pt x="95415" y="283324"/>
                  </a:lnTo>
                  <a:lnTo>
                    <a:pt x="93967" y="282295"/>
                  </a:lnTo>
                  <a:lnTo>
                    <a:pt x="92354" y="280809"/>
                  </a:lnTo>
                  <a:lnTo>
                    <a:pt x="107581" y="192773"/>
                  </a:lnTo>
                  <a:lnTo>
                    <a:pt x="105029" y="184988"/>
                  </a:lnTo>
                  <a:lnTo>
                    <a:pt x="40500" y="122643"/>
                  </a:lnTo>
                  <a:lnTo>
                    <a:pt x="40932" y="120497"/>
                  </a:lnTo>
                  <a:lnTo>
                    <a:pt x="41478" y="118833"/>
                  </a:lnTo>
                  <a:lnTo>
                    <a:pt x="42405" y="116840"/>
                  </a:lnTo>
                  <a:lnTo>
                    <a:pt x="131584" y="104000"/>
                  </a:lnTo>
                  <a:lnTo>
                    <a:pt x="138264" y="99187"/>
                  </a:lnTo>
                  <a:lnTo>
                    <a:pt x="178142" y="19088"/>
                  </a:lnTo>
                  <a:lnTo>
                    <a:pt x="180340" y="18834"/>
                  </a:lnTo>
                  <a:lnTo>
                    <a:pt x="182118" y="18834"/>
                  </a:lnTo>
                  <a:lnTo>
                    <a:pt x="184302" y="19088"/>
                  </a:lnTo>
                  <a:lnTo>
                    <a:pt x="224193" y="99187"/>
                  </a:lnTo>
                  <a:lnTo>
                    <a:pt x="230873" y="104000"/>
                  </a:lnTo>
                  <a:lnTo>
                    <a:pt x="320052" y="116840"/>
                  </a:lnTo>
                  <a:lnTo>
                    <a:pt x="320979" y="118833"/>
                  </a:lnTo>
                  <a:lnTo>
                    <a:pt x="321475" y="120345"/>
                  </a:lnTo>
                  <a:lnTo>
                    <a:pt x="321525" y="120497"/>
                  </a:lnTo>
                  <a:lnTo>
                    <a:pt x="321957" y="122643"/>
                  </a:lnTo>
                  <a:lnTo>
                    <a:pt x="321957" y="98094"/>
                  </a:lnTo>
                  <a:lnTo>
                    <a:pt x="239801" y="86258"/>
                  </a:lnTo>
                  <a:lnTo>
                    <a:pt x="238455" y="85293"/>
                  </a:lnTo>
                  <a:lnTo>
                    <a:pt x="205498" y="19088"/>
                  </a:lnTo>
                  <a:lnTo>
                    <a:pt x="205371" y="18834"/>
                  </a:lnTo>
                  <a:lnTo>
                    <a:pt x="198501" y="5029"/>
                  </a:lnTo>
                  <a:lnTo>
                    <a:pt x="190334" y="0"/>
                  </a:lnTo>
                  <a:lnTo>
                    <a:pt x="172123" y="0"/>
                  </a:lnTo>
                  <a:lnTo>
                    <a:pt x="163957" y="5029"/>
                  </a:lnTo>
                  <a:lnTo>
                    <a:pt x="123990" y="85293"/>
                  </a:lnTo>
                  <a:lnTo>
                    <a:pt x="122656" y="86258"/>
                  </a:lnTo>
                  <a:lnTo>
                    <a:pt x="32854" y="99187"/>
                  </a:lnTo>
                  <a:lnTo>
                    <a:pt x="33223" y="99187"/>
                  </a:lnTo>
                  <a:lnTo>
                    <a:pt x="25946" y="105257"/>
                  </a:lnTo>
                  <a:lnTo>
                    <a:pt x="23139" y="113842"/>
                  </a:lnTo>
                  <a:lnTo>
                    <a:pt x="21971" y="120345"/>
                  </a:lnTo>
                  <a:lnTo>
                    <a:pt x="22644" y="126758"/>
                  </a:lnTo>
                  <a:lnTo>
                    <a:pt x="25057" y="132753"/>
                  </a:lnTo>
                  <a:lnTo>
                    <a:pt x="29146" y="137972"/>
                  </a:lnTo>
                  <a:lnTo>
                    <a:pt x="87287" y="194144"/>
                  </a:lnTo>
                  <a:lnTo>
                    <a:pt x="87795" y="195707"/>
                  </a:lnTo>
                  <a:lnTo>
                    <a:pt x="74066" y="275018"/>
                  </a:lnTo>
                  <a:lnTo>
                    <a:pt x="73888" y="280809"/>
                  </a:lnTo>
                  <a:lnTo>
                    <a:pt x="73863" y="281622"/>
                  </a:lnTo>
                  <a:lnTo>
                    <a:pt x="95758" y="302514"/>
                  </a:lnTo>
                  <a:lnTo>
                    <a:pt x="102260" y="302069"/>
                  </a:lnTo>
                  <a:lnTo>
                    <a:pt x="108534" y="299834"/>
                  </a:lnTo>
                  <a:lnTo>
                    <a:pt x="138176" y="284391"/>
                  </a:lnTo>
                  <a:lnTo>
                    <a:pt x="180403" y="262394"/>
                  </a:lnTo>
                  <a:lnTo>
                    <a:pt x="182054" y="262394"/>
                  </a:lnTo>
                  <a:lnTo>
                    <a:pt x="257429" y="301663"/>
                  </a:lnTo>
                  <a:lnTo>
                    <a:pt x="261226" y="302564"/>
                  </a:lnTo>
                  <a:lnTo>
                    <a:pt x="269900" y="302564"/>
                  </a:lnTo>
                  <a:lnTo>
                    <a:pt x="274408" y="301155"/>
                  </a:lnTo>
                  <a:lnTo>
                    <a:pt x="274624" y="301155"/>
                  </a:lnTo>
                  <a:lnTo>
                    <a:pt x="288594" y="281622"/>
                  </a:lnTo>
                  <a:lnTo>
                    <a:pt x="288378" y="275018"/>
                  </a:lnTo>
                  <a:lnTo>
                    <a:pt x="274662" y="195707"/>
                  </a:lnTo>
                  <a:lnTo>
                    <a:pt x="275170" y="194144"/>
                  </a:lnTo>
                  <a:lnTo>
                    <a:pt x="333311" y="137972"/>
                  </a:lnTo>
                  <a:lnTo>
                    <a:pt x="337400" y="132753"/>
                  </a:lnTo>
                  <a:lnTo>
                    <a:pt x="339813" y="126758"/>
                  </a:lnTo>
                  <a:lnTo>
                    <a:pt x="340474" y="120497"/>
                  </a:lnTo>
                  <a:lnTo>
                    <a:pt x="340487" y="120345"/>
                  </a:lnTo>
                  <a:close/>
                </a:path>
                <a:path w="362585" h="351789">
                  <a:moveTo>
                    <a:pt x="362458" y="217398"/>
                  </a:moveTo>
                  <a:lnTo>
                    <a:pt x="359727" y="212090"/>
                  </a:lnTo>
                  <a:lnTo>
                    <a:pt x="333425" y="203619"/>
                  </a:lnTo>
                  <a:lnTo>
                    <a:pt x="328066" y="206324"/>
                  </a:lnTo>
                  <a:lnTo>
                    <a:pt x="324827" y="216217"/>
                  </a:lnTo>
                  <a:lnTo>
                    <a:pt x="327558" y="221526"/>
                  </a:lnTo>
                  <a:lnTo>
                    <a:pt x="349846" y="228701"/>
                  </a:lnTo>
                  <a:lnTo>
                    <a:pt x="350824" y="228854"/>
                  </a:lnTo>
                  <a:lnTo>
                    <a:pt x="351802" y="228854"/>
                  </a:lnTo>
                  <a:lnTo>
                    <a:pt x="355803" y="228854"/>
                  </a:lnTo>
                  <a:lnTo>
                    <a:pt x="359537" y="226326"/>
                  </a:lnTo>
                  <a:lnTo>
                    <a:pt x="362458" y="217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2190" y="3463723"/>
            <a:ext cx="149720" cy="149712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945358" y="3220008"/>
            <a:ext cx="1889125" cy="1845310"/>
            <a:chOff x="2945358" y="3220008"/>
            <a:chExt cx="1889125" cy="1845310"/>
          </a:xfrm>
        </p:grpSpPr>
        <p:sp>
          <p:nvSpPr>
            <p:cNvPr id="39" name="object 39"/>
            <p:cNvSpPr/>
            <p:nvPr/>
          </p:nvSpPr>
          <p:spPr>
            <a:xfrm>
              <a:off x="2945358" y="3220008"/>
              <a:ext cx="1889125" cy="1845310"/>
            </a:xfrm>
            <a:custGeom>
              <a:avLst/>
              <a:gdLst/>
              <a:ahLst/>
              <a:cxnLst/>
              <a:rect l="l" t="t" r="r" b="b"/>
              <a:pathLst>
                <a:path w="1889125" h="1845310">
                  <a:moveTo>
                    <a:pt x="1888680" y="0"/>
                  </a:moveTo>
                  <a:lnTo>
                    <a:pt x="0" y="0"/>
                  </a:lnTo>
                  <a:lnTo>
                    <a:pt x="0" y="1844751"/>
                  </a:lnTo>
                  <a:lnTo>
                    <a:pt x="1888680" y="1844751"/>
                  </a:lnTo>
                  <a:lnTo>
                    <a:pt x="1888680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75286" y="3461487"/>
              <a:ext cx="193675" cy="349250"/>
            </a:xfrm>
            <a:custGeom>
              <a:avLst/>
              <a:gdLst/>
              <a:ahLst/>
              <a:cxnLst/>
              <a:rect l="l" t="t" r="r" b="b"/>
              <a:pathLst>
                <a:path w="193675" h="349250">
                  <a:moveTo>
                    <a:pt x="105496" y="158453"/>
                  </a:moveTo>
                  <a:lnTo>
                    <a:pt x="78228" y="145678"/>
                  </a:lnTo>
                  <a:lnTo>
                    <a:pt x="57149" y="133669"/>
                  </a:lnTo>
                  <a:lnTo>
                    <a:pt x="43553" y="120028"/>
                  </a:lnTo>
                  <a:lnTo>
                    <a:pt x="38733" y="102358"/>
                  </a:lnTo>
                  <a:lnTo>
                    <a:pt x="43306" y="81285"/>
                  </a:lnTo>
                  <a:lnTo>
                    <a:pt x="55769" y="64058"/>
                  </a:lnTo>
                  <a:lnTo>
                    <a:pt x="74239" y="52433"/>
                  </a:lnTo>
                  <a:lnTo>
                    <a:pt x="96834" y="48168"/>
                  </a:lnTo>
                  <a:lnTo>
                    <a:pt x="119428" y="52433"/>
                  </a:lnTo>
                  <a:lnTo>
                    <a:pt x="137898" y="64058"/>
                  </a:lnTo>
                  <a:lnTo>
                    <a:pt x="150361" y="81285"/>
                  </a:lnTo>
                  <a:lnTo>
                    <a:pt x="154934" y="102358"/>
                  </a:lnTo>
                  <a:lnTo>
                    <a:pt x="193668" y="102358"/>
                  </a:lnTo>
                  <a:lnTo>
                    <a:pt x="187772" y="71309"/>
                  </a:lnTo>
                  <a:lnTo>
                    <a:pt x="171489" y="44900"/>
                  </a:lnTo>
                  <a:lnTo>
                    <a:pt x="146929" y="25096"/>
                  </a:lnTo>
                  <a:lnTo>
                    <a:pt x="116201" y="13863"/>
                  </a:lnTo>
                  <a:lnTo>
                    <a:pt x="116201" y="0"/>
                  </a:lnTo>
                  <a:lnTo>
                    <a:pt x="77467" y="0"/>
                  </a:lnTo>
                  <a:lnTo>
                    <a:pt x="77467" y="13863"/>
                  </a:lnTo>
                  <a:lnTo>
                    <a:pt x="46738" y="25096"/>
                  </a:lnTo>
                  <a:lnTo>
                    <a:pt x="22178" y="44900"/>
                  </a:lnTo>
                  <a:lnTo>
                    <a:pt x="5896" y="71309"/>
                  </a:lnTo>
                  <a:lnTo>
                    <a:pt x="0" y="102358"/>
                  </a:lnTo>
                  <a:lnTo>
                    <a:pt x="7137" y="133356"/>
                  </a:lnTo>
                  <a:lnTo>
                    <a:pt x="25616" y="156066"/>
                  </a:lnTo>
                  <a:lnTo>
                    <a:pt x="51038" y="172968"/>
                  </a:lnTo>
                  <a:lnTo>
                    <a:pt x="79005" y="186542"/>
                  </a:lnTo>
                  <a:lnTo>
                    <a:pt x="111591" y="201572"/>
                  </a:lnTo>
                  <a:lnTo>
                    <a:pt x="135389" y="214790"/>
                  </a:lnTo>
                  <a:lnTo>
                    <a:pt x="149977" y="228964"/>
                  </a:lnTo>
                  <a:lnTo>
                    <a:pt x="154934" y="246864"/>
                  </a:lnTo>
                  <a:lnTo>
                    <a:pt x="150361" y="267937"/>
                  </a:lnTo>
                  <a:lnTo>
                    <a:pt x="137898" y="285164"/>
                  </a:lnTo>
                  <a:lnTo>
                    <a:pt x="119428" y="296788"/>
                  </a:lnTo>
                  <a:lnTo>
                    <a:pt x="96834" y="301053"/>
                  </a:lnTo>
                  <a:lnTo>
                    <a:pt x="74239" y="296788"/>
                  </a:lnTo>
                  <a:lnTo>
                    <a:pt x="55769" y="285164"/>
                  </a:lnTo>
                  <a:lnTo>
                    <a:pt x="43306" y="267937"/>
                  </a:lnTo>
                  <a:lnTo>
                    <a:pt x="38733" y="246864"/>
                  </a:lnTo>
                  <a:lnTo>
                    <a:pt x="0" y="246864"/>
                  </a:lnTo>
                  <a:lnTo>
                    <a:pt x="5896" y="277913"/>
                  </a:lnTo>
                  <a:lnTo>
                    <a:pt x="22178" y="304322"/>
                  </a:lnTo>
                  <a:lnTo>
                    <a:pt x="46738" y="324126"/>
                  </a:lnTo>
                  <a:lnTo>
                    <a:pt x="77467" y="335359"/>
                  </a:lnTo>
                  <a:lnTo>
                    <a:pt x="77467" y="349222"/>
                  </a:lnTo>
                  <a:lnTo>
                    <a:pt x="116201" y="349222"/>
                  </a:lnTo>
                  <a:lnTo>
                    <a:pt x="116201" y="335359"/>
                  </a:lnTo>
                  <a:lnTo>
                    <a:pt x="146929" y="324126"/>
                  </a:lnTo>
                  <a:lnTo>
                    <a:pt x="171489" y="304322"/>
                  </a:lnTo>
                  <a:lnTo>
                    <a:pt x="187772" y="277913"/>
                  </a:lnTo>
                  <a:lnTo>
                    <a:pt x="193668" y="246864"/>
                  </a:lnTo>
                  <a:lnTo>
                    <a:pt x="185435" y="213811"/>
                  </a:lnTo>
                  <a:lnTo>
                    <a:pt x="164366" y="190154"/>
                  </a:lnTo>
                  <a:lnTo>
                    <a:pt x="135905" y="172749"/>
                  </a:lnTo>
                  <a:lnTo>
                    <a:pt x="105496" y="158453"/>
                  </a:lnTo>
                  <a:close/>
                </a:path>
              </a:pathLst>
            </a:custGeom>
            <a:ln w="97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6518" y="5496482"/>
            <a:ext cx="133517" cy="16662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901700" y="5266347"/>
            <a:ext cx="1889125" cy="1833245"/>
            <a:chOff x="901700" y="5266347"/>
            <a:chExt cx="1889125" cy="1833245"/>
          </a:xfrm>
        </p:grpSpPr>
        <p:sp>
          <p:nvSpPr>
            <p:cNvPr id="43" name="object 43"/>
            <p:cNvSpPr/>
            <p:nvPr/>
          </p:nvSpPr>
          <p:spPr>
            <a:xfrm>
              <a:off x="901700" y="5266347"/>
              <a:ext cx="1889125" cy="1833245"/>
            </a:xfrm>
            <a:custGeom>
              <a:avLst/>
              <a:gdLst/>
              <a:ahLst/>
              <a:cxnLst/>
              <a:rect l="l" t="t" r="r" b="b"/>
              <a:pathLst>
                <a:path w="1889125" h="1833245">
                  <a:moveTo>
                    <a:pt x="1888680" y="0"/>
                  </a:moveTo>
                  <a:lnTo>
                    <a:pt x="0" y="0"/>
                  </a:lnTo>
                  <a:lnTo>
                    <a:pt x="0" y="1832952"/>
                  </a:lnTo>
                  <a:lnTo>
                    <a:pt x="1888680" y="1832952"/>
                  </a:lnTo>
                  <a:lnTo>
                    <a:pt x="1888680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27208" y="5344975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306133" y="0"/>
                  </a:moveTo>
                  <a:lnTo>
                    <a:pt x="256476" y="4006"/>
                  </a:lnTo>
                  <a:lnTo>
                    <a:pt x="209370" y="15606"/>
                  </a:lnTo>
                  <a:lnTo>
                    <a:pt x="165446" y="34169"/>
                  </a:lnTo>
                  <a:lnTo>
                    <a:pt x="125334" y="59065"/>
                  </a:lnTo>
                  <a:lnTo>
                    <a:pt x="89663" y="89663"/>
                  </a:lnTo>
                  <a:lnTo>
                    <a:pt x="59065" y="125334"/>
                  </a:lnTo>
                  <a:lnTo>
                    <a:pt x="34169" y="165446"/>
                  </a:lnTo>
                  <a:lnTo>
                    <a:pt x="15606" y="209370"/>
                  </a:lnTo>
                  <a:lnTo>
                    <a:pt x="4006" y="256476"/>
                  </a:lnTo>
                  <a:lnTo>
                    <a:pt x="0" y="306133"/>
                  </a:lnTo>
                  <a:lnTo>
                    <a:pt x="4006" y="355787"/>
                  </a:lnTo>
                  <a:lnTo>
                    <a:pt x="15606" y="402890"/>
                  </a:lnTo>
                  <a:lnTo>
                    <a:pt x="34169" y="446812"/>
                  </a:lnTo>
                  <a:lnTo>
                    <a:pt x="59065" y="486922"/>
                  </a:lnTo>
                  <a:lnTo>
                    <a:pt x="89663" y="522592"/>
                  </a:lnTo>
                  <a:lnTo>
                    <a:pt x="125334" y="553189"/>
                  </a:lnTo>
                  <a:lnTo>
                    <a:pt x="165446" y="578085"/>
                  </a:lnTo>
                  <a:lnTo>
                    <a:pt x="209370" y="596647"/>
                  </a:lnTo>
                  <a:lnTo>
                    <a:pt x="256476" y="608247"/>
                  </a:lnTo>
                  <a:lnTo>
                    <a:pt x="306133" y="612254"/>
                  </a:lnTo>
                  <a:lnTo>
                    <a:pt x="355790" y="608247"/>
                  </a:lnTo>
                  <a:lnTo>
                    <a:pt x="402896" y="596647"/>
                  </a:lnTo>
                  <a:lnTo>
                    <a:pt x="446820" y="578085"/>
                  </a:lnTo>
                  <a:lnTo>
                    <a:pt x="486932" y="553189"/>
                  </a:lnTo>
                  <a:lnTo>
                    <a:pt x="522603" y="522592"/>
                  </a:lnTo>
                  <a:lnTo>
                    <a:pt x="553201" y="486922"/>
                  </a:lnTo>
                  <a:lnTo>
                    <a:pt x="578097" y="446812"/>
                  </a:lnTo>
                  <a:lnTo>
                    <a:pt x="596660" y="402890"/>
                  </a:lnTo>
                  <a:lnTo>
                    <a:pt x="608260" y="355787"/>
                  </a:lnTo>
                  <a:lnTo>
                    <a:pt x="612267" y="306133"/>
                  </a:lnTo>
                  <a:lnTo>
                    <a:pt x="608260" y="256476"/>
                  </a:lnTo>
                  <a:lnTo>
                    <a:pt x="596660" y="209370"/>
                  </a:lnTo>
                  <a:lnTo>
                    <a:pt x="578097" y="165446"/>
                  </a:lnTo>
                  <a:lnTo>
                    <a:pt x="553201" y="125334"/>
                  </a:lnTo>
                  <a:lnTo>
                    <a:pt x="522603" y="89663"/>
                  </a:lnTo>
                  <a:lnTo>
                    <a:pt x="486932" y="59065"/>
                  </a:lnTo>
                  <a:lnTo>
                    <a:pt x="446820" y="34169"/>
                  </a:lnTo>
                  <a:lnTo>
                    <a:pt x="402896" y="15606"/>
                  </a:lnTo>
                  <a:lnTo>
                    <a:pt x="355790" y="4006"/>
                  </a:lnTo>
                  <a:lnTo>
                    <a:pt x="30613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01845" y="5661314"/>
              <a:ext cx="263525" cy="144780"/>
            </a:xfrm>
            <a:custGeom>
              <a:avLst/>
              <a:gdLst/>
              <a:ahLst/>
              <a:cxnLst/>
              <a:rect l="l" t="t" r="r" b="b"/>
              <a:pathLst>
                <a:path w="263525" h="144779">
                  <a:moveTo>
                    <a:pt x="176225" y="63"/>
                  </a:moveTo>
                  <a:lnTo>
                    <a:pt x="170840" y="1028"/>
                  </a:lnTo>
                  <a:lnTo>
                    <a:pt x="165341" y="8839"/>
                  </a:lnTo>
                  <a:lnTo>
                    <a:pt x="166293" y="14211"/>
                  </a:lnTo>
                  <a:lnTo>
                    <a:pt x="175317" y="20308"/>
                  </a:lnTo>
                  <a:lnTo>
                    <a:pt x="187891" y="27530"/>
                  </a:lnTo>
                  <a:lnTo>
                    <a:pt x="206240" y="36148"/>
                  </a:lnTo>
                  <a:lnTo>
                    <a:pt x="228676" y="43675"/>
                  </a:lnTo>
                  <a:lnTo>
                    <a:pt x="237563" y="49464"/>
                  </a:lnTo>
                  <a:lnTo>
                    <a:pt x="242611" y="58119"/>
                  </a:lnTo>
                  <a:lnTo>
                    <a:pt x="244949" y="68515"/>
                  </a:lnTo>
                  <a:lnTo>
                    <a:pt x="245770" y="81127"/>
                  </a:lnTo>
                  <a:lnTo>
                    <a:pt x="245833" y="86893"/>
                  </a:lnTo>
                  <a:lnTo>
                    <a:pt x="245440" y="95796"/>
                  </a:lnTo>
                  <a:lnTo>
                    <a:pt x="207279" y="116255"/>
                  </a:lnTo>
                  <a:lnTo>
                    <a:pt x="131521" y="127177"/>
                  </a:lnTo>
                  <a:lnTo>
                    <a:pt x="89354" y="123892"/>
                  </a:lnTo>
                  <a:lnTo>
                    <a:pt x="31958" y="107450"/>
                  </a:lnTo>
                  <a:lnTo>
                    <a:pt x="17094" y="86829"/>
                  </a:lnTo>
                  <a:lnTo>
                    <a:pt x="17284" y="79463"/>
                  </a:lnTo>
                  <a:lnTo>
                    <a:pt x="34328" y="43599"/>
                  </a:lnTo>
                  <a:lnTo>
                    <a:pt x="56762" y="36072"/>
                  </a:lnTo>
                  <a:lnTo>
                    <a:pt x="75106" y="27446"/>
                  </a:lnTo>
                  <a:lnTo>
                    <a:pt x="87675" y="20222"/>
                  </a:lnTo>
                  <a:lnTo>
                    <a:pt x="96697" y="14147"/>
                  </a:lnTo>
                  <a:lnTo>
                    <a:pt x="97650" y="8775"/>
                  </a:lnTo>
                  <a:lnTo>
                    <a:pt x="92151" y="965"/>
                  </a:lnTo>
                  <a:lnTo>
                    <a:pt x="86766" y="0"/>
                  </a:lnTo>
                  <a:lnTo>
                    <a:pt x="78529" y="5582"/>
                  </a:lnTo>
                  <a:lnTo>
                    <a:pt x="67070" y="12168"/>
                  </a:lnTo>
                  <a:lnTo>
                    <a:pt x="50222" y="20099"/>
                  </a:lnTo>
                  <a:lnTo>
                    <a:pt x="29070" y="27152"/>
                  </a:lnTo>
                  <a:lnTo>
                    <a:pt x="12868" y="37497"/>
                  </a:lnTo>
                  <a:lnTo>
                    <a:pt x="4289" y="51901"/>
                  </a:lnTo>
                  <a:lnTo>
                    <a:pt x="848" y="66882"/>
                  </a:lnTo>
                  <a:lnTo>
                    <a:pt x="0" y="80746"/>
                  </a:lnTo>
                  <a:lnTo>
                    <a:pt x="336" y="93278"/>
                  </a:lnTo>
                  <a:lnTo>
                    <a:pt x="40928" y="129576"/>
                  </a:lnTo>
                  <a:lnTo>
                    <a:pt x="79836" y="139797"/>
                  </a:lnTo>
                  <a:lnTo>
                    <a:pt x="131597" y="144399"/>
                  </a:lnTo>
                  <a:lnTo>
                    <a:pt x="183353" y="139788"/>
                  </a:lnTo>
                  <a:lnTo>
                    <a:pt x="222259" y="129552"/>
                  </a:lnTo>
                  <a:lnTo>
                    <a:pt x="258063" y="112826"/>
                  </a:lnTo>
                  <a:lnTo>
                    <a:pt x="262991" y="80810"/>
                  </a:lnTo>
                  <a:lnTo>
                    <a:pt x="262142" y="66910"/>
                  </a:lnTo>
                  <a:lnTo>
                    <a:pt x="258702" y="51917"/>
                  </a:lnTo>
                  <a:lnTo>
                    <a:pt x="250122" y="37524"/>
                  </a:lnTo>
                  <a:lnTo>
                    <a:pt x="233273" y="27025"/>
                  </a:lnTo>
                  <a:lnTo>
                    <a:pt x="212828" y="20162"/>
                  </a:lnTo>
                  <a:lnTo>
                    <a:pt x="195975" y="12231"/>
                  </a:lnTo>
                  <a:lnTo>
                    <a:pt x="184487" y="5646"/>
                  </a:lnTo>
                  <a:lnTo>
                    <a:pt x="176225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7719" y="1248964"/>
            <a:ext cx="648525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BIZVUE:</a:t>
            </a:r>
            <a:r>
              <a:rPr spc="-125" dirty="0"/>
              <a:t> </a:t>
            </a:r>
            <a:r>
              <a:rPr spc="-10" dirty="0">
                <a:solidFill>
                  <a:srgbClr val="7DB3D6"/>
                </a:solidFill>
              </a:rPr>
              <a:t>BUSINESS</a:t>
            </a:r>
            <a:r>
              <a:rPr spc="-120" dirty="0">
                <a:solidFill>
                  <a:srgbClr val="7DB3D6"/>
                </a:solidFill>
              </a:rPr>
              <a:t> </a:t>
            </a:r>
            <a:r>
              <a:rPr spc="-30" dirty="0"/>
              <a:t>COLLABORATION</a:t>
            </a:r>
            <a:r>
              <a:rPr spc="-120" dirty="0"/>
              <a:t> </a:t>
            </a:r>
            <a:r>
              <a:rPr spc="-20" dirty="0"/>
              <a:t>TOOL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2937" y="2076901"/>
            <a:ext cx="820039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latin typeface="Montserrat"/>
                <a:cs typeface="Montserrat"/>
              </a:rPr>
              <a:t>As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the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ultimate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business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collaboration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tool,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BizVue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allows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you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to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easily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keep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track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of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all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your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projects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and</a:t>
            </a:r>
            <a:r>
              <a:rPr sz="1200" spc="-5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their </a:t>
            </a:r>
            <a:r>
              <a:rPr sz="1200" spc="-25" dirty="0">
                <a:latin typeface="Montserrat"/>
                <a:cs typeface="Montserrat"/>
              </a:rPr>
              <a:t>associated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time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and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expenses,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plus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invite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your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clients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to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20" dirty="0">
                <a:latin typeface="Montserrat"/>
                <a:cs typeface="Montserrat"/>
              </a:rPr>
              <a:t>collaborate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on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projects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right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in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dirty="0">
                <a:latin typeface="Montserrat"/>
                <a:cs typeface="Montserrat"/>
              </a:rPr>
              <a:t>the</a:t>
            </a:r>
            <a:r>
              <a:rPr sz="1200" spc="-45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same</a:t>
            </a:r>
            <a:r>
              <a:rPr sz="1200" spc="-40" dirty="0">
                <a:latin typeface="Montserrat"/>
                <a:cs typeface="Montserrat"/>
              </a:rPr>
              <a:t> </a:t>
            </a:r>
            <a:r>
              <a:rPr sz="1200" spc="-10" dirty="0">
                <a:latin typeface="Montserrat"/>
                <a:cs typeface="Montserrat"/>
              </a:rPr>
              <a:t>platform.</a:t>
            </a:r>
            <a:endParaRPr sz="1200">
              <a:latin typeface="Montserrat"/>
              <a:cs typeface="Montserra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664" y="4160540"/>
            <a:ext cx="137756" cy="912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5664" y="4578498"/>
            <a:ext cx="137756" cy="912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664" y="4996458"/>
            <a:ext cx="137756" cy="912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664" y="5414410"/>
            <a:ext cx="137756" cy="912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664" y="5832369"/>
            <a:ext cx="137756" cy="912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5664" y="6250328"/>
            <a:ext cx="137756" cy="9123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45492" y="478482"/>
            <a:ext cx="382270" cy="253365"/>
          </a:xfrm>
          <a:custGeom>
            <a:avLst/>
            <a:gdLst/>
            <a:ahLst/>
            <a:cxnLst/>
            <a:rect l="l" t="t" r="r" b="b"/>
            <a:pathLst>
              <a:path w="382269" h="253365">
                <a:moveTo>
                  <a:pt x="134848" y="0"/>
                </a:moveTo>
                <a:lnTo>
                  <a:pt x="0" y="0"/>
                </a:lnTo>
                <a:lnTo>
                  <a:pt x="123621" y="214122"/>
                </a:lnTo>
                <a:lnTo>
                  <a:pt x="136164" y="230646"/>
                </a:lnTo>
                <a:lnTo>
                  <a:pt x="151971" y="242866"/>
                </a:lnTo>
                <a:lnTo>
                  <a:pt x="170459" y="250446"/>
                </a:lnTo>
                <a:lnTo>
                  <a:pt x="191046" y="253047"/>
                </a:lnTo>
                <a:lnTo>
                  <a:pt x="211632" y="250446"/>
                </a:lnTo>
                <a:lnTo>
                  <a:pt x="230120" y="242866"/>
                </a:lnTo>
                <a:lnTo>
                  <a:pt x="245927" y="230646"/>
                </a:lnTo>
                <a:lnTo>
                  <a:pt x="258470" y="214122"/>
                </a:lnTo>
                <a:lnTo>
                  <a:pt x="191046" y="214122"/>
                </a:lnTo>
                <a:lnTo>
                  <a:pt x="180750" y="212821"/>
                </a:lnTo>
                <a:lnTo>
                  <a:pt x="171505" y="209030"/>
                </a:lnTo>
                <a:lnTo>
                  <a:pt x="163601" y="202918"/>
                </a:lnTo>
                <a:lnTo>
                  <a:pt x="157327" y="194652"/>
                </a:lnTo>
                <a:lnTo>
                  <a:pt x="67424" y="38925"/>
                </a:lnTo>
                <a:lnTo>
                  <a:pt x="157321" y="38925"/>
                </a:lnTo>
                <a:lnTo>
                  <a:pt x="134848" y="0"/>
                </a:lnTo>
                <a:close/>
              </a:path>
              <a:path w="382269" h="253365">
                <a:moveTo>
                  <a:pt x="257085" y="136250"/>
                </a:moveTo>
                <a:lnTo>
                  <a:pt x="190854" y="136250"/>
                </a:lnTo>
                <a:lnTo>
                  <a:pt x="201377" y="137572"/>
                </a:lnTo>
                <a:lnTo>
                  <a:pt x="201019" y="137572"/>
                </a:lnTo>
                <a:lnTo>
                  <a:pt x="210515" y="141478"/>
                </a:lnTo>
                <a:lnTo>
                  <a:pt x="222107" y="151701"/>
                </a:lnTo>
                <a:lnTo>
                  <a:pt x="228650" y="165112"/>
                </a:lnTo>
                <a:lnTo>
                  <a:pt x="229689" y="180000"/>
                </a:lnTo>
                <a:lnTo>
                  <a:pt x="224764" y="194652"/>
                </a:lnTo>
                <a:lnTo>
                  <a:pt x="218488" y="202918"/>
                </a:lnTo>
                <a:lnTo>
                  <a:pt x="210581" y="209030"/>
                </a:lnTo>
                <a:lnTo>
                  <a:pt x="201336" y="212821"/>
                </a:lnTo>
                <a:lnTo>
                  <a:pt x="191046" y="214122"/>
                </a:lnTo>
                <a:lnTo>
                  <a:pt x="258470" y="214122"/>
                </a:lnTo>
                <a:lnTo>
                  <a:pt x="268326" y="184811"/>
                </a:lnTo>
                <a:lnTo>
                  <a:pt x="266252" y="155035"/>
                </a:lnTo>
                <a:lnTo>
                  <a:pt x="257085" y="136250"/>
                </a:lnTo>
                <a:close/>
              </a:path>
              <a:path w="382269" h="253365">
                <a:moveTo>
                  <a:pt x="190542" y="97316"/>
                </a:moveTo>
                <a:lnTo>
                  <a:pt x="170773" y="100012"/>
                </a:lnTo>
                <a:lnTo>
                  <a:pt x="152323" y="107619"/>
                </a:lnTo>
                <a:lnTo>
                  <a:pt x="171792" y="141338"/>
                </a:lnTo>
                <a:lnTo>
                  <a:pt x="180995" y="137572"/>
                </a:lnTo>
                <a:lnTo>
                  <a:pt x="190854" y="136250"/>
                </a:lnTo>
                <a:lnTo>
                  <a:pt x="257085" y="136250"/>
                </a:lnTo>
                <a:lnTo>
                  <a:pt x="253168" y="128222"/>
                </a:lnTo>
                <a:lnTo>
                  <a:pt x="229971" y="107759"/>
                </a:lnTo>
                <a:lnTo>
                  <a:pt x="210615" y="99808"/>
                </a:lnTo>
                <a:lnTo>
                  <a:pt x="190542" y="97316"/>
                </a:lnTo>
                <a:close/>
              </a:path>
              <a:path w="382269" h="253365">
                <a:moveTo>
                  <a:pt x="359618" y="38925"/>
                </a:moveTo>
                <a:lnTo>
                  <a:pt x="314667" y="38925"/>
                </a:lnTo>
                <a:lnTo>
                  <a:pt x="279819" y="99288"/>
                </a:lnTo>
                <a:lnTo>
                  <a:pt x="286830" y="108385"/>
                </a:lnTo>
                <a:lnTo>
                  <a:pt x="292873" y="118057"/>
                </a:lnTo>
                <a:lnTo>
                  <a:pt x="297923" y="128222"/>
                </a:lnTo>
                <a:lnTo>
                  <a:pt x="301955" y="138798"/>
                </a:lnTo>
                <a:lnTo>
                  <a:pt x="359618" y="38925"/>
                </a:lnTo>
                <a:close/>
              </a:path>
              <a:path w="382269" h="253365">
                <a:moveTo>
                  <a:pt x="157321" y="38925"/>
                </a:moveTo>
                <a:lnTo>
                  <a:pt x="112382" y="38925"/>
                </a:lnTo>
                <a:lnTo>
                  <a:pt x="132521" y="73825"/>
                </a:lnTo>
                <a:lnTo>
                  <a:pt x="132646" y="74041"/>
                </a:lnTo>
                <a:lnTo>
                  <a:pt x="132994" y="73825"/>
                </a:lnTo>
                <a:lnTo>
                  <a:pt x="141827" y="69262"/>
                </a:lnTo>
                <a:lnTo>
                  <a:pt x="150768" y="65562"/>
                </a:lnTo>
                <a:lnTo>
                  <a:pt x="160178" y="62548"/>
                </a:lnTo>
                <a:lnTo>
                  <a:pt x="169697" y="60363"/>
                </a:lnTo>
                <a:lnTo>
                  <a:pt x="157321" y="38925"/>
                </a:lnTo>
                <a:close/>
              </a:path>
              <a:path w="382269" h="253365">
                <a:moveTo>
                  <a:pt x="382092" y="0"/>
                </a:moveTo>
                <a:lnTo>
                  <a:pt x="247230" y="0"/>
                </a:lnTo>
                <a:lnTo>
                  <a:pt x="212450" y="60363"/>
                </a:lnTo>
                <a:lnTo>
                  <a:pt x="221951" y="62548"/>
                </a:lnTo>
                <a:lnTo>
                  <a:pt x="231346" y="65562"/>
                </a:lnTo>
                <a:lnTo>
                  <a:pt x="240526" y="69392"/>
                </a:lnTo>
                <a:lnTo>
                  <a:pt x="249440" y="74041"/>
                </a:lnTo>
                <a:lnTo>
                  <a:pt x="269709" y="38925"/>
                </a:lnTo>
                <a:lnTo>
                  <a:pt x="359618" y="38925"/>
                </a:lnTo>
                <a:lnTo>
                  <a:pt x="382092" y="0"/>
                </a:lnTo>
                <a:close/>
              </a:path>
            </a:pathLst>
          </a:custGeom>
          <a:solidFill>
            <a:srgbClr val="696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023" y="813288"/>
            <a:ext cx="579120" cy="127635"/>
          </a:xfrm>
          <a:custGeom>
            <a:avLst/>
            <a:gdLst/>
            <a:ahLst/>
            <a:cxnLst/>
            <a:rect l="l" t="t" r="r" b="b"/>
            <a:pathLst>
              <a:path w="579119" h="127634">
                <a:moveTo>
                  <a:pt x="543915" y="33908"/>
                </a:moveTo>
                <a:lnTo>
                  <a:pt x="531114" y="33908"/>
                </a:lnTo>
                <a:lnTo>
                  <a:pt x="525291" y="35153"/>
                </a:lnTo>
                <a:lnTo>
                  <a:pt x="495503" y="68071"/>
                </a:lnTo>
                <a:lnTo>
                  <a:pt x="494436" y="74155"/>
                </a:lnTo>
                <a:lnTo>
                  <a:pt x="494436" y="87541"/>
                </a:lnTo>
                <a:lnTo>
                  <a:pt x="495642" y="93878"/>
                </a:lnTo>
                <a:lnTo>
                  <a:pt x="500372" y="105270"/>
                </a:lnTo>
                <a:lnTo>
                  <a:pt x="500430" y="105409"/>
                </a:lnTo>
                <a:lnTo>
                  <a:pt x="533133" y="127330"/>
                </a:lnTo>
                <a:lnTo>
                  <a:pt x="547776" y="127330"/>
                </a:lnTo>
                <a:lnTo>
                  <a:pt x="554926" y="125806"/>
                </a:lnTo>
                <a:lnTo>
                  <a:pt x="566458" y="119684"/>
                </a:lnTo>
                <a:lnTo>
                  <a:pt x="571444" y="115735"/>
                </a:lnTo>
                <a:lnTo>
                  <a:pt x="535660" y="115735"/>
                </a:lnTo>
                <a:lnTo>
                  <a:pt x="531914" y="115074"/>
                </a:lnTo>
                <a:lnTo>
                  <a:pt x="508101" y="85458"/>
                </a:lnTo>
                <a:lnTo>
                  <a:pt x="578853" y="85458"/>
                </a:lnTo>
                <a:lnTo>
                  <a:pt x="578967" y="84658"/>
                </a:lnTo>
                <a:lnTo>
                  <a:pt x="579025" y="75603"/>
                </a:lnTo>
                <a:lnTo>
                  <a:pt x="508101" y="75603"/>
                </a:lnTo>
                <a:lnTo>
                  <a:pt x="508523" y="71564"/>
                </a:lnTo>
                <a:lnTo>
                  <a:pt x="533095" y="45148"/>
                </a:lnTo>
                <a:lnTo>
                  <a:pt x="565946" y="45148"/>
                </a:lnTo>
                <a:lnTo>
                  <a:pt x="564553" y="43484"/>
                </a:lnTo>
                <a:lnTo>
                  <a:pt x="560171" y="40106"/>
                </a:lnTo>
                <a:lnTo>
                  <a:pt x="549795" y="35153"/>
                </a:lnTo>
                <a:lnTo>
                  <a:pt x="543915" y="33908"/>
                </a:lnTo>
                <a:close/>
              </a:path>
              <a:path w="579119" h="127634">
                <a:moveTo>
                  <a:pt x="567791" y="103111"/>
                </a:moveTo>
                <a:lnTo>
                  <a:pt x="564095" y="106921"/>
                </a:lnTo>
                <a:lnTo>
                  <a:pt x="560031" y="109969"/>
                </a:lnTo>
                <a:lnTo>
                  <a:pt x="551154" y="114579"/>
                </a:lnTo>
                <a:lnTo>
                  <a:pt x="545820" y="115735"/>
                </a:lnTo>
                <a:lnTo>
                  <a:pt x="571487" y="115735"/>
                </a:lnTo>
                <a:lnTo>
                  <a:pt x="576084" y="110553"/>
                </a:lnTo>
                <a:lnTo>
                  <a:pt x="567791" y="103111"/>
                </a:lnTo>
                <a:close/>
              </a:path>
              <a:path w="579119" h="127634">
                <a:moveTo>
                  <a:pt x="565946" y="45148"/>
                </a:moveTo>
                <a:lnTo>
                  <a:pt x="541464" y="45148"/>
                </a:lnTo>
                <a:lnTo>
                  <a:pt x="545388" y="45986"/>
                </a:lnTo>
                <a:lnTo>
                  <a:pt x="552157" y="49339"/>
                </a:lnTo>
                <a:lnTo>
                  <a:pt x="565365" y="75603"/>
                </a:lnTo>
                <a:lnTo>
                  <a:pt x="579025" y="75603"/>
                </a:lnTo>
                <a:lnTo>
                  <a:pt x="578943" y="74155"/>
                </a:lnTo>
                <a:lnTo>
                  <a:pt x="578104" y="68567"/>
                </a:lnTo>
                <a:lnTo>
                  <a:pt x="574437" y="57086"/>
                </a:lnTo>
                <a:lnTo>
                  <a:pt x="571703" y="52019"/>
                </a:lnTo>
                <a:lnTo>
                  <a:pt x="565946" y="45148"/>
                </a:lnTo>
                <a:close/>
              </a:path>
              <a:path w="579119" h="127634">
                <a:moveTo>
                  <a:pt x="405333" y="35813"/>
                </a:moveTo>
                <a:lnTo>
                  <a:pt x="392023" y="35813"/>
                </a:lnTo>
                <a:lnTo>
                  <a:pt x="392023" y="96646"/>
                </a:lnTo>
                <a:lnTo>
                  <a:pt x="416039" y="126288"/>
                </a:lnTo>
                <a:lnTo>
                  <a:pt x="420852" y="127152"/>
                </a:lnTo>
                <a:lnTo>
                  <a:pt x="433997" y="127152"/>
                </a:lnTo>
                <a:lnTo>
                  <a:pt x="440283" y="125450"/>
                </a:lnTo>
                <a:lnTo>
                  <a:pt x="449973" y="118656"/>
                </a:lnTo>
                <a:lnTo>
                  <a:pt x="453402" y="115049"/>
                </a:lnTo>
                <a:lnTo>
                  <a:pt x="422122" y="115049"/>
                </a:lnTo>
                <a:lnTo>
                  <a:pt x="416001" y="112623"/>
                </a:lnTo>
                <a:lnTo>
                  <a:pt x="407479" y="102933"/>
                </a:lnTo>
                <a:lnTo>
                  <a:pt x="405424" y="96646"/>
                </a:lnTo>
                <a:lnTo>
                  <a:pt x="405333" y="35813"/>
                </a:lnTo>
                <a:close/>
              </a:path>
              <a:path w="579119" h="127634">
                <a:moveTo>
                  <a:pt x="470039" y="109677"/>
                </a:moveTo>
                <a:lnTo>
                  <a:pt x="456895" y="109677"/>
                </a:lnTo>
                <a:lnTo>
                  <a:pt x="456895" y="125247"/>
                </a:lnTo>
                <a:lnTo>
                  <a:pt x="470039" y="125247"/>
                </a:lnTo>
                <a:lnTo>
                  <a:pt x="470039" y="109677"/>
                </a:lnTo>
                <a:close/>
              </a:path>
              <a:path w="579119" h="127634">
                <a:moveTo>
                  <a:pt x="470039" y="35813"/>
                </a:moveTo>
                <a:lnTo>
                  <a:pt x="456895" y="35813"/>
                </a:lnTo>
                <a:lnTo>
                  <a:pt x="456895" y="91173"/>
                </a:lnTo>
                <a:lnTo>
                  <a:pt x="456196" y="94983"/>
                </a:lnTo>
                <a:lnTo>
                  <a:pt x="433882" y="115049"/>
                </a:lnTo>
                <a:lnTo>
                  <a:pt x="453402" y="115049"/>
                </a:lnTo>
                <a:lnTo>
                  <a:pt x="453898" y="114528"/>
                </a:lnTo>
                <a:lnTo>
                  <a:pt x="456801" y="109829"/>
                </a:lnTo>
                <a:lnTo>
                  <a:pt x="456895" y="109677"/>
                </a:lnTo>
                <a:lnTo>
                  <a:pt x="470039" y="109677"/>
                </a:lnTo>
                <a:lnTo>
                  <a:pt x="470039" y="35813"/>
                </a:lnTo>
                <a:close/>
              </a:path>
              <a:path w="579119" h="127634">
                <a:moveTo>
                  <a:pt x="277660" y="4152"/>
                </a:moveTo>
                <a:lnTo>
                  <a:pt x="262445" y="4152"/>
                </a:lnTo>
                <a:lnTo>
                  <a:pt x="314515" y="126123"/>
                </a:lnTo>
                <a:lnTo>
                  <a:pt x="326618" y="126123"/>
                </a:lnTo>
                <a:lnTo>
                  <a:pt x="334156" y="108470"/>
                </a:lnTo>
                <a:lnTo>
                  <a:pt x="320738" y="108470"/>
                </a:lnTo>
                <a:lnTo>
                  <a:pt x="277660" y="4152"/>
                </a:lnTo>
                <a:close/>
              </a:path>
              <a:path w="579119" h="127634">
                <a:moveTo>
                  <a:pt x="378701" y="4152"/>
                </a:moveTo>
                <a:lnTo>
                  <a:pt x="363994" y="4152"/>
                </a:lnTo>
                <a:lnTo>
                  <a:pt x="320738" y="108470"/>
                </a:lnTo>
                <a:lnTo>
                  <a:pt x="334156" y="108470"/>
                </a:lnTo>
                <a:lnTo>
                  <a:pt x="378701" y="4152"/>
                </a:lnTo>
                <a:close/>
              </a:path>
              <a:path w="579119" h="127634">
                <a:moveTo>
                  <a:pt x="247218" y="33908"/>
                </a:moveTo>
                <a:lnTo>
                  <a:pt x="169710" y="33908"/>
                </a:lnTo>
                <a:lnTo>
                  <a:pt x="169710" y="51041"/>
                </a:lnTo>
                <a:lnTo>
                  <a:pt x="220573" y="51041"/>
                </a:lnTo>
                <a:lnTo>
                  <a:pt x="167805" y="110896"/>
                </a:lnTo>
                <a:lnTo>
                  <a:pt x="167805" y="125247"/>
                </a:lnTo>
                <a:lnTo>
                  <a:pt x="247218" y="125247"/>
                </a:lnTo>
                <a:lnTo>
                  <a:pt x="247218" y="108127"/>
                </a:lnTo>
                <a:lnTo>
                  <a:pt x="194449" y="108127"/>
                </a:lnTo>
                <a:lnTo>
                  <a:pt x="247218" y="48272"/>
                </a:lnTo>
                <a:lnTo>
                  <a:pt x="247218" y="33908"/>
                </a:lnTo>
                <a:close/>
              </a:path>
              <a:path w="579119" h="127634">
                <a:moveTo>
                  <a:pt x="144805" y="33908"/>
                </a:moveTo>
                <a:lnTo>
                  <a:pt x="123698" y="33908"/>
                </a:lnTo>
                <a:lnTo>
                  <a:pt x="123698" y="125260"/>
                </a:lnTo>
                <a:lnTo>
                  <a:pt x="144805" y="125260"/>
                </a:lnTo>
                <a:lnTo>
                  <a:pt x="144805" y="33908"/>
                </a:lnTo>
                <a:close/>
              </a:path>
              <a:path w="579119" h="127634">
                <a:moveTo>
                  <a:pt x="145491" y="0"/>
                </a:moveTo>
                <a:lnTo>
                  <a:pt x="122821" y="0"/>
                </a:lnTo>
                <a:lnTo>
                  <a:pt x="122821" y="19900"/>
                </a:lnTo>
                <a:lnTo>
                  <a:pt x="145491" y="19900"/>
                </a:lnTo>
                <a:lnTo>
                  <a:pt x="145491" y="0"/>
                </a:lnTo>
                <a:close/>
              </a:path>
              <a:path w="579119" h="127634">
                <a:moveTo>
                  <a:pt x="54229" y="4152"/>
                </a:moveTo>
                <a:lnTo>
                  <a:pt x="0" y="4152"/>
                </a:lnTo>
                <a:lnTo>
                  <a:pt x="0" y="125247"/>
                </a:lnTo>
                <a:lnTo>
                  <a:pt x="62623" y="125247"/>
                </a:lnTo>
                <a:lnTo>
                  <a:pt x="68745" y="124536"/>
                </a:lnTo>
                <a:lnTo>
                  <a:pt x="97406" y="106400"/>
                </a:lnTo>
                <a:lnTo>
                  <a:pt x="21107" y="106400"/>
                </a:lnTo>
                <a:lnTo>
                  <a:pt x="21107" y="73177"/>
                </a:lnTo>
                <a:lnTo>
                  <a:pt x="94460" y="73177"/>
                </a:lnTo>
                <a:lnTo>
                  <a:pt x="91948" y="70446"/>
                </a:lnTo>
                <a:lnTo>
                  <a:pt x="76784" y="62395"/>
                </a:lnTo>
                <a:lnTo>
                  <a:pt x="78943" y="61239"/>
                </a:lnTo>
                <a:lnTo>
                  <a:pt x="81102" y="59855"/>
                </a:lnTo>
                <a:lnTo>
                  <a:pt x="85318" y="56603"/>
                </a:lnTo>
                <a:lnTo>
                  <a:pt x="86537" y="55359"/>
                </a:lnTo>
                <a:lnTo>
                  <a:pt x="21107" y="55359"/>
                </a:lnTo>
                <a:lnTo>
                  <a:pt x="21107" y="23012"/>
                </a:lnTo>
                <a:lnTo>
                  <a:pt x="92726" y="23012"/>
                </a:lnTo>
                <a:lnTo>
                  <a:pt x="90360" y="18021"/>
                </a:lnTo>
                <a:lnTo>
                  <a:pt x="83235" y="12484"/>
                </a:lnTo>
                <a:lnTo>
                  <a:pt x="77403" y="8835"/>
                </a:lnTo>
                <a:lnTo>
                  <a:pt x="70627" y="6232"/>
                </a:lnTo>
                <a:lnTo>
                  <a:pt x="62904" y="4672"/>
                </a:lnTo>
                <a:lnTo>
                  <a:pt x="54229" y="4152"/>
                </a:lnTo>
                <a:close/>
              </a:path>
              <a:path w="579119" h="127634">
                <a:moveTo>
                  <a:pt x="94460" y="73177"/>
                </a:moveTo>
                <a:lnTo>
                  <a:pt x="63144" y="73177"/>
                </a:lnTo>
                <a:lnTo>
                  <a:pt x="69367" y="74625"/>
                </a:lnTo>
                <a:lnTo>
                  <a:pt x="77533" y="80390"/>
                </a:lnTo>
                <a:lnTo>
                  <a:pt x="79578" y="84429"/>
                </a:lnTo>
                <a:lnTo>
                  <a:pt x="79578" y="95148"/>
                </a:lnTo>
                <a:lnTo>
                  <a:pt x="77508" y="99326"/>
                </a:lnTo>
                <a:lnTo>
                  <a:pt x="69227" y="104978"/>
                </a:lnTo>
                <a:lnTo>
                  <a:pt x="63550" y="106400"/>
                </a:lnTo>
                <a:lnTo>
                  <a:pt x="97406" y="106400"/>
                </a:lnTo>
                <a:lnTo>
                  <a:pt x="99618" y="102095"/>
                </a:lnTo>
                <a:lnTo>
                  <a:pt x="100685" y="97345"/>
                </a:lnTo>
                <a:lnTo>
                  <a:pt x="100685" y="87769"/>
                </a:lnTo>
                <a:lnTo>
                  <a:pt x="100163" y="84429"/>
                </a:lnTo>
                <a:lnTo>
                  <a:pt x="100114" y="84112"/>
                </a:lnTo>
                <a:lnTo>
                  <a:pt x="98958" y="80962"/>
                </a:lnTo>
                <a:lnTo>
                  <a:pt x="97828" y="77787"/>
                </a:lnTo>
                <a:lnTo>
                  <a:pt x="96189" y="75056"/>
                </a:lnTo>
                <a:lnTo>
                  <a:pt x="94460" y="73177"/>
                </a:lnTo>
                <a:close/>
              </a:path>
              <a:path w="579119" h="127634">
                <a:moveTo>
                  <a:pt x="92726" y="23012"/>
                </a:moveTo>
                <a:lnTo>
                  <a:pt x="58534" y="23012"/>
                </a:lnTo>
                <a:lnTo>
                  <a:pt x="63779" y="24371"/>
                </a:lnTo>
                <a:lnTo>
                  <a:pt x="71018" y="29819"/>
                </a:lnTo>
                <a:lnTo>
                  <a:pt x="72834" y="33680"/>
                </a:lnTo>
                <a:lnTo>
                  <a:pt x="72834" y="44348"/>
                </a:lnTo>
                <a:lnTo>
                  <a:pt x="70751" y="48552"/>
                </a:lnTo>
                <a:lnTo>
                  <a:pt x="62484" y="54000"/>
                </a:lnTo>
                <a:lnTo>
                  <a:pt x="56972" y="55359"/>
                </a:lnTo>
                <a:lnTo>
                  <a:pt x="86537" y="55359"/>
                </a:lnTo>
                <a:lnTo>
                  <a:pt x="93941" y="38861"/>
                </a:lnTo>
                <a:lnTo>
                  <a:pt x="93941" y="25577"/>
                </a:lnTo>
                <a:lnTo>
                  <a:pt x="92726" y="23012"/>
                </a:lnTo>
                <a:close/>
              </a:path>
            </a:pathLst>
          </a:custGeom>
          <a:solidFill>
            <a:srgbClr val="696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3567" y="3324415"/>
            <a:ext cx="4464833" cy="305053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Transparency</a:t>
            </a:r>
            <a:r>
              <a:rPr spc="3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dirty="0"/>
              <a:t>Just</a:t>
            </a:r>
            <a:r>
              <a:rPr spc="3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Few</a:t>
            </a:r>
            <a:r>
              <a:rPr spc="30" dirty="0"/>
              <a:t> </a:t>
            </a:r>
            <a:r>
              <a:rPr spc="60" dirty="0"/>
              <a:t>Clicks</a:t>
            </a:r>
            <a:r>
              <a:rPr spc="30" dirty="0"/>
              <a:t> </a:t>
            </a:r>
            <a:r>
              <a:rPr spc="-20" dirty="0"/>
              <a:t>Away</a:t>
            </a: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pc="-20" dirty="0"/>
          </a:p>
          <a:p>
            <a:pPr marL="677545" marR="1390650">
              <a:lnSpc>
                <a:spcPct val="196400"/>
              </a:lnSpc>
            </a:pPr>
            <a:r>
              <a:rPr sz="1400" spc="-35" dirty="0">
                <a:solidFill>
                  <a:srgbClr val="465B87"/>
                </a:solidFill>
                <a:latin typeface="Montserrat SemiBold"/>
                <a:cs typeface="Montserrat SemiBold"/>
              </a:rPr>
              <a:t>Up-</a:t>
            </a:r>
            <a:r>
              <a:rPr sz="1400" spc="70" dirty="0">
                <a:solidFill>
                  <a:srgbClr val="465B87"/>
                </a:solidFill>
                <a:latin typeface="Montserrat SemiBold"/>
                <a:cs typeface="Montserrat SemiBold"/>
              </a:rPr>
              <a:t>to-</a:t>
            </a:r>
            <a:r>
              <a:rPr sz="1400" dirty="0">
                <a:solidFill>
                  <a:srgbClr val="465B87"/>
                </a:solidFill>
                <a:latin typeface="Montserrat SemiBold"/>
                <a:cs typeface="Montserrat SemiBold"/>
              </a:rPr>
              <a:t>Date</a:t>
            </a:r>
            <a:r>
              <a:rPr sz="1400" spc="2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95" dirty="0">
                <a:solidFill>
                  <a:srgbClr val="465B87"/>
                </a:solidFill>
                <a:latin typeface="Montserrat SemiBold"/>
                <a:cs typeface="Montserrat SemiBold"/>
              </a:rPr>
              <a:t>Project</a:t>
            </a:r>
            <a:r>
              <a:rPr sz="1400" spc="25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Visibility </a:t>
            </a:r>
            <a:r>
              <a:rPr sz="1400" spc="55" dirty="0">
                <a:solidFill>
                  <a:srgbClr val="465B87"/>
                </a:solidFill>
                <a:latin typeface="Montserrat SemiBold"/>
                <a:cs typeface="Montserrat SemiBold"/>
              </a:rPr>
              <a:t>Trackable</a:t>
            </a:r>
            <a:r>
              <a:rPr sz="1400" spc="2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95" dirty="0">
                <a:solidFill>
                  <a:srgbClr val="465B87"/>
                </a:solidFill>
                <a:latin typeface="Montserrat SemiBold"/>
                <a:cs typeface="Montserrat SemiBold"/>
              </a:rPr>
              <a:t>Project</a:t>
            </a:r>
            <a:r>
              <a:rPr sz="1400" spc="2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Status </a:t>
            </a:r>
            <a:r>
              <a:rPr sz="1400" dirty="0">
                <a:solidFill>
                  <a:srgbClr val="465B87"/>
                </a:solidFill>
                <a:latin typeface="Montserrat SemiBold"/>
                <a:cs typeface="Montserrat SemiBold"/>
              </a:rPr>
              <a:t>Detailed</a:t>
            </a:r>
            <a:r>
              <a:rPr sz="1400" spc="145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00" dirty="0">
                <a:solidFill>
                  <a:srgbClr val="465B87"/>
                </a:solidFill>
                <a:latin typeface="Montserrat SemiBold"/>
                <a:cs typeface="Montserrat SemiBold"/>
              </a:rPr>
              <a:t>Time</a:t>
            </a:r>
            <a:r>
              <a:rPr sz="1400" spc="15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Tracking</a:t>
            </a:r>
            <a:r>
              <a:rPr sz="1400" spc="50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60" dirty="0">
                <a:solidFill>
                  <a:srgbClr val="465B87"/>
                </a:solidFill>
                <a:latin typeface="Montserrat SemiBold"/>
                <a:cs typeface="Montserrat SemiBold"/>
              </a:rPr>
              <a:t>Client</a:t>
            </a:r>
            <a:r>
              <a:rPr sz="1400" spc="1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75" dirty="0">
                <a:solidFill>
                  <a:srgbClr val="465B87"/>
                </a:solidFill>
                <a:latin typeface="Montserrat SemiBold"/>
                <a:cs typeface="Montserrat SemiBold"/>
              </a:rPr>
              <a:t>&amp;</a:t>
            </a:r>
            <a:r>
              <a:rPr sz="1400" spc="1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00" dirty="0">
                <a:solidFill>
                  <a:srgbClr val="465B87"/>
                </a:solidFill>
                <a:latin typeface="Montserrat SemiBold"/>
                <a:cs typeface="Montserrat SemiBold"/>
              </a:rPr>
              <a:t>Team</a:t>
            </a:r>
            <a:r>
              <a:rPr sz="1400" spc="1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90" dirty="0">
                <a:solidFill>
                  <a:srgbClr val="465B87"/>
                </a:solidFill>
                <a:latin typeface="Montserrat SemiBold"/>
                <a:cs typeface="Montserrat SemiBold"/>
              </a:rPr>
              <a:t>Collaboration </a:t>
            </a:r>
            <a:r>
              <a:rPr sz="1400" dirty="0">
                <a:solidFill>
                  <a:srgbClr val="465B87"/>
                </a:solidFill>
                <a:latin typeface="Montserrat SemiBold"/>
                <a:cs typeface="Montserrat SemiBold"/>
              </a:rPr>
              <a:t>Constant</a:t>
            </a:r>
            <a:r>
              <a:rPr sz="1400" spc="33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Communication </a:t>
            </a:r>
            <a:r>
              <a:rPr sz="1400" spc="55" dirty="0">
                <a:solidFill>
                  <a:srgbClr val="465B87"/>
                </a:solidFill>
                <a:latin typeface="Montserrat SemiBold"/>
                <a:cs typeface="Montserrat SemiBold"/>
              </a:rPr>
              <a:t>Notifications</a:t>
            </a:r>
            <a:r>
              <a:rPr sz="1400" spc="3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75" dirty="0">
                <a:solidFill>
                  <a:srgbClr val="465B87"/>
                </a:solidFill>
                <a:latin typeface="Montserrat SemiBold"/>
                <a:cs typeface="Montserrat SemiBold"/>
              </a:rPr>
              <a:t>&amp;</a:t>
            </a:r>
            <a:r>
              <a:rPr sz="1400" spc="3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400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Messaging</a:t>
            </a:r>
            <a:endParaRPr sz="14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6359" y="1697354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13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248964"/>
            <a:ext cx="27266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DB3D6"/>
                </a:solidFill>
              </a:rPr>
              <a:t>BIZVUE</a:t>
            </a:r>
            <a:r>
              <a:rPr spc="-114" dirty="0">
                <a:solidFill>
                  <a:srgbClr val="7DB3D6"/>
                </a:solidFill>
              </a:rPr>
              <a:t> </a:t>
            </a:r>
            <a:r>
              <a:rPr spc="-20" dirty="0"/>
              <a:t>SERVICES</a:t>
            </a:r>
          </a:p>
        </p:txBody>
      </p:sp>
      <p:sp>
        <p:nvSpPr>
          <p:cNvPr id="8" name="object 8"/>
          <p:cNvSpPr/>
          <p:nvPr/>
        </p:nvSpPr>
        <p:spPr>
          <a:xfrm>
            <a:off x="558205" y="478482"/>
            <a:ext cx="382270" cy="253365"/>
          </a:xfrm>
          <a:custGeom>
            <a:avLst/>
            <a:gdLst/>
            <a:ahLst/>
            <a:cxnLst/>
            <a:rect l="l" t="t" r="r" b="b"/>
            <a:pathLst>
              <a:path w="382269" h="253365">
                <a:moveTo>
                  <a:pt x="134848" y="0"/>
                </a:moveTo>
                <a:lnTo>
                  <a:pt x="0" y="0"/>
                </a:lnTo>
                <a:lnTo>
                  <a:pt x="123621" y="214122"/>
                </a:lnTo>
                <a:lnTo>
                  <a:pt x="136164" y="230646"/>
                </a:lnTo>
                <a:lnTo>
                  <a:pt x="151971" y="242866"/>
                </a:lnTo>
                <a:lnTo>
                  <a:pt x="170459" y="250446"/>
                </a:lnTo>
                <a:lnTo>
                  <a:pt x="191046" y="253047"/>
                </a:lnTo>
                <a:lnTo>
                  <a:pt x="211632" y="250446"/>
                </a:lnTo>
                <a:lnTo>
                  <a:pt x="230120" y="242866"/>
                </a:lnTo>
                <a:lnTo>
                  <a:pt x="245927" y="230646"/>
                </a:lnTo>
                <a:lnTo>
                  <a:pt x="258470" y="214122"/>
                </a:lnTo>
                <a:lnTo>
                  <a:pt x="191046" y="214122"/>
                </a:lnTo>
                <a:lnTo>
                  <a:pt x="180750" y="212821"/>
                </a:lnTo>
                <a:lnTo>
                  <a:pt x="171505" y="209030"/>
                </a:lnTo>
                <a:lnTo>
                  <a:pt x="163601" y="202918"/>
                </a:lnTo>
                <a:lnTo>
                  <a:pt x="157327" y="194652"/>
                </a:lnTo>
                <a:lnTo>
                  <a:pt x="67424" y="38925"/>
                </a:lnTo>
                <a:lnTo>
                  <a:pt x="157321" y="38925"/>
                </a:lnTo>
                <a:lnTo>
                  <a:pt x="134848" y="0"/>
                </a:lnTo>
                <a:close/>
              </a:path>
              <a:path w="382269" h="253365">
                <a:moveTo>
                  <a:pt x="257085" y="136250"/>
                </a:moveTo>
                <a:lnTo>
                  <a:pt x="190854" y="136250"/>
                </a:lnTo>
                <a:lnTo>
                  <a:pt x="201377" y="137572"/>
                </a:lnTo>
                <a:lnTo>
                  <a:pt x="201019" y="137572"/>
                </a:lnTo>
                <a:lnTo>
                  <a:pt x="210515" y="141478"/>
                </a:lnTo>
                <a:lnTo>
                  <a:pt x="222107" y="151701"/>
                </a:lnTo>
                <a:lnTo>
                  <a:pt x="228650" y="165112"/>
                </a:lnTo>
                <a:lnTo>
                  <a:pt x="229689" y="180000"/>
                </a:lnTo>
                <a:lnTo>
                  <a:pt x="224764" y="194652"/>
                </a:lnTo>
                <a:lnTo>
                  <a:pt x="218488" y="202918"/>
                </a:lnTo>
                <a:lnTo>
                  <a:pt x="210581" y="209030"/>
                </a:lnTo>
                <a:lnTo>
                  <a:pt x="201336" y="212821"/>
                </a:lnTo>
                <a:lnTo>
                  <a:pt x="191046" y="214122"/>
                </a:lnTo>
                <a:lnTo>
                  <a:pt x="258470" y="214122"/>
                </a:lnTo>
                <a:lnTo>
                  <a:pt x="268326" y="184811"/>
                </a:lnTo>
                <a:lnTo>
                  <a:pt x="266252" y="155035"/>
                </a:lnTo>
                <a:lnTo>
                  <a:pt x="257085" y="136250"/>
                </a:lnTo>
                <a:close/>
              </a:path>
              <a:path w="382269" h="253365">
                <a:moveTo>
                  <a:pt x="190542" y="97316"/>
                </a:moveTo>
                <a:lnTo>
                  <a:pt x="170773" y="100012"/>
                </a:lnTo>
                <a:lnTo>
                  <a:pt x="152323" y="107619"/>
                </a:lnTo>
                <a:lnTo>
                  <a:pt x="171792" y="141338"/>
                </a:lnTo>
                <a:lnTo>
                  <a:pt x="180995" y="137572"/>
                </a:lnTo>
                <a:lnTo>
                  <a:pt x="190854" y="136250"/>
                </a:lnTo>
                <a:lnTo>
                  <a:pt x="257085" y="136250"/>
                </a:lnTo>
                <a:lnTo>
                  <a:pt x="253168" y="128222"/>
                </a:lnTo>
                <a:lnTo>
                  <a:pt x="229971" y="107759"/>
                </a:lnTo>
                <a:lnTo>
                  <a:pt x="210615" y="99808"/>
                </a:lnTo>
                <a:lnTo>
                  <a:pt x="190542" y="97316"/>
                </a:lnTo>
                <a:close/>
              </a:path>
              <a:path w="382269" h="253365">
                <a:moveTo>
                  <a:pt x="359618" y="38925"/>
                </a:moveTo>
                <a:lnTo>
                  <a:pt x="314667" y="38925"/>
                </a:lnTo>
                <a:lnTo>
                  <a:pt x="279819" y="99288"/>
                </a:lnTo>
                <a:lnTo>
                  <a:pt x="286830" y="108385"/>
                </a:lnTo>
                <a:lnTo>
                  <a:pt x="292873" y="118057"/>
                </a:lnTo>
                <a:lnTo>
                  <a:pt x="297923" y="128222"/>
                </a:lnTo>
                <a:lnTo>
                  <a:pt x="301955" y="138798"/>
                </a:lnTo>
                <a:lnTo>
                  <a:pt x="359618" y="38925"/>
                </a:lnTo>
                <a:close/>
              </a:path>
              <a:path w="382269" h="253365">
                <a:moveTo>
                  <a:pt x="157321" y="38925"/>
                </a:moveTo>
                <a:lnTo>
                  <a:pt x="112382" y="38925"/>
                </a:lnTo>
                <a:lnTo>
                  <a:pt x="132521" y="73825"/>
                </a:lnTo>
                <a:lnTo>
                  <a:pt x="132646" y="74041"/>
                </a:lnTo>
                <a:lnTo>
                  <a:pt x="132994" y="73825"/>
                </a:lnTo>
                <a:lnTo>
                  <a:pt x="141827" y="69262"/>
                </a:lnTo>
                <a:lnTo>
                  <a:pt x="150768" y="65562"/>
                </a:lnTo>
                <a:lnTo>
                  <a:pt x="160178" y="62548"/>
                </a:lnTo>
                <a:lnTo>
                  <a:pt x="169697" y="60363"/>
                </a:lnTo>
                <a:lnTo>
                  <a:pt x="157321" y="38925"/>
                </a:lnTo>
                <a:close/>
              </a:path>
              <a:path w="382269" h="253365">
                <a:moveTo>
                  <a:pt x="382092" y="0"/>
                </a:moveTo>
                <a:lnTo>
                  <a:pt x="247230" y="0"/>
                </a:lnTo>
                <a:lnTo>
                  <a:pt x="212450" y="60363"/>
                </a:lnTo>
                <a:lnTo>
                  <a:pt x="221951" y="62548"/>
                </a:lnTo>
                <a:lnTo>
                  <a:pt x="231346" y="65562"/>
                </a:lnTo>
                <a:lnTo>
                  <a:pt x="240526" y="69392"/>
                </a:lnTo>
                <a:lnTo>
                  <a:pt x="249440" y="74041"/>
                </a:lnTo>
                <a:lnTo>
                  <a:pt x="269709" y="38925"/>
                </a:lnTo>
                <a:lnTo>
                  <a:pt x="359618" y="38925"/>
                </a:lnTo>
                <a:lnTo>
                  <a:pt x="382092" y="0"/>
                </a:lnTo>
                <a:close/>
              </a:path>
            </a:pathLst>
          </a:custGeom>
          <a:solidFill>
            <a:srgbClr val="696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734" y="813288"/>
            <a:ext cx="579120" cy="127635"/>
          </a:xfrm>
          <a:custGeom>
            <a:avLst/>
            <a:gdLst/>
            <a:ahLst/>
            <a:cxnLst/>
            <a:rect l="l" t="t" r="r" b="b"/>
            <a:pathLst>
              <a:path w="579119" h="127634">
                <a:moveTo>
                  <a:pt x="543915" y="33908"/>
                </a:moveTo>
                <a:lnTo>
                  <a:pt x="531114" y="33908"/>
                </a:lnTo>
                <a:lnTo>
                  <a:pt x="525291" y="35153"/>
                </a:lnTo>
                <a:lnTo>
                  <a:pt x="495503" y="68071"/>
                </a:lnTo>
                <a:lnTo>
                  <a:pt x="494436" y="74155"/>
                </a:lnTo>
                <a:lnTo>
                  <a:pt x="494436" y="87541"/>
                </a:lnTo>
                <a:lnTo>
                  <a:pt x="495642" y="93878"/>
                </a:lnTo>
                <a:lnTo>
                  <a:pt x="500372" y="105270"/>
                </a:lnTo>
                <a:lnTo>
                  <a:pt x="500430" y="105409"/>
                </a:lnTo>
                <a:lnTo>
                  <a:pt x="533133" y="127330"/>
                </a:lnTo>
                <a:lnTo>
                  <a:pt x="547776" y="127330"/>
                </a:lnTo>
                <a:lnTo>
                  <a:pt x="554926" y="125806"/>
                </a:lnTo>
                <a:lnTo>
                  <a:pt x="566458" y="119684"/>
                </a:lnTo>
                <a:lnTo>
                  <a:pt x="571444" y="115735"/>
                </a:lnTo>
                <a:lnTo>
                  <a:pt x="535660" y="115735"/>
                </a:lnTo>
                <a:lnTo>
                  <a:pt x="531914" y="115074"/>
                </a:lnTo>
                <a:lnTo>
                  <a:pt x="508101" y="85458"/>
                </a:lnTo>
                <a:lnTo>
                  <a:pt x="578853" y="85458"/>
                </a:lnTo>
                <a:lnTo>
                  <a:pt x="578967" y="84658"/>
                </a:lnTo>
                <a:lnTo>
                  <a:pt x="579025" y="75603"/>
                </a:lnTo>
                <a:lnTo>
                  <a:pt x="508101" y="75603"/>
                </a:lnTo>
                <a:lnTo>
                  <a:pt x="508523" y="71564"/>
                </a:lnTo>
                <a:lnTo>
                  <a:pt x="533095" y="45148"/>
                </a:lnTo>
                <a:lnTo>
                  <a:pt x="565946" y="45148"/>
                </a:lnTo>
                <a:lnTo>
                  <a:pt x="564553" y="43484"/>
                </a:lnTo>
                <a:lnTo>
                  <a:pt x="560171" y="40106"/>
                </a:lnTo>
                <a:lnTo>
                  <a:pt x="549795" y="35153"/>
                </a:lnTo>
                <a:lnTo>
                  <a:pt x="543915" y="33908"/>
                </a:lnTo>
                <a:close/>
              </a:path>
              <a:path w="579119" h="127634">
                <a:moveTo>
                  <a:pt x="567791" y="103111"/>
                </a:moveTo>
                <a:lnTo>
                  <a:pt x="564095" y="106921"/>
                </a:lnTo>
                <a:lnTo>
                  <a:pt x="560031" y="109969"/>
                </a:lnTo>
                <a:lnTo>
                  <a:pt x="551154" y="114579"/>
                </a:lnTo>
                <a:lnTo>
                  <a:pt x="545820" y="115735"/>
                </a:lnTo>
                <a:lnTo>
                  <a:pt x="571487" y="115735"/>
                </a:lnTo>
                <a:lnTo>
                  <a:pt x="576084" y="110553"/>
                </a:lnTo>
                <a:lnTo>
                  <a:pt x="567791" y="103111"/>
                </a:lnTo>
                <a:close/>
              </a:path>
              <a:path w="579119" h="127634">
                <a:moveTo>
                  <a:pt x="565946" y="45148"/>
                </a:moveTo>
                <a:lnTo>
                  <a:pt x="541464" y="45148"/>
                </a:lnTo>
                <a:lnTo>
                  <a:pt x="545388" y="45986"/>
                </a:lnTo>
                <a:lnTo>
                  <a:pt x="552157" y="49339"/>
                </a:lnTo>
                <a:lnTo>
                  <a:pt x="565365" y="75603"/>
                </a:lnTo>
                <a:lnTo>
                  <a:pt x="579025" y="75603"/>
                </a:lnTo>
                <a:lnTo>
                  <a:pt x="578943" y="74155"/>
                </a:lnTo>
                <a:lnTo>
                  <a:pt x="578104" y="68567"/>
                </a:lnTo>
                <a:lnTo>
                  <a:pt x="574437" y="57086"/>
                </a:lnTo>
                <a:lnTo>
                  <a:pt x="571703" y="52019"/>
                </a:lnTo>
                <a:lnTo>
                  <a:pt x="565946" y="45148"/>
                </a:lnTo>
                <a:close/>
              </a:path>
              <a:path w="579119" h="127634">
                <a:moveTo>
                  <a:pt x="405333" y="35813"/>
                </a:moveTo>
                <a:lnTo>
                  <a:pt x="392023" y="35813"/>
                </a:lnTo>
                <a:lnTo>
                  <a:pt x="392023" y="96646"/>
                </a:lnTo>
                <a:lnTo>
                  <a:pt x="416039" y="126288"/>
                </a:lnTo>
                <a:lnTo>
                  <a:pt x="420852" y="127152"/>
                </a:lnTo>
                <a:lnTo>
                  <a:pt x="433997" y="127152"/>
                </a:lnTo>
                <a:lnTo>
                  <a:pt x="440283" y="125450"/>
                </a:lnTo>
                <a:lnTo>
                  <a:pt x="449973" y="118656"/>
                </a:lnTo>
                <a:lnTo>
                  <a:pt x="453402" y="115049"/>
                </a:lnTo>
                <a:lnTo>
                  <a:pt x="422122" y="115049"/>
                </a:lnTo>
                <a:lnTo>
                  <a:pt x="416001" y="112623"/>
                </a:lnTo>
                <a:lnTo>
                  <a:pt x="407479" y="102933"/>
                </a:lnTo>
                <a:lnTo>
                  <a:pt x="405424" y="96646"/>
                </a:lnTo>
                <a:lnTo>
                  <a:pt x="405333" y="35813"/>
                </a:lnTo>
                <a:close/>
              </a:path>
              <a:path w="579119" h="127634">
                <a:moveTo>
                  <a:pt x="470039" y="109677"/>
                </a:moveTo>
                <a:lnTo>
                  <a:pt x="456895" y="109677"/>
                </a:lnTo>
                <a:lnTo>
                  <a:pt x="456895" y="125247"/>
                </a:lnTo>
                <a:lnTo>
                  <a:pt x="470039" y="125247"/>
                </a:lnTo>
                <a:lnTo>
                  <a:pt x="470039" y="109677"/>
                </a:lnTo>
                <a:close/>
              </a:path>
              <a:path w="579119" h="127634">
                <a:moveTo>
                  <a:pt x="470039" y="35813"/>
                </a:moveTo>
                <a:lnTo>
                  <a:pt x="456895" y="35813"/>
                </a:lnTo>
                <a:lnTo>
                  <a:pt x="456895" y="91173"/>
                </a:lnTo>
                <a:lnTo>
                  <a:pt x="456196" y="94983"/>
                </a:lnTo>
                <a:lnTo>
                  <a:pt x="433882" y="115049"/>
                </a:lnTo>
                <a:lnTo>
                  <a:pt x="453402" y="115049"/>
                </a:lnTo>
                <a:lnTo>
                  <a:pt x="453898" y="114528"/>
                </a:lnTo>
                <a:lnTo>
                  <a:pt x="456801" y="109829"/>
                </a:lnTo>
                <a:lnTo>
                  <a:pt x="456895" y="109677"/>
                </a:lnTo>
                <a:lnTo>
                  <a:pt x="470039" y="109677"/>
                </a:lnTo>
                <a:lnTo>
                  <a:pt x="470039" y="35813"/>
                </a:lnTo>
                <a:close/>
              </a:path>
              <a:path w="579119" h="127634">
                <a:moveTo>
                  <a:pt x="277660" y="4152"/>
                </a:moveTo>
                <a:lnTo>
                  <a:pt x="262445" y="4152"/>
                </a:lnTo>
                <a:lnTo>
                  <a:pt x="314515" y="126123"/>
                </a:lnTo>
                <a:lnTo>
                  <a:pt x="326618" y="126123"/>
                </a:lnTo>
                <a:lnTo>
                  <a:pt x="334156" y="108470"/>
                </a:lnTo>
                <a:lnTo>
                  <a:pt x="320738" y="108470"/>
                </a:lnTo>
                <a:lnTo>
                  <a:pt x="277660" y="4152"/>
                </a:lnTo>
                <a:close/>
              </a:path>
              <a:path w="579119" h="127634">
                <a:moveTo>
                  <a:pt x="378701" y="4152"/>
                </a:moveTo>
                <a:lnTo>
                  <a:pt x="363994" y="4152"/>
                </a:lnTo>
                <a:lnTo>
                  <a:pt x="320738" y="108470"/>
                </a:lnTo>
                <a:lnTo>
                  <a:pt x="334156" y="108470"/>
                </a:lnTo>
                <a:lnTo>
                  <a:pt x="378701" y="4152"/>
                </a:lnTo>
                <a:close/>
              </a:path>
              <a:path w="579119" h="127634">
                <a:moveTo>
                  <a:pt x="247218" y="33908"/>
                </a:moveTo>
                <a:lnTo>
                  <a:pt x="169710" y="33908"/>
                </a:lnTo>
                <a:lnTo>
                  <a:pt x="169710" y="51041"/>
                </a:lnTo>
                <a:lnTo>
                  <a:pt x="220573" y="51041"/>
                </a:lnTo>
                <a:lnTo>
                  <a:pt x="167805" y="110896"/>
                </a:lnTo>
                <a:lnTo>
                  <a:pt x="167805" y="125247"/>
                </a:lnTo>
                <a:lnTo>
                  <a:pt x="247218" y="125247"/>
                </a:lnTo>
                <a:lnTo>
                  <a:pt x="247218" y="108127"/>
                </a:lnTo>
                <a:lnTo>
                  <a:pt x="194449" y="108127"/>
                </a:lnTo>
                <a:lnTo>
                  <a:pt x="247218" y="48272"/>
                </a:lnTo>
                <a:lnTo>
                  <a:pt x="247218" y="33908"/>
                </a:lnTo>
                <a:close/>
              </a:path>
              <a:path w="579119" h="127634">
                <a:moveTo>
                  <a:pt x="144805" y="33908"/>
                </a:moveTo>
                <a:lnTo>
                  <a:pt x="123698" y="33908"/>
                </a:lnTo>
                <a:lnTo>
                  <a:pt x="123698" y="125260"/>
                </a:lnTo>
                <a:lnTo>
                  <a:pt x="144805" y="125260"/>
                </a:lnTo>
                <a:lnTo>
                  <a:pt x="144805" y="33908"/>
                </a:lnTo>
                <a:close/>
              </a:path>
              <a:path w="579119" h="127634">
                <a:moveTo>
                  <a:pt x="145491" y="0"/>
                </a:moveTo>
                <a:lnTo>
                  <a:pt x="122821" y="0"/>
                </a:lnTo>
                <a:lnTo>
                  <a:pt x="122821" y="19900"/>
                </a:lnTo>
                <a:lnTo>
                  <a:pt x="145491" y="19900"/>
                </a:lnTo>
                <a:lnTo>
                  <a:pt x="145491" y="0"/>
                </a:lnTo>
                <a:close/>
              </a:path>
              <a:path w="579119" h="127634">
                <a:moveTo>
                  <a:pt x="54229" y="4152"/>
                </a:moveTo>
                <a:lnTo>
                  <a:pt x="0" y="4152"/>
                </a:lnTo>
                <a:lnTo>
                  <a:pt x="0" y="125247"/>
                </a:lnTo>
                <a:lnTo>
                  <a:pt x="62623" y="125247"/>
                </a:lnTo>
                <a:lnTo>
                  <a:pt x="68745" y="124536"/>
                </a:lnTo>
                <a:lnTo>
                  <a:pt x="97406" y="106400"/>
                </a:lnTo>
                <a:lnTo>
                  <a:pt x="21107" y="106400"/>
                </a:lnTo>
                <a:lnTo>
                  <a:pt x="21107" y="73177"/>
                </a:lnTo>
                <a:lnTo>
                  <a:pt x="94460" y="73177"/>
                </a:lnTo>
                <a:lnTo>
                  <a:pt x="91948" y="70446"/>
                </a:lnTo>
                <a:lnTo>
                  <a:pt x="76784" y="62395"/>
                </a:lnTo>
                <a:lnTo>
                  <a:pt x="78943" y="61239"/>
                </a:lnTo>
                <a:lnTo>
                  <a:pt x="81102" y="59855"/>
                </a:lnTo>
                <a:lnTo>
                  <a:pt x="85318" y="56603"/>
                </a:lnTo>
                <a:lnTo>
                  <a:pt x="86537" y="55359"/>
                </a:lnTo>
                <a:lnTo>
                  <a:pt x="21107" y="55359"/>
                </a:lnTo>
                <a:lnTo>
                  <a:pt x="21107" y="23012"/>
                </a:lnTo>
                <a:lnTo>
                  <a:pt x="92726" y="23012"/>
                </a:lnTo>
                <a:lnTo>
                  <a:pt x="90360" y="18021"/>
                </a:lnTo>
                <a:lnTo>
                  <a:pt x="83235" y="12484"/>
                </a:lnTo>
                <a:lnTo>
                  <a:pt x="77403" y="8835"/>
                </a:lnTo>
                <a:lnTo>
                  <a:pt x="70627" y="6232"/>
                </a:lnTo>
                <a:lnTo>
                  <a:pt x="62904" y="4672"/>
                </a:lnTo>
                <a:lnTo>
                  <a:pt x="54229" y="4152"/>
                </a:lnTo>
                <a:close/>
              </a:path>
              <a:path w="579119" h="127634">
                <a:moveTo>
                  <a:pt x="94460" y="73177"/>
                </a:moveTo>
                <a:lnTo>
                  <a:pt x="63144" y="73177"/>
                </a:lnTo>
                <a:lnTo>
                  <a:pt x="69367" y="74625"/>
                </a:lnTo>
                <a:lnTo>
                  <a:pt x="77533" y="80390"/>
                </a:lnTo>
                <a:lnTo>
                  <a:pt x="79578" y="84429"/>
                </a:lnTo>
                <a:lnTo>
                  <a:pt x="79578" y="95148"/>
                </a:lnTo>
                <a:lnTo>
                  <a:pt x="77508" y="99326"/>
                </a:lnTo>
                <a:lnTo>
                  <a:pt x="69227" y="104978"/>
                </a:lnTo>
                <a:lnTo>
                  <a:pt x="63550" y="106400"/>
                </a:lnTo>
                <a:lnTo>
                  <a:pt x="97406" y="106400"/>
                </a:lnTo>
                <a:lnTo>
                  <a:pt x="99618" y="102095"/>
                </a:lnTo>
                <a:lnTo>
                  <a:pt x="100685" y="97345"/>
                </a:lnTo>
                <a:lnTo>
                  <a:pt x="100685" y="87769"/>
                </a:lnTo>
                <a:lnTo>
                  <a:pt x="100163" y="84429"/>
                </a:lnTo>
                <a:lnTo>
                  <a:pt x="100114" y="84112"/>
                </a:lnTo>
                <a:lnTo>
                  <a:pt x="98958" y="80962"/>
                </a:lnTo>
                <a:lnTo>
                  <a:pt x="97828" y="77787"/>
                </a:lnTo>
                <a:lnTo>
                  <a:pt x="96189" y="75056"/>
                </a:lnTo>
                <a:lnTo>
                  <a:pt x="94460" y="73177"/>
                </a:lnTo>
                <a:close/>
              </a:path>
              <a:path w="579119" h="127634">
                <a:moveTo>
                  <a:pt x="92726" y="23012"/>
                </a:moveTo>
                <a:lnTo>
                  <a:pt x="58534" y="23012"/>
                </a:lnTo>
                <a:lnTo>
                  <a:pt x="63779" y="24371"/>
                </a:lnTo>
                <a:lnTo>
                  <a:pt x="71018" y="29819"/>
                </a:lnTo>
                <a:lnTo>
                  <a:pt x="72834" y="33680"/>
                </a:lnTo>
                <a:lnTo>
                  <a:pt x="72834" y="44348"/>
                </a:lnTo>
                <a:lnTo>
                  <a:pt x="70751" y="48552"/>
                </a:lnTo>
                <a:lnTo>
                  <a:pt x="62484" y="54000"/>
                </a:lnTo>
                <a:lnTo>
                  <a:pt x="56972" y="55359"/>
                </a:lnTo>
                <a:lnTo>
                  <a:pt x="86537" y="55359"/>
                </a:lnTo>
                <a:lnTo>
                  <a:pt x="93941" y="38861"/>
                </a:lnTo>
                <a:lnTo>
                  <a:pt x="93941" y="25577"/>
                </a:lnTo>
                <a:lnTo>
                  <a:pt x="92726" y="23012"/>
                </a:lnTo>
                <a:close/>
              </a:path>
            </a:pathLst>
          </a:custGeom>
          <a:solidFill>
            <a:srgbClr val="696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4870" y="2198821"/>
            <a:ext cx="71647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C4D7C"/>
                </a:solidFill>
                <a:latin typeface="Montserrat ExtraBold"/>
                <a:cs typeface="Montserrat ExtraBold"/>
              </a:rPr>
              <a:t>An</a:t>
            </a:r>
            <a:r>
              <a:rPr sz="1700" b="1" spc="65" dirty="0">
                <a:solidFill>
                  <a:srgbClr val="2C4D7C"/>
                </a:solidFill>
                <a:latin typeface="Montserrat ExtraBold"/>
                <a:cs typeface="Montserrat ExtraBold"/>
              </a:rPr>
              <a:t> </a:t>
            </a:r>
            <a:r>
              <a:rPr sz="1700" b="1" spc="100" dirty="0">
                <a:solidFill>
                  <a:srgbClr val="2C4D7C"/>
                </a:solidFill>
                <a:latin typeface="Montserrat ExtraBold"/>
                <a:cs typeface="Montserrat ExtraBold"/>
              </a:rPr>
              <a:t>Unparalleled</a:t>
            </a:r>
            <a:r>
              <a:rPr sz="1700" b="1" spc="65" dirty="0">
                <a:solidFill>
                  <a:srgbClr val="2C4D7C"/>
                </a:solidFill>
                <a:latin typeface="Montserrat ExtraBold"/>
                <a:cs typeface="Montserrat ExtraBold"/>
              </a:rPr>
              <a:t> </a:t>
            </a:r>
            <a:r>
              <a:rPr sz="1700" b="1" dirty="0">
                <a:solidFill>
                  <a:srgbClr val="2C4D7C"/>
                </a:solidFill>
                <a:latin typeface="Montserrat ExtraBold"/>
                <a:cs typeface="Montserrat ExtraBold"/>
              </a:rPr>
              <a:t>Level</a:t>
            </a:r>
            <a:r>
              <a:rPr sz="1700" b="1" spc="65" dirty="0">
                <a:solidFill>
                  <a:srgbClr val="2C4D7C"/>
                </a:solidFill>
                <a:latin typeface="Montserrat ExtraBold"/>
                <a:cs typeface="Montserrat ExtraBold"/>
              </a:rPr>
              <a:t> </a:t>
            </a:r>
            <a:r>
              <a:rPr sz="1700" b="1" spc="170" dirty="0">
                <a:solidFill>
                  <a:srgbClr val="2C4D7C"/>
                </a:solidFill>
                <a:latin typeface="Montserrat ExtraBold"/>
                <a:cs typeface="Montserrat ExtraBold"/>
              </a:rPr>
              <a:t>of</a:t>
            </a:r>
            <a:r>
              <a:rPr sz="1700" b="1" spc="65" dirty="0">
                <a:solidFill>
                  <a:srgbClr val="2C4D7C"/>
                </a:solidFill>
                <a:latin typeface="Montserrat ExtraBold"/>
                <a:cs typeface="Montserrat ExtraBold"/>
              </a:rPr>
              <a:t> </a:t>
            </a:r>
            <a:r>
              <a:rPr sz="1700" b="1" spc="55" dirty="0">
                <a:solidFill>
                  <a:srgbClr val="2C4D7C"/>
                </a:solidFill>
                <a:latin typeface="Montserrat ExtraBold"/>
                <a:cs typeface="Montserrat ExtraBold"/>
              </a:rPr>
              <a:t>Transparency</a:t>
            </a:r>
            <a:r>
              <a:rPr sz="1700" b="1" spc="65" dirty="0">
                <a:solidFill>
                  <a:srgbClr val="2C4D7C"/>
                </a:solidFill>
                <a:latin typeface="Montserrat ExtraBold"/>
                <a:cs typeface="Montserrat ExtraBold"/>
              </a:rPr>
              <a:t> </a:t>
            </a:r>
            <a:r>
              <a:rPr sz="1700" b="1" dirty="0">
                <a:solidFill>
                  <a:srgbClr val="2C4D7C"/>
                </a:solidFill>
                <a:latin typeface="Montserrat ExtraBold"/>
                <a:cs typeface="Montserrat ExtraBold"/>
              </a:rPr>
              <a:t>and</a:t>
            </a:r>
            <a:r>
              <a:rPr sz="1700" b="1" spc="65" dirty="0">
                <a:solidFill>
                  <a:srgbClr val="2C4D7C"/>
                </a:solidFill>
                <a:latin typeface="Montserrat ExtraBold"/>
                <a:cs typeface="Montserrat ExtraBold"/>
              </a:rPr>
              <a:t> </a:t>
            </a:r>
            <a:r>
              <a:rPr sz="1700" b="1" spc="105" dirty="0">
                <a:solidFill>
                  <a:srgbClr val="2C4D7C"/>
                </a:solidFill>
                <a:latin typeface="Montserrat ExtraBold"/>
                <a:cs typeface="Montserrat ExtraBold"/>
              </a:rPr>
              <a:t>Collaboration</a:t>
            </a:r>
            <a:endParaRPr sz="1700">
              <a:latin typeface="Montserrat ExtraBold"/>
              <a:cs typeface="Montserrat Extra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3139" y="1697354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08442" y="3172282"/>
            <a:ext cx="2912110" cy="1452880"/>
            <a:chOff x="1708442" y="3172282"/>
            <a:chExt cx="2912110" cy="1452880"/>
          </a:xfrm>
        </p:grpSpPr>
        <p:sp>
          <p:nvSpPr>
            <p:cNvPr id="13" name="object 13"/>
            <p:cNvSpPr/>
            <p:nvPr/>
          </p:nvSpPr>
          <p:spPr>
            <a:xfrm>
              <a:off x="1708442" y="3172282"/>
              <a:ext cx="2912110" cy="1452880"/>
            </a:xfrm>
            <a:custGeom>
              <a:avLst/>
              <a:gdLst/>
              <a:ahLst/>
              <a:cxnLst/>
              <a:rect l="l" t="t" r="r" b="b"/>
              <a:pathLst>
                <a:path w="2912110" h="1452879">
                  <a:moveTo>
                    <a:pt x="2911805" y="0"/>
                  </a:moveTo>
                  <a:lnTo>
                    <a:pt x="0" y="0"/>
                  </a:lnTo>
                  <a:lnTo>
                    <a:pt x="0" y="1452473"/>
                  </a:lnTo>
                  <a:lnTo>
                    <a:pt x="2911805" y="1452473"/>
                  </a:lnTo>
                  <a:lnTo>
                    <a:pt x="2911805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7702" y="3407079"/>
              <a:ext cx="2377897" cy="4923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37702" y="3407080"/>
            <a:ext cx="2378075" cy="49275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315"/>
              </a:spcBef>
            </a:pPr>
            <a:r>
              <a:rPr sz="1200" b="1" dirty="0">
                <a:solidFill>
                  <a:srgbClr val="FFFFFF"/>
                </a:solidFill>
                <a:latin typeface="Montserrat"/>
                <a:cs typeface="Montserrat"/>
              </a:rPr>
              <a:t>PROJECT</a:t>
            </a:r>
            <a:r>
              <a:rPr sz="1200" b="1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MANAGEMENT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8442" y="3172282"/>
            <a:ext cx="2912110" cy="145288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200">
              <a:latin typeface="Times New Roman"/>
              <a:cs typeface="Times New Roman"/>
            </a:endParaRPr>
          </a:p>
          <a:p>
            <a:pPr marL="387350" marR="372745" indent="128905">
              <a:lnSpc>
                <a:spcPct val="131900"/>
              </a:lnSpc>
            </a:pPr>
            <a:r>
              <a:rPr sz="1200" dirty="0">
                <a:solidFill>
                  <a:srgbClr val="465B87"/>
                </a:solidFill>
                <a:latin typeface="Montserrat Medium"/>
                <a:cs typeface="Montserrat Medium"/>
              </a:rPr>
              <a:t>Capable</a:t>
            </a:r>
            <a:r>
              <a:rPr sz="1200" spc="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65B87"/>
                </a:solidFill>
                <a:latin typeface="Montserrat Medium"/>
                <a:cs typeface="Montserrat Medium"/>
              </a:rPr>
              <a:t>but</a:t>
            </a:r>
            <a:r>
              <a:rPr sz="1200" spc="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465B87"/>
                </a:solidFill>
                <a:latin typeface="Montserrat Medium"/>
                <a:cs typeface="Montserrat Medium"/>
              </a:rPr>
              <a:t>easy</a:t>
            </a:r>
            <a:r>
              <a:rPr sz="1200" spc="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75" dirty="0">
                <a:solidFill>
                  <a:srgbClr val="465B87"/>
                </a:solidFill>
                <a:latin typeface="Montserrat Medium"/>
                <a:cs typeface="Montserrat Medium"/>
              </a:rPr>
              <a:t>to</a:t>
            </a:r>
            <a:r>
              <a:rPr sz="1200" spc="2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-25" dirty="0">
                <a:solidFill>
                  <a:srgbClr val="465B87"/>
                </a:solidFill>
                <a:latin typeface="Montserrat Medium"/>
                <a:cs typeface="Montserrat Medium"/>
              </a:rPr>
              <a:t>use </a:t>
            </a:r>
            <a:r>
              <a:rPr sz="1200" spc="70" dirty="0">
                <a:solidFill>
                  <a:srgbClr val="465B87"/>
                </a:solidFill>
                <a:latin typeface="Montserrat Medium"/>
                <a:cs typeface="Montserrat Medium"/>
              </a:rPr>
              <a:t>project</a:t>
            </a:r>
            <a:r>
              <a:rPr sz="120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-55" dirty="0">
                <a:solidFill>
                  <a:srgbClr val="465B87"/>
                </a:solidFill>
                <a:latin typeface="Montserrat Medium"/>
                <a:cs typeface="Montserrat Medium"/>
              </a:rPr>
              <a:t>management</a:t>
            </a:r>
            <a:r>
              <a:rPr sz="1200" spc="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95" dirty="0">
                <a:solidFill>
                  <a:srgbClr val="465B87"/>
                </a:solidFill>
                <a:latin typeface="Montserrat Medium"/>
                <a:cs typeface="Montserrat Medium"/>
              </a:rPr>
              <a:t>tools</a:t>
            </a:r>
            <a:endParaRPr sz="1200">
              <a:latin typeface="Montserrat Medium"/>
              <a:cs typeface="Montserrat 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08442" y="4924069"/>
            <a:ext cx="2912110" cy="1452880"/>
            <a:chOff x="1708442" y="4924069"/>
            <a:chExt cx="2912110" cy="1452880"/>
          </a:xfrm>
        </p:grpSpPr>
        <p:sp>
          <p:nvSpPr>
            <p:cNvPr id="18" name="object 18"/>
            <p:cNvSpPr/>
            <p:nvPr/>
          </p:nvSpPr>
          <p:spPr>
            <a:xfrm>
              <a:off x="1708442" y="4924069"/>
              <a:ext cx="2912110" cy="1452880"/>
            </a:xfrm>
            <a:custGeom>
              <a:avLst/>
              <a:gdLst/>
              <a:ahLst/>
              <a:cxnLst/>
              <a:rect l="l" t="t" r="r" b="b"/>
              <a:pathLst>
                <a:path w="2912110" h="1452879">
                  <a:moveTo>
                    <a:pt x="2911805" y="0"/>
                  </a:moveTo>
                  <a:lnTo>
                    <a:pt x="0" y="0"/>
                  </a:lnTo>
                  <a:lnTo>
                    <a:pt x="0" y="1452473"/>
                  </a:lnTo>
                  <a:lnTo>
                    <a:pt x="2911805" y="1452473"/>
                  </a:lnTo>
                  <a:lnTo>
                    <a:pt x="2911805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7702" y="5158866"/>
              <a:ext cx="2377897" cy="49237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937702" y="5158866"/>
            <a:ext cx="2378075" cy="49275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315"/>
              </a:spcBef>
            </a:pPr>
            <a:r>
              <a:rPr sz="1200" b="1" dirty="0">
                <a:solidFill>
                  <a:srgbClr val="FFFFFF"/>
                </a:solidFill>
                <a:latin typeface="Montserrat"/>
                <a:cs typeface="Montserrat"/>
              </a:rPr>
              <a:t>CLIENT</a:t>
            </a:r>
            <a:r>
              <a:rPr sz="1200" b="1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MANAGEMENT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8442" y="4924069"/>
            <a:ext cx="2912110" cy="145288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200">
              <a:latin typeface="Times New Roman"/>
              <a:cs typeface="Times New Roman"/>
            </a:endParaRPr>
          </a:p>
          <a:p>
            <a:pPr marL="899160" marR="382270" indent="-502920">
              <a:lnSpc>
                <a:spcPct val="131900"/>
              </a:lnSpc>
            </a:pPr>
            <a:r>
              <a:rPr sz="1200" spc="80" dirty="0">
                <a:solidFill>
                  <a:srgbClr val="465B87"/>
                </a:solidFill>
                <a:latin typeface="Montserrat Medium"/>
                <a:cs typeface="Montserrat Medium"/>
              </a:rPr>
              <a:t>Collaborate</a:t>
            </a:r>
            <a:r>
              <a:rPr sz="1200" spc="3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65" dirty="0">
                <a:solidFill>
                  <a:srgbClr val="465B87"/>
                </a:solidFill>
                <a:latin typeface="Montserrat Medium"/>
                <a:cs typeface="Montserrat Medium"/>
              </a:rPr>
              <a:t>directly</a:t>
            </a:r>
            <a:r>
              <a:rPr sz="1200" spc="4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-20" dirty="0">
                <a:solidFill>
                  <a:srgbClr val="465B87"/>
                </a:solidFill>
                <a:latin typeface="Montserrat Medium"/>
                <a:cs typeface="Montserrat Medium"/>
              </a:rPr>
              <a:t>with </a:t>
            </a:r>
            <a:r>
              <a:rPr sz="1200" spc="-55" dirty="0">
                <a:solidFill>
                  <a:srgbClr val="465B87"/>
                </a:solidFill>
                <a:latin typeface="Montserrat Medium"/>
                <a:cs typeface="Montserrat Medium"/>
              </a:rPr>
              <a:t>team</a:t>
            </a:r>
            <a:r>
              <a:rPr sz="1200" spc="-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465B87"/>
                </a:solidFill>
                <a:latin typeface="Montserrat Medium"/>
                <a:cs typeface="Montserrat Medium"/>
              </a:rPr>
              <a:t>members</a:t>
            </a:r>
            <a:endParaRPr sz="1200">
              <a:latin typeface="Montserrat Medium"/>
              <a:cs typeface="Montserrat Medium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38152" y="3172282"/>
            <a:ext cx="2912110" cy="1452880"/>
            <a:chOff x="5438152" y="3172282"/>
            <a:chExt cx="2912110" cy="1452880"/>
          </a:xfrm>
        </p:grpSpPr>
        <p:sp>
          <p:nvSpPr>
            <p:cNvPr id="23" name="object 23"/>
            <p:cNvSpPr/>
            <p:nvPr/>
          </p:nvSpPr>
          <p:spPr>
            <a:xfrm>
              <a:off x="5438152" y="3172282"/>
              <a:ext cx="2912110" cy="1452880"/>
            </a:xfrm>
            <a:custGeom>
              <a:avLst/>
              <a:gdLst/>
              <a:ahLst/>
              <a:cxnLst/>
              <a:rect l="l" t="t" r="r" b="b"/>
              <a:pathLst>
                <a:path w="2912109" h="1452879">
                  <a:moveTo>
                    <a:pt x="2911805" y="0"/>
                  </a:moveTo>
                  <a:lnTo>
                    <a:pt x="0" y="0"/>
                  </a:lnTo>
                  <a:lnTo>
                    <a:pt x="0" y="1452473"/>
                  </a:lnTo>
                  <a:lnTo>
                    <a:pt x="2911805" y="1452473"/>
                  </a:lnTo>
                  <a:lnTo>
                    <a:pt x="2911805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5093" y="3407079"/>
              <a:ext cx="2377897" cy="49237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705093" y="3407080"/>
            <a:ext cx="2378075" cy="49275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315"/>
              </a:spcBef>
            </a:pPr>
            <a:r>
              <a:rPr sz="1200" b="1" spc="-20" dirty="0">
                <a:solidFill>
                  <a:srgbClr val="FFFFFF"/>
                </a:solidFill>
                <a:latin typeface="Montserrat"/>
                <a:cs typeface="Montserrat"/>
              </a:rPr>
              <a:t>PROJECT-</a:t>
            </a:r>
            <a:r>
              <a:rPr sz="1200" b="1" dirty="0">
                <a:solidFill>
                  <a:srgbClr val="FFFFFF"/>
                </a:solidFill>
                <a:latin typeface="Montserrat"/>
                <a:cs typeface="Montserrat"/>
              </a:rPr>
              <a:t>BASED</a:t>
            </a:r>
            <a:r>
              <a:rPr sz="1200" b="1" spc="6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TRACKING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38152" y="3172282"/>
            <a:ext cx="2912110" cy="145288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200">
              <a:latin typeface="Times New Roman"/>
              <a:cs typeface="Times New Roman"/>
            </a:endParaRPr>
          </a:p>
          <a:p>
            <a:pPr marL="769620" marR="329565" indent="-419734">
              <a:lnSpc>
                <a:spcPct val="131900"/>
              </a:lnSpc>
            </a:pPr>
            <a:r>
              <a:rPr sz="1200" spc="10" dirty="0">
                <a:solidFill>
                  <a:srgbClr val="465B87"/>
                </a:solidFill>
                <a:latin typeface="Montserrat Medium"/>
                <a:cs typeface="Montserrat Medium"/>
              </a:rPr>
              <a:t>Accurate</a:t>
            </a:r>
            <a:r>
              <a:rPr sz="1200" spc="15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10" dirty="0">
                <a:solidFill>
                  <a:srgbClr val="465B87"/>
                </a:solidFill>
                <a:latin typeface="Montserrat Medium"/>
                <a:cs typeface="Montserrat Medium"/>
              </a:rPr>
              <a:t>invoices</a:t>
            </a:r>
            <a:r>
              <a:rPr sz="1200" spc="16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10" dirty="0">
                <a:solidFill>
                  <a:srgbClr val="465B87"/>
                </a:solidFill>
                <a:latin typeface="Montserrat Medium"/>
                <a:cs typeface="Montserrat Medium"/>
              </a:rPr>
              <a:t>with</a:t>
            </a:r>
            <a:r>
              <a:rPr sz="1200" spc="16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-55" dirty="0">
                <a:solidFill>
                  <a:srgbClr val="465B87"/>
                </a:solidFill>
                <a:latin typeface="Montserrat Medium"/>
                <a:cs typeface="Montserrat Medium"/>
              </a:rPr>
              <a:t>time </a:t>
            </a:r>
            <a:r>
              <a:rPr sz="1200" spc="50" dirty="0">
                <a:solidFill>
                  <a:srgbClr val="465B87"/>
                </a:solidFill>
                <a:latin typeface="Montserrat Medium"/>
                <a:cs typeface="Montserrat Medium"/>
              </a:rPr>
              <a:t>tracked</a:t>
            </a:r>
            <a:r>
              <a:rPr sz="1200" spc="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55" dirty="0">
                <a:solidFill>
                  <a:srgbClr val="465B87"/>
                </a:solidFill>
                <a:latin typeface="Montserrat Medium"/>
                <a:cs typeface="Montserrat Medium"/>
              </a:rPr>
              <a:t>projects</a:t>
            </a:r>
            <a:endParaRPr sz="1200">
              <a:latin typeface="Montserrat Medium"/>
              <a:cs typeface="Montserrat Mediu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38152" y="4924069"/>
            <a:ext cx="2912110" cy="1452880"/>
            <a:chOff x="5438152" y="4924069"/>
            <a:chExt cx="2912110" cy="1452880"/>
          </a:xfrm>
        </p:grpSpPr>
        <p:sp>
          <p:nvSpPr>
            <p:cNvPr id="28" name="object 28"/>
            <p:cNvSpPr/>
            <p:nvPr/>
          </p:nvSpPr>
          <p:spPr>
            <a:xfrm>
              <a:off x="5438152" y="4924069"/>
              <a:ext cx="2912110" cy="1452880"/>
            </a:xfrm>
            <a:custGeom>
              <a:avLst/>
              <a:gdLst/>
              <a:ahLst/>
              <a:cxnLst/>
              <a:rect l="l" t="t" r="r" b="b"/>
              <a:pathLst>
                <a:path w="2912109" h="1452879">
                  <a:moveTo>
                    <a:pt x="2911805" y="0"/>
                  </a:moveTo>
                  <a:lnTo>
                    <a:pt x="0" y="0"/>
                  </a:lnTo>
                  <a:lnTo>
                    <a:pt x="0" y="1452473"/>
                  </a:lnTo>
                  <a:lnTo>
                    <a:pt x="2911805" y="1452473"/>
                  </a:lnTo>
                  <a:lnTo>
                    <a:pt x="2911805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5093" y="5158866"/>
              <a:ext cx="2377897" cy="49237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705093" y="5158866"/>
            <a:ext cx="2378075" cy="49275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84200" marR="462915" indent="-140335">
              <a:lnSpc>
                <a:spcPct val="105800"/>
              </a:lnSpc>
              <a:spcBef>
                <a:spcPts val="445"/>
              </a:spcBef>
            </a:pP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ORGANIZATIONAL MANAGEMENT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14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38152" y="4924069"/>
            <a:ext cx="2912110" cy="1452880"/>
          </a:xfrm>
          <a:prstGeom prst="rect">
            <a:avLst/>
          </a:prstGeom>
          <a:ln w="3809">
            <a:solidFill>
              <a:srgbClr val="AFB1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200">
              <a:latin typeface="Times New Roman"/>
              <a:cs typeface="Times New Roman"/>
            </a:endParaRPr>
          </a:p>
          <a:p>
            <a:pPr marL="447675" marR="426084" indent="144780">
              <a:lnSpc>
                <a:spcPct val="131900"/>
              </a:lnSpc>
            </a:pPr>
            <a:r>
              <a:rPr sz="1200" spc="10" dirty="0">
                <a:solidFill>
                  <a:srgbClr val="465B87"/>
                </a:solidFill>
                <a:latin typeface="Montserrat Medium"/>
                <a:cs typeface="Montserrat Medium"/>
              </a:rPr>
              <a:t>Flexible</a:t>
            </a:r>
            <a:r>
              <a:rPr sz="1200" spc="17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10" dirty="0">
                <a:solidFill>
                  <a:srgbClr val="465B87"/>
                </a:solidFill>
                <a:latin typeface="Montserrat Medium"/>
                <a:cs typeface="Montserrat Medium"/>
              </a:rPr>
              <a:t>and</a:t>
            </a:r>
            <a:r>
              <a:rPr sz="1200" spc="175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55" dirty="0">
                <a:solidFill>
                  <a:srgbClr val="465B87"/>
                </a:solidFill>
                <a:latin typeface="Montserrat Medium"/>
                <a:cs typeface="Montserrat Medium"/>
              </a:rPr>
              <a:t>scalable </a:t>
            </a:r>
            <a:r>
              <a:rPr sz="1200" spc="30" dirty="0">
                <a:solidFill>
                  <a:srgbClr val="465B87"/>
                </a:solidFill>
                <a:latin typeface="Montserrat Medium"/>
                <a:cs typeface="Montserrat Medium"/>
              </a:rPr>
              <a:t>organization</a:t>
            </a:r>
            <a:r>
              <a:rPr sz="1200" spc="210" dirty="0">
                <a:solidFill>
                  <a:srgbClr val="465B87"/>
                </a:solidFill>
                <a:latin typeface="Montserrat Medium"/>
                <a:cs typeface="Montserrat Medium"/>
              </a:rPr>
              <a:t> </a:t>
            </a:r>
            <a:r>
              <a:rPr sz="1200" spc="45" dirty="0">
                <a:solidFill>
                  <a:srgbClr val="465B87"/>
                </a:solidFill>
                <a:latin typeface="Montserrat Medium"/>
                <a:cs typeface="Montserrat Medium"/>
              </a:rPr>
              <a:t>hierarchies</a:t>
            </a:r>
            <a:endParaRPr sz="1200">
              <a:latin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7416" y="2115629"/>
            <a:ext cx="1420012" cy="582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132" y="3361991"/>
            <a:ext cx="1397051" cy="3270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4795" y="4520819"/>
            <a:ext cx="1106385" cy="4453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534" y="1996601"/>
            <a:ext cx="806838" cy="8068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2731" y="2028075"/>
            <a:ext cx="1189913" cy="7576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1661" y="2039708"/>
            <a:ext cx="972654" cy="7343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75155" y="3279106"/>
            <a:ext cx="1175380" cy="5150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28711" y="4621745"/>
            <a:ext cx="1217434" cy="2434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77859" y="3346868"/>
            <a:ext cx="1363941" cy="3254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36655" y="4486935"/>
            <a:ext cx="1082052" cy="5130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95165" y="3294316"/>
            <a:ext cx="1363573" cy="43060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44318" y="5767108"/>
            <a:ext cx="1229868" cy="3657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6328" y="4636249"/>
            <a:ext cx="1416989" cy="21447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47214" y="4565840"/>
            <a:ext cx="1416964" cy="3383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21196" y="5680487"/>
            <a:ext cx="1114424" cy="57541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31670" y="5530697"/>
            <a:ext cx="1424172" cy="81380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11962" y="6754118"/>
            <a:ext cx="7837805" cy="134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All</a:t>
            </a:r>
            <a:r>
              <a:rPr sz="700" i="1" spc="-15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product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and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company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names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are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trademarks™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or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registered®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trademarks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of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their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respective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holders.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Use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of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them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does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not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imply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5" dirty="0">
                <a:solidFill>
                  <a:srgbClr val="231F20"/>
                </a:solidFill>
                <a:latin typeface="Montserrat Light"/>
                <a:cs typeface="Montserrat Light"/>
              </a:rPr>
              <a:t>any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affiliation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with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or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endorsement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by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them.</a:t>
            </a:r>
            <a:endParaRPr sz="700">
              <a:latin typeface="Montserrat Light"/>
              <a:cs typeface="Montserrat Ligh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7111" y="3264179"/>
            <a:ext cx="1399400" cy="51375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4751" y="5734240"/>
            <a:ext cx="1499754" cy="46947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09427" y="5460110"/>
            <a:ext cx="1376768" cy="99734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98839" y="1974532"/>
            <a:ext cx="901534" cy="855891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DB3D6"/>
                </a:solidFill>
              </a:rPr>
              <a:t>THE</a:t>
            </a:r>
            <a:r>
              <a:rPr spc="-125" dirty="0">
                <a:solidFill>
                  <a:srgbClr val="7DB3D6"/>
                </a:solidFill>
              </a:rPr>
              <a:t> </a:t>
            </a:r>
            <a:r>
              <a:rPr spc="-40" dirty="0">
                <a:solidFill>
                  <a:srgbClr val="7DB3D6"/>
                </a:solidFill>
              </a:rPr>
              <a:t>COMPANY</a:t>
            </a:r>
            <a:r>
              <a:rPr spc="-125" dirty="0">
                <a:solidFill>
                  <a:srgbClr val="7DB3D6"/>
                </a:solidFill>
              </a:rPr>
              <a:t> </a:t>
            </a:r>
            <a:r>
              <a:rPr dirty="0"/>
              <a:t>WE</a:t>
            </a:r>
            <a:r>
              <a:rPr spc="-120" dirty="0"/>
              <a:t> </a:t>
            </a:r>
            <a:r>
              <a:rPr spc="-20" dirty="0"/>
              <a:t>KEEP</a:t>
            </a:r>
          </a:p>
        </p:txBody>
      </p:sp>
      <p:sp>
        <p:nvSpPr>
          <p:cNvPr id="24" name="object 24"/>
          <p:cNvSpPr/>
          <p:nvPr/>
        </p:nvSpPr>
        <p:spPr>
          <a:xfrm>
            <a:off x="4563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15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52" y="3191040"/>
            <a:ext cx="1270614" cy="4149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84" y="4399978"/>
            <a:ext cx="1102994" cy="3527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539" y="5713542"/>
            <a:ext cx="1229304" cy="4902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212" y="1955660"/>
            <a:ext cx="1588086" cy="5787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7817" y="4407165"/>
            <a:ext cx="1410553" cy="3565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5216" y="5802287"/>
            <a:ext cx="1486634" cy="4584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0492" y="3185758"/>
            <a:ext cx="1425714" cy="46145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76431" y="1977821"/>
            <a:ext cx="995506" cy="53154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41455" y="1961861"/>
            <a:ext cx="1135049" cy="5959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47396" y="4385478"/>
            <a:ext cx="1481318" cy="3898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20530" y="5845457"/>
            <a:ext cx="1135061" cy="4275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47043" y="3249574"/>
            <a:ext cx="1117866" cy="3402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98368" y="6794573"/>
            <a:ext cx="7837805" cy="134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All</a:t>
            </a:r>
            <a:r>
              <a:rPr sz="700" i="1" spc="-15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product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and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company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names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are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trademarks™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or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registered®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0" dirty="0">
                <a:solidFill>
                  <a:srgbClr val="231F20"/>
                </a:solidFill>
                <a:latin typeface="Montserrat Light"/>
                <a:cs typeface="Montserrat Light"/>
              </a:rPr>
              <a:t>trademarks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of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their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respective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holders.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Use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of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them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does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not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imply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spc="-25" dirty="0">
                <a:solidFill>
                  <a:srgbClr val="231F20"/>
                </a:solidFill>
                <a:latin typeface="Montserrat Light"/>
                <a:cs typeface="Montserrat Light"/>
              </a:rPr>
              <a:t>any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affiliation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with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or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endorsement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</a:t>
            </a:r>
            <a:r>
              <a:rPr sz="700" i="1" dirty="0">
                <a:solidFill>
                  <a:srgbClr val="231F20"/>
                </a:solidFill>
                <a:latin typeface="Montserrat Light"/>
                <a:cs typeface="Montserrat Light"/>
              </a:rPr>
              <a:t>by</a:t>
            </a:r>
            <a:r>
              <a:rPr sz="700" i="1" spc="-10" dirty="0">
                <a:solidFill>
                  <a:srgbClr val="231F20"/>
                </a:solidFill>
                <a:latin typeface="Montserrat Light"/>
                <a:cs typeface="Montserrat Light"/>
              </a:rPr>
              <a:t> them.</a:t>
            </a:r>
            <a:endParaRPr sz="700">
              <a:latin typeface="Montserrat Light"/>
              <a:cs typeface="Montserrat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73126" y="5478017"/>
            <a:ext cx="879386" cy="8793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86549" y="2054275"/>
            <a:ext cx="1249222" cy="4414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15071" y="2059127"/>
            <a:ext cx="747153" cy="12928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52936" y="2071776"/>
            <a:ext cx="751870" cy="9819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066806" y="2278507"/>
            <a:ext cx="1266190" cy="245745"/>
            <a:chOff x="8066806" y="2278507"/>
            <a:chExt cx="1266190" cy="245745"/>
          </a:xfrm>
        </p:grpSpPr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66806" y="2278507"/>
              <a:ext cx="780687" cy="2288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71915" y="2294756"/>
              <a:ext cx="460768" cy="228987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15127" y="3161055"/>
            <a:ext cx="1179649" cy="44194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959217" y="3152914"/>
            <a:ext cx="712211" cy="23316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818981" y="3153892"/>
            <a:ext cx="687428" cy="26419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997474" y="3446148"/>
            <a:ext cx="699450" cy="17243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809255" y="3481476"/>
            <a:ext cx="566926" cy="11071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52793" y="4298327"/>
            <a:ext cx="932687" cy="53871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35456" y="4417314"/>
            <a:ext cx="339647" cy="33964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450152" y="4420872"/>
            <a:ext cx="504899" cy="31556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116474" y="4409900"/>
            <a:ext cx="403540" cy="30957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994347" y="5909545"/>
            <a:ext cx="1363676" cy="193372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DB3D6"/>
                </a:solidFill>
              </a:rPr>
              <a:t>THE</a:t>
            </a:r>
            <a:r>
              <a:rPr spc="-125" dirty="0">
                <a:solidFill>
                  <a:srgbClr val="7DB3D6"/>
                </a:solidFill>
              </a:rPr>
              <a:t> </a:t>
            </a:r>
            <a:r>
              <a:rPr spc="-40" dirty="0">
                <a:solidFill>
                  <a:srgbClr val="7DB3D6"/>
                </a:solidFill>
              </a:rPr>
              <a:t>COMPANY</a:t>
            </a:r>
            <a:r>
              <a:rPr spc="-125" dirty="0">
                <a:solidFill>
                  <a:srgbClr val="7DB3D6"/>
                </a:solidFill>
              </a:rPr>
              <a:t> </a:t>
            </a:r>
            <a:r>
              <a:rPr dirty="0"/>
              <a:t>WE</a:t>
            </a:r>
            <a:r>
              <a:rPr spc="-120" dirty="0"/>
              <a:t> </a:t>
            </a:r>
            <a:r>
              <a:rPr spc="-20" dirty="0"/>
              <a:t>KEEP</a:t>
            </a:r>
          </a:p>
        </p:txBody>
      </p:sp>
      <p:sp>
        <p:nvSpPr>
          <p:cNvPr id="33" name="object 33"/>
          <p:cNvSpPr/>
          <p:nvPr/>
        </p:nvSpPr>
        <p:spPr>
          <a:xfrm>
            <a:off x="457200" y="8972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16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7DB3D6"/>
                </a:solidFill>
              </a:rPr>
              <a:t>NATIONAL</a:t>
            </a:r>
            <a:r>
              <a:rPr spc="-110" dirty="0">
                <a:solidFill>
                  <a:srgbClr val="7DB3D6"/>
                </a:solidFill>
              </a:rPr>
              <a:t> </a:t>
            </a:r>
            <a:r>
              <a:rPr spc="-40" dirty="0"/>
              <a:t>EXECUTIVE</a:t>
            </a:r>
            <a:r>
              <a:rPr spc="-105" dirty="0"/>
              <a:t> </a:t>
            </a:r>
            <a:r>
              <a:rPr spc="-20" dirty="0"/>
              <a:t>TEAM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40282" y="4460049"/>
            <a:ext cx="2099945" cy="2308225"/>
            <a:chOff x="1240282" y="4460049"/>
            <a:chExt cx="2099945" cy="2308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0282" y="4460049"/>
              <a:ext cx="2095893" cy="23076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59278" y="6153911"/>
              <a:ext cx="681355" cy="389890"/>
            </a:xfrm>
            <a:custGeom>
              <a:avLst/>
              <a:gdLst/>
              <a:ahLst/>
              <a:cxnLst/>
              <a:rect l="l" t="t" r="r" b="b"/>
              <a:pathLst>
                <a:path w="681354" h="389890">
                  <a:moveTo>
                    <a:pt x="680313" y="0"/>
                  </a:moveTo>
                  <a:lnTo>
                    <a:pt x="0" y="225513"/>
                  </a:lnTo>
                  <a:lnTo>
                    <a:pt x="0" y="389635"/>
                  </a:lnTo>
                  <a:lnTo>
                    <a:pt x="680808" y="157022"/>
                  </a:lnTo>
                  <a:lnTo>
                    <a:pt x="68031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05035" y="6580746"/>
            <a:ext cx="1585595" cy="51498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30" dirty="0">
                <a:solidFill>
                  <a:srgbClr val="2C4C7C"/>
                </a:solidFill>
                <a:latin typeface="Montserrat SemiBold"/>
                <a:cs typeface="Montserrat SemiBold"/>
              </a:rPr>
              <a:t>JEFF </a:t>
            </a:r>
            <a:r>
              <a:rPr sz="1000" spc="-10" dirty="0">
                <a:solidFill>
                  <a:srgbClr val="231F20"/>
                </a:solidFill>
                <a:latin typeface="Montserrat Light"/>
                <a:cs typeface="Montserrat Light"/>
              </a:rPr>
              <a:t>GIBBS</a:t>
            </a:r>
            <a:endParaRPr sz="100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CHIEF</a:t>
            </a:r>
            <a:r>
              <a:rPr sz="800" b="1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30" dirty="0">
                <a:solidFill>
                  <a:srgbClr val="2C4C7C"/>
                </a:solidFill>
                <a:latin typeface="Montserrat SemiBold"/>
                <a:cs typeface="Montserrat SemiBold"/>
              </a:rPr>
              <a:t>INFORMATION</a:t>
            </a:r>
            <a:r>
              <a:rPr sz="800" b="1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OFFICER</a:t>
            </a:r>
            <a:endParaRPr sz="8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Gilroy-RegularItalic"/>
                <a:cs typeface="Gilroy-RegularItalic"/>
                <a:hlinkClick r:id="rId3"/>
              </a:rPr>
              <a:t>jgibbs@nowcfo.com</a:t>
            </a:r>
            <a:endParaRPr sz="1000">
              <a:latin typeface="Gilroy-RegularItalic"/>
              <a:cs typeface="Gilroy-RegularIt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65333" y="4565174"/>
            <a:ext cx="2099945" cy="2202815"/>
            <a:chOff x="3965333" y="4565174"/>
            <a:chExt cx="2099945" cy="22028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5333" y="4565174"/>
              <a:ext cx="2095893" cy="220254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84324" y="6153911"/>
              <a:ext cx="681355" cy="389890"/>
            </a:xfrm>
            <a:custGeom>
              <a:avLst/>
              <a:gdLst/>
              <a:ahLst/>
              <a:cxnLst/>
              <a:rect l="l" t="t" r="r" b="b"/>
              <a:pathLst>
                <a:path w="681354" h="389890">
                  <a:moveTo>
                    <a:pt x="680313" y="0"/>
                  </a:moveTo>
                  <a:lnTo>
                    <a:pt x="0" y="225513"/>
                  </a:lnTo>
                  <a:lnTo>
                    <a:pt x="0" y="389635"/>
                  </a:lnTo>
                  <a:lnTo>
                    <a:pt x="680808" y="157022"/>
                  </a:lnTo>
                  <a:lnTo>
                    <a:pt x="68031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30082" y="6580747"/>
            <a:ext cx="1829435" cy="51498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40" dirty="0">
                <a:solidFill>
                  <a:srgbClr val="2C4C7C"/>
                </a:solidFill>
                <a:latin typeface="Montserrat SemiBold"/>
                <a:cs typeface="Montserrat SemiBold"/>
              </a:rPr>
              <a:t>SHAWN</a:t>
            </a:r>
            <a:r>
              <a:rPr sz="1000" b="1" spc="-3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serrat Light"/>
                <a:cs typeface="Montserrat Light"/>
              </a:rPr>
              <a:t>DINKELMAN</a:t>
            </a:r>
            <a:endParaRPr sz="100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CHIEF</a:t>
            </a:r>
            <a:r>
              <a:rPr sz="800" b="1" spc="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FINANCIAL</a:t>
            </a:r>
            <a:r>
              <a:rPr sz="800" b="1" spc="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OFFICER</a:t>
            </a:r>
            <a:endParaRPr sz="8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Gilroy-RegularItalic"/>
                <a:cs typeface="Gilroy-RegularItalic"/>
                <a:hlinkClick r:id="rId5"/>
              </a:rPr>
              <a:t>shawn.dinkelman@nowcfo.com</a:t>
            </a:r>
            <a:endParaRPr sz="1000">
              <a:latin typeface="Gilroy-RegularItalic"/>
              <a:cs typeface="Gilroy-RegularIt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90373" y="4460049"/>
            <a:ext cx="2099945" cy="2308225"/>
            <a:chOff x="6690373" y="4460049"/>
            <a:chExt cx="2099945" cy="230822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373" y="4460049"/>
              <a:ext cx="2095893" cy="23076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09370" y="6153911"/>
              <a:ext cx="681355" cy="389890"/>
            </a:xfrm>
            <a:custGeom>
              <a:avLst/>
              <a:gdLst/>
              <a:ahLst/>
              <a:cxnLst/>
              <a:rect l="l" t="t" r="r" b="b"/>
              <a:pathLst>
                <a:path w="681354" h="389890">
                  <a:moveTo>
                    <a:pt x="680313" y="0"/>
                  </a:moveTo>
                  <a:lnTo>
                    <a:pt x="0" y="225513"/>
                  </a:lnTo>
                  <a:lnTo>
                    <a:pt x="0" y="389635"/>
                  </a:lnTo>
                  <a:lnTo>
                    <a:pt x="680808" y="157022"/>
                  </a:lnTo>
                  <a:lnTo>
                    <a:pt x="68031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55129" y="6580747"/>
            <a:ext cx="1445260" cy="51498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30" dirty="0">
                <a:solidFill>
                  <a:srgbClr val="2C4C7C"/>
                </a:solidFill>
                <a:latin typeface="Montserrat SemiBold"/>
                <a:cs typeface="Montserrat SemiBold"/>
              </a:rPr>
              <a:t>JASON</a:t>
            </a:r>
            <a:r>
              <a:rPr sz="10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serrat Light"/>
                <a:cs typeface="Montserrat Light"/>
              </a:rPr>
              <a:t>WELLS</a:t>
            </a:r>
            <a:endParaRPr sz="100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CHIEF</a:t>
            </a:r>
            <a:r>
              <a:rPr sz="800" b="1" spc="-3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dirty="0">
                <a:solidFill>
                  <a:srgbClr val="2C4C7C"/>
                </a:solidFill>
                <a:latin typeface="Montserrat SemiBold"/>
                <a:cs typeface="Montserrat SemiBold"/>
              </a:rPr>
              <a:t>AI</a:t>
            </a:r>
            <a:r>
              <a:rPr sz="800" b="1" spc="-4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OFFICER</a:t>
            </a:r>
            <a:endParaRPr sz="8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Gilroy-RegularItalic"/>
                <a:cs typeface="Gilroy-RegularItalic"/>
                <a:hlinkClick r:id="rId7"/>
              </a:rPr>
              <a:t>jason.wells@nowcfo.com</a:t>
            </a:r>
            <a:endParaRPr sz="1000">
              <a:latin typeface="Gilroy-RegularItalic"/>
              <a:cs typeface="Gilroy-RegularItal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65333" y="1282915"/>
            <a:ext cx="2099945" cy="2084070"/>
            <a:chOff x="3965333" y="1282915"/>
            <a:chExt cx="2099945" cy="208407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5333" y="1282915"/>
              <a:ext cx="2095893" cy="192935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84324" y="2976778"/>
              <a:ext cx="681355" cy="389890"/>
            </a:xfrm>
            <a:custGeom>
              <a:avLst/>
              <a:gdLst/>
              <a:ahLst/>
              <a:cxnLst/>
              <a:rect l="l" t="t" r="r" b="b"/>
              <a:pathLst>
                <a:path w="681354" h="389889">
                  <a:moveTo>
                    <a:pt x="680313" y="0"/>
                  </a:moveTo>
                  <a:lnTo>
                    <a:pt x="0" y="225513"/>
                  </a:lnTo>
                  <a:lnTo>
                    <a:pt x="0" y="389636"/>
                  </a:lnTo>
                  <a:lnTo>
                    <a:pt x="680808" y="157022"/>
                  </a:lnTo>
                  <a:lnTo>
                    <a:pt x="68031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30082" y="3403612"/>
            <a:ext cx="1319530" cy="51498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JIM</a:t>
            </a:r>
            <a:r>
              <a:rPr sz="1000" b="1" spc="-3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serrat Light"/>
                <a:cs typeface="Montserrat Light"/>
              </a:rPr>
              <a:t>BENNETT</a:t>
            </a:r>
            <a:endParaRPr sz="100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b="1" spc="-30" dirty="0">
                <a:solidFill>
                  <a:srgbClr val="2C4C7C"/>
                </a:solidFill>
                <a:latin typeface="Montserrat SemiBold"/>
                <a:cs typeface="Montserrat SemiBold"/>
              </a:rPr>
              <a:t>CHAIRMAN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dirty="0">
                <a:solidFill>
                  <a:srgbClr val="2C4C7C"/>
                </a:solidFill>
                <a:latin typeface="Montserrat SemiBold"/>
                <a:cs typeface="Montserrat SemiBold"/>
              </a:rPr>
              <a:t>&amp;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 FOUNDER</a:t>
            </a:r>
            <a:endParaRPr sz="8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Gilroy-RegularItalic"/>
                <a:cs typeface="Gilroy-RegularItalic"/>
                <a:hlinkClick r:id="rId9"/>
              </a:rPr>
              <a:t>jbennett@nowcfo.com</a:t>
            </a:r>
            <a:endParaRPr sz="1000">
              <a:latin typeface="Gilroy-RegularItalic"/>
              <a:cs typeface="Gilroy-RegularItal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40282" y="1282915"/>
            <a:ext cx="2099945" cy="2308225"/>
            <a:chOff x="1240282" y="1282915"/>
            <a:chExt cx="2099945" cy="230822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0282" y="1282915"/>
              <a:ext cx="2095893" cy="23076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59277" y="2976778"/>
              <a:ext cx="681355" cy="389890"/>
            </a:xfrm>
            <a:custGeom>
              <a:avLst/>
              <a:gdLst/>
              <a:ahLst/>
              <a:cxnLst/>
              <a:rect l="l" t="t" r="r" b="b"/>
              <a:pathLst>
                <a:path w="681354" h="389889">
                  <a:moveTo>
                    <a:pt x="680313" y="0"/>
                  </a:moveTo>
                  <a:lnTo>
                    <a:pt x="0" y="225513"/>
                  </a:lnTo>
                  <a:lnTo>
                    <a:pt x="0" y="389636"/>
                  </a:lnTo>
                  <a:lnTo>
                    <a:pt x="680808" y="157022"/>
                  </a:lnTo>
                  <a:lnTo>
                    <a:pt x="68031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05035" y="3403612"/>
            <a:ext cx="1520190" cy="51498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40" dirty="0">
                <a:solidFill>
                  <a:srgbClr val="2C4C7C"/>
                </a:solidFill>
                <a:latin typeface="Montserrat SemiBold"/>
                <a:cs typeface="Montserrat SemiBold"/>
              </a:rPr>
              <a:t>RANDY</a:t>
            </a:r>
            <a:r>
              <a:rPr sz="1000" b="1" spc="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serrat Light"/>
                <a:cs typeface="Montserrat Light"/>
              </a:rPr>
              <a:t>CHRISTENSEN</a:t>
            </a:r>
            <a:endParaRPr sz="100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b="1" spc="-3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r>
              <a:rPr sz="800" b="1" spc="-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dirty="0">
                <a:solidFill>
                  <a:srgbClr val="2C4C7C"/>
                </a:solidFill>
                <a:latin typeface="Montserrat SemiBold"/>
                <a:cs typeface="Montserrat SemiBold"/>
              </a:rPr>
              <a:t>&amp; </a:t>
            </a: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CEO</a:t>
            </a:r>
            <a:endParaRPr sz="8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solidFill>
                  <a:srgbClr val="231F20"/>
                </a:solidFill>
                <a:latin typeface="Gilroy-RegularItalic"/>
                <a:cs typeface="Gilroy-RegularItalic"/>
                <a:hlinkClick r:id="rId11"/>
              </a:rPr>
              <a:t>rchristensen@nowcfo.com</a:t>
            </a:r>
            <a:endParaRPr sz="1000">
              <a:latin typeface="Gilroy-RegularItalic"/>
              <a:cs typeface="Gilroy-RegularItal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693548" y="1282915"/>
            <a:ext cx="2099945" cy="2308225"/>
            <a:chOff x="6693548" y="1282915"/>
            <a:chExt cx="2099945" cy="230822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3548" y="1282915"/>
              <a:ext cx="2095893" cy="23076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112545" y="2976778"/>
              <a:ext cx="681355" cy="389890"/>
            </a:xfrm>
            <a:custGeom>
              <a:avLst/>
              <a:gdLst/>
              <a:ahLst/>
              <a:cxnLst/>
              <a:rect l="l" t="t" r="r" b="b"/>
              <a:pathLst>
                <a:path w="681354" h="389889">
                  <a:moveTo>
                    <a:pt x="680313" y="0"/>
                  </a:moveTo>
                  <a:lnTo>
                    <a:pt x="0" y="225513"/>
                  </a:lnTo>
                  <a:lnTo>
                    <a:pt x="0" y="389636"/>
                  </a:lnTo>
                  <a:lnTo>
                    <a:pt x="680808" y="157022"/>
                  </a:lnTo>
                  <a:lnTo>
                    <a:pt x="68031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58304" y="3403612"/>
            <a:ext cx="1791970" cy="51498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35" dirty="0">
                <a:solidFill>
                  <a:srgbClr val="2C4C7C"/>
                </a:solidFill>
                <a:latin typeface="Montserrat SemiBold"/>
                <a:cs typeface="Montserrat SemiBold"/>
              </a:rPr>
              <a:t>CHRISTINA</a:t>
            </a:r>
            <a:r>
              <a:rPr sz="1000" b="1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serrat Light"/>
                <a:cs typeface="Montserrat Light"/>
              </a:rPr>
              <a:t>JACKSON</a:t>
            </a:r>
            <a:endParaRPr sz="1000">
              <a:latin typeface="Montserrat Light"/>
              <a:cs typeface="Montserrat Ligh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CHIEF</a:t>
            </a:r>
            <a:r>
              <a:rPr sz="8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 PEOPLE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OFFICER</a:t>
            </a:r>
            <a:endParaRPr sz="8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Gilroy-RegularItalic"/>
                <a:cs typeface="Gilroy-RegularItalic"/>
                <a:hlinkClick r:id="rId13"/>
              </a:rPr>
              <a:t>christina.jackson@nowcfo.com</a:t>
            </a:r>
            <a:endParaRPr sz="1000">
              <a:latin typeface="Gilroy-RegularItalic"/>
              <a:cs typeface="Gilroy-RegularItal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4563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17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554" y="1205534"/>
            <a:ext cx="2713990" cy="1355725"/>
            <a:chOff x="680554" y="1205534"/>
            <a:chExt cx="2713990" cy="1355725"/>
          </a:xfrm>
        </p:grpSpPr>
        <p:sp>
          <p:nvSpPr>
            <p:cNvPr id="3" name="object 3"/>
            <p:cNvSpPr/>
            <p:nvPr/>
          </p:nvSpPr>
          <p:spPr>
            <a:xfrm>
              <a:off x="680554" y="1205534"/>
              <a:ext cx="2713990" cy="1355725"/>
            </a:xfrm>
            <a:custGeom>
              <a:avLst/>
              <a:gdLst/>
              <a:ahLst/>
              <a:cxnLst/>
              <a:rect l="l" t="t" r="r" b="b"/>
              <a:pathLst>
                <a:path w="2713990" h="1355725">
                  <a:moveTo>
                    <a:pt x="2713507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13507" y="1355648"/>
                  </a:lnTo>
                  <a:lnTo>
                    <a:pt x="2713507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554" y="1205538"/>
              <a:ext cx="1185320" cy="13365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80554" y="1205534"/>
            <a:ext cx="2713990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111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COLE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DENNARD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REGIONAL</a:t>
            </a:r>
            <a:r>
              <a:rPr sz="800" b="1" spc="1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106680">
              <a:lnSpc>
                <a:spcPct val="125000"/>
              </a:lnSpc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Texas</a:t>
            </a:r>
            <a:r>
              <a:rPr sz="800" spc="1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4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Illinois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5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Oklahoma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303-981-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3473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3"/>
              </a:rPr>
              <a:t>cdennard@nowcfo.com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94576" y="1205534"/>
            <a:ext cx="2715895" cy="1336675"/>
            <a:chOff x="6894576" y="1205534"/>
            <a:chExt cx="2715895" cy="1336675"/>
          </a:xfrm>
        </p:grpSpPr>
        <p:sp>
          <p:nvSpPr>
            <p:cNvPr id="7" name="object 7"/>
            <p:cNvSpPr/>
            <p:nvPr/>
          </p:nvSpPr>
          <p:spPr>
            <a:xfrm>
              <a:off x="6900087" y="1225613"/>
              <a:ext cx="2710180" cy="1315720"/>
            </a:xfrm>
            <a:custGeom>
              <a:avLst/>
              <a:gdLst/>
              <a:ahLst/>
              <a:cxnLst/>
              <a:rect l="l" t="t" r="r" b="b"/>
              <a:pathLst>
                <a:path w="2710179" h="1315720">
                  <a:moveTo>
                    <a:pt x="2709938" y="0"/>
                  </a:moveTo>
                  <a:lnTo>
                    <a:pt x="0" y="0"/>
                  </a:lnTo>
                  <a:lnTo>
                    <a:pt x="0" y="1315504"/>
                  </a:lnTo>
                  <a:lnTo>
                    <a:pt x="2709938" y="1315504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4576" y="1205534"/>
              <a:ext cx="1204353" cy="133650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00088" y="1225613"/>
            <a:ext cx="2710180" cy="13157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5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BODI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BRAITHWAITE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6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REGIONAL</a:t>
            </a:r>
            <a:r>
              <a:rPr sz="800" b="1" spc="1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24828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Colorado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Utah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Idaho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720-594-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9064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5"/>
              </a:rPr>
              <a:t>bbraithwaite@nowcfo.com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01126" y="2749969"/>
            <a:ext cx="2710180" cy="1336675"/>
            <a:chOff x="2001126" y="2749969"/>
            <a:chExt cx="2710180" cy="1336675"/>
          </a:xfrm>
        </p:grpSpPr>
        <p:sp>
          <p:nvSpPr>
            <p:cNvPr id="11" name="object 11"/>
            <p:cNvSpPr/>
            <p:nvPr/>
          </p:nvSpPr>
          <p:spPr>
            <a:xfrm>
              <a:off x="2001126" y="2770035"/>
              <a:ext cx="2710180" cy="1315720"/>
            </a:xfrm>
            <a:custGeom>
              <a:avLst/>
              <a:gdLst/>
              <a:ahLst/>
              <a:cxnLst/>
              <a:rect l="l" t="t" r="r" b="b"/>
              <a:pathLst>
                <a:path w="2710179" h="1315720">
                  <a:moveTo>
                    <a:pt x="2709938" y="0"/>
                  </a:moveTo>
                  <a:lnTo>
                    <a:pt x="0" y="0"/>
                  </a:lnTo>
                  <a:lnTo>
                    <a:pt x="0" y="1315504"/>
                  </a:lnTo>
                  <a:lnTo>
                    <a:pt x="2709938" y="1315504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1126" y="2749969"/>
              <a:ext cx="1198841" cy="13364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01126" y="2770035"/>
            <a:ext cx="2710180" cy="13157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5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ERIC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PATRICK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6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REGIONAL</a:t>
            </a:r>
            <a:r>
              <a:rPr sz="800" b="1" spc="1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191135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North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&amp;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South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Carolina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Florida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Georgia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615-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878-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1508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7"/>
              </a:rPr>
              <a:t>epatrick@nowcfo.com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61956" y="1201737"/>
            <a:ext cx="2738755" cy="1336675"/>
            <a:chOff x="3761956" y="1201737"/>
            <a:chExt cx="2738755" cy="1336675"/>
          </a:xfrm>
        </p:grpSpPr>
        <p:sp>
          <p:nvSpPr>
            <p:cNvPr id="15" name="object 15"/>
            <p:cNvSpPr/>
            <p:nvPr/>
          </p:nvSpPr>
          <p:spPr>
            <a:xfrm>
              <a:off x="3766528" y="1221816"/>
              <a:ext cx="2734310" cy="1315720"/>
            </a:xfrm>
            <a:custGeom>
              <a:avLst/>
              <a:gdLst/>
              <a:ahLst/>
              <a:cxnLst/>
              <a:rect l="l" t="t" r="r" b="b"/>
              <a:pathLst>
                <a:path w="2734310" h="1315720">
                  <a:moveTo>
                    <a:pt x="2733725" y="0"/>
                  </a:moveTo>
                  <a:lnTo>
                    <a:pt x="0" y="0"/>
                  </a:lnTo>
                  <a:lnTo>
                    <a:pt x="0" y="1315504"/>
                  </a:lnTo>
                  <a:lnTo>
                    <a:pt x="2733725" y="1315504"/>
                  </a:lnTo>
                  <a:lnTo>
                    <a:pt x="2733725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1956" y="1201737"/>
              <a:ext cx="1227213" cy="133650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766527" y="1221816"/>
            <a:ext cx="2734310" cy="13157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354455">
              <a:lnSpc>
                <a:spcPts val="1320"/>
              </a:lnSpc>
              <a:spcBef>
                <a:spcPts val="95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MARIANNE</a:t>
            </a:r>
            <a:endParaRPr sz="1200">
              <a:latin typeface="Montserrat SemiBold"/>
              <a:cs typeface="Montserrat SemiBold"/>
            </a:endParaRPr>
          </a:p>
          <a:p>
            <a:pPr marL="135445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ALLISON</a:t>
            </a:r>
            <a:endParaRPr sz="1200">
              <a:latin typeface="Montserrat Light"/>
              <a:cs typeface="Montserrat Light"/>
            </a:endParaRPr>
          </a:p>
          <a:p>
            <a:pPr marL="1354455">
              <a:lnSpc>
                <a:spcPct val="100000"/>
              </a:lnSpc>
              <a:spcBef>
                <a:spcPts val="96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REGIONAL</a:t>
            </a:r>
            <a:r>
              <a:rPr sz="800" b="1" spc="1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54455" marR="49657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Nevada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Arizona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So.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California</a:t>
            </a:r>
            <a:endParaRPr sz="800">
              <a:latin typeface="Montserrat"/>
              <a:cs typeface="Montserrat"/>
            </a:endParaRPr>
          </a:p>
          <a:p>
            <a:pPr marL="1354455">
              <a:lnSpc>
                <a:spcPct val="100000"/>
              </a:lnSpc>
              <a:spcBef>
                <a:spcPts val="240"/>
              </a:spcBef>
            </a:pP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702-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278-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4951</a:t>
            </a:r>
            <a:endParaRPr sz="800">
              <a:latin typeface="Montserrat"/>
              <a:cs typeface="Montserrat"/>
            </a:endParaRPr>
          </a:p>
          <a:p>
            <a:pPr marL="1354455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9"/>
              </a:rPr>
              <a:t>mallison@nowcfo.com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94576" y="5981700"/>
            <a:ext cx="2710180" cy="1355725"/>
            <a:chOff x="6894576" y="5981700"/>
            <a:chExt cx="2710180" cy="1355725"/>
          </a:xfrm>
        </p:grpSpPr>
        <p:sp>
          <p:nvSpPr>
            <p:cNvPr id="19" name="object 19"/>
            <p:cNvSpPr/>
            <p:nvPr/>
          </p:nvSpPr>
          <p:spPr>
            <a:xfrm>
              <a:off x="6894576" y="5981700"/>
              <a:ext cx="2710180" cy="1355725"/>
            </a:xfrm>
            <a:custGeom>
              <a:avLst/>
              <a:gdLst/>
              <a:ahLst/>
              <a:cxnLst/>
              <a:rect l="l" t="t" r="r" b="b"/>
              <a:pathLst>
                <a:path w="2710179" h="1355725">
                  <a:moveTo>
                    <a:pt x="2709938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09938" y="1355648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4576" y="5981700"/>
              <a:ext cx="1198841" cy="133650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894576" y="5981700"/>
            <a:ext cx="2710180" cy="13557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330960">
              <a:lnSpc>
                <a:spcPts val="1320"/>
              </a:lnSpc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MARIAH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BLOCK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680720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San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Diego,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858-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922-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8985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1"/>
              </a:rPr>
              <a:t>mblock@nowcfo.com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90315" y="4441738"/>
            <a:ext cx="2710180" cy="1381125"/>
            <a:chOff x="3790315" y="4441738"/>
            <a:chExt cx="2710180" cy="1381125"/>
          </a:xfrm>
        </p:grpSpPr>
        <p:sp>
          <p:nvSpPr>
            <p:cNvPr id="23" name="object 23"/>
            <p:cNvSpPr/>
            <p:nvPr/>
          </p:nvSpPr>
          <p:spPr>
            <a:xfrm>
              <a:off x="3790315" y="4467085"/>
              <a:ext cx="2710180" cy="1355725"/>
            </a:xfrm>
            <a:custGeom>
              <a:avLst/>
              <a:gdLst/>
              <a:ahLst/>
              <a:cxnLst/>
              <a:rect l="l" t="t" r="r" b="b"/>
              <a:pathLst>
                <a:path w="2710179" h="1355725">
                  <a:moveTo>
                    <a:pt x="2709938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09938" y="1355648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0327" y="4441738"/>
              <a:ext cx="1198841" cy="138098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790315" y="4467085"/>
            <a:ext cx="2710180" cy="13557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330960">
              <a:lnSpc>
                <a:spcPts val="1320"/>
              </a:lnSpc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CHRIS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BADGER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542925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Salt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Lake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City,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UT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801-598-9390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3"/>
              </a:rPr>
              <a:t>cbadger@nowcfo.com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94576" y="4487367"/>
            <a:ext cx="2710180" cy="1355725"/>
            <a:chOff x="6894576" y="4487367"/>
            <a:chExt cx="2710180" cy="1355725"/>
          </a:xfrm>
        </p:grpSpPr>
        <p:sp>
          <p:nvSpPr>
            <p:cNvPr id="27" name="object 27"/>
            <p:cNvSpPr/>
            <p:nvPr/>
          </p:nvSpPr>
          <p:spPr>
            <a:xfrm>
              <a:off x="6894576" y="4526584"/>
              <a:ext cx="2710180" cy="1315720"/>
            </a:xfrm>
            <a:custGeom>
              <a:avLst/>
              <a:gdLst/>
              <a:ahLst/>
              <a:cxnLst/>
              <a:rect l="l" t="t" r="r" b="b"/>
              <a:pathLst>
                <a:path w="2710179" h="1315720">
                  <a:moveTo>
                    <a:pt x="2709938" y="0"/>
                  </a:moveTo>
                  <a:lnTo>
                    <a:pt x="0" y="0"/>
                  </a:lnTo>
                  <a:lnTo>
                    <a:pt x="0" y="1315504"/>
                  </a:lnTo>
                  <a:lnTo>
                    <a:pt x="2709938" y="1315504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4576" y="4487367"/>
              <a:ext cx="1198841" cy="135564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894576" y="4526584"/>
            <a:ext cx="2710180" cy="13157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5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SANA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SUNDRANI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60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30099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Dallas,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TX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Chicago,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IL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214-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493-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7539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5"/>
              </a:rPr>
              <a:t>ssundrani@nowcfo.com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80554" y="4461890"/>
            <a:ext cx="2710180" cy="1337945"/>
            <a:chOff x="680554" y="4461890"/>
            <a:chExt cx="2710180" cy="1337945"/>
          </a:xfrm>
        </p:grpSpPr>
        <p:sp>
          <p:nvSpPr>
            <p:cNvPr id="31" name="object 31"/>
            <p:cNvSpPr/>
            <p:nvPr/>
          </p:nvSpPr>
          <p:spPr>
            <a:xfrm>
              <a:off x="680554" y="4483366"/>
              <a:ext cx="2710180" cy="1315720"/>
            </a:xfrm>
            <a:custGeom>
              <a:avLst/>
              <a:gdLst/>
              <a:ahLst/>
              <a:cxnLst/>
              <a:rect l="l" t="t" r="r" b="b"/>
              <a:pathLst>
                <a:path w="2710179" h="1315720">
                  <a:moveTo>
                    <a:pt x="2709938" y="0"/>
                  </a:moveTo>
                  <a:lnTo>
                    <a:pt x="0" y="0"/>
                  </a:lnTo>
                  <a:lnTo>
                    <a:pt x="0" y="1315504"/>
                  </a:lnTo>
                  <a:lnTo>
                    <a:pt x="2709938" y="1315504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554" y="4461890"/>
              <a:ext cx="1198854" cy="133789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80554" y="4483366"/>
            <a:ext cx="2710180" cy="13157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5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BRIT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SUMMERILL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60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56134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Silicon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Valley,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669-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225-0207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7"/>
              </a:rPr>
              <a:t>bsummerill@nowcfo.com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80554" y="5995161"/>
            <a:ext cx="2713990" cy="1336675"/>
            <a:chOff x="680554" y="5995161"/>
            <a:chExt cx="2713990" cy="1336675"/>
          </a:xfrm>
        </p:grpSpPr>
        <p:sp>
          <p:nvSpPr>
            <p:cNvPr id="35" name="object 35"/>
            <p:cNvSpPr/>
            <p:nvPr/>
          </p:nvSpPr>
          <p:spPr>
            <a:xfrm>
              <a:off x="680554" y="6029210"/>
              <a:ext cx="2713990" cy="1287780"/>
            </a:xfrm>
            <a:custGeom>
              <a:avLst/>
              <a:gdLst/>
              <a:ahLst/>
              <a:cxnLst/>
              <a:rect l="l" t="t" r="r" b="b"/>
              <a:pathLst>
                <a:path w="2713990" h="1287779">
                  <a:moveTo>
                    <a:pt x="2713507" y="0"/>
                  </a:moveTo>
                  <a:lnTo>
                    <a:pt x="0" y="0"/>
                  </a:lnTo>
                  <a:lnTo>
                    <a:pt x="0" y="1287564"/>
                  </a:lnTo>
                  <a:lnTo>
                    <a:pt x="2713507" y="1287564"/>
                  </a:lnTo>
                  <a:lnTo>
                    <a:pt x="2713507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554" y="5995161"/>
              <a:ext cx="1198854" cy="133649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80554" y="6029210"/>
            <a:ext cx="2713990" cy="128778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844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BILL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SABLAN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60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732155">
              <a:lnSpc>
                <a:spcPct val="125000"/>
              </a:lnSpc>
            </a:pP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Seattle,</a:t>
            </a:r>
            <a:r>
              <a:rPr sz="800" spc="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WA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206-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225-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2253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9"/>
              </a:rPr>
              <a:t>bsablan@nowcfo.com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86146" y="2756941"/>
            <a:ext cx="2710180" cy="1336675"/>
            <a:chOff x="5386146" y="2756941"/>
            <a:chExt cx="2710180" cy="1336675"/>
          </a:xfrm>
        </p:grpSpPr>
        <p:sp>
          <p:nvSpPr>
            <p:cNvPr id="39" name="object 39"/>
            <p:cNvSpPr/>
            <p:nvPr/>
          </p:nvSpPr>
          <p:spPr>
            <a:xfrm>
              <a:off x="5386146" y="2776080"/>
              <a:ext cx="2710180" cy="1317625"/>
            </a:xfrm>
            <a:custGeom>
              <a:avLst/>
              <a:gdLst/>
              <a:ahLst/>
              <a:cxnLst/>
              <a:rect l="l" t="t" r="r" b="b"/>
              <a:pathLst>
                <a:path w="2710179" h="1317625">
                  <a:moveTo>
                    <a:pt x="2709938" y="0"/>
                  </a:moveTo>
                  <a:lnTo>
                    <a:pt x="0" y="0"/>
                  </a:lnTo>
                  <a:lnTo>
                    <a:pt x="0" y="1317383"/>
                  </a:lnTo>
                  <a:lnTo>
                    <a:pt x="2709938" y="131738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86146" y="2756941"/>
              <a:ext cx="1198854" cy="133650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386146" y="2776080"/>
            <a:ext cx="2710180" cy="13176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6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MELISSA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HENKE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REGIONAL</a:t>
            </a:r>
            <a:r>
              <a:rPr sz="800" b="1" spc="1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92075">
              <a:lnSpc>
                <a:spcPct val="125000"/>
              </a:lnSpc>
            </a:pP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Tennessee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Ohio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Indiana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615-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651-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2671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21"/>
              </a:rPr>
              <a:t>mhenke@nowcfo.com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2309" y="974645"/>
            <a:ext cx="1767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REGIONAL</a:t>
            </a:r>
            <a:r>
              <a:rPr sz="12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PARTNERS: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2309" y="4243524"/>
            <a:ext cx="902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PARTNERS:</a:t>
            </a:r>
            <a:endParaRPr sz="1200">
              <a:latin typeface="Montserrat SemiBold"/>
              <a:cs typeface="Montserrat SemiBol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90315" y="5972251"/>
            <a:ext cx="2727325" cy="1355725"/>
            <a:chOff x="3790315" y="5972251"/>
            <a:chExt cx="2727325" cy="1355725"/>
          </a:xfrm>
        </p:grpSpPr>
        <p:sp>
          <p:nvSpPr>
            <p:cNvPr id="45" name="object 45"/>
            <p:cNvSpPr/>
            <p:nvPr/>
          </p:nvSpPr>
          <p:spPr>
            <a:xfrm>
              <a:off x="3790315" y="5972251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90327" y="5972251"/>
              <a:ext cx="1216190" cy="133649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790315" y="5972251"/>
            <a:ext cx="2727325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48105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CHRISTI</a:t>
            </a:r>
            <a:endParaRPr sz="1200">
              <a:latin typeface="Montserrat SemiBold"/>
              <a:cs typeface="Montserrat SemiBold"/>
            </a:endParaRPr>
          </a:p>
          <a:p>
            <a:pPr marL="134810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CEREGHINO</a:t>
            </a:r>
            <a:endParaRPr sz="1200">
              <a:latin typeface="Montserrat Light"/>
              <a:cs typeface="Montserrat Light"/>
            </a:endParaRPr>
          </a:p>
          <a:p>
            <a:pPr marL="1348105">
              <a:lnSpc>
                <a:spcPct val="100000"/>
              </a:lnSpc>
              <a:spcBef>
                <a:spcPts val="955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48105" marR="66992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Phoenix,</a:t>
            </a:r>
            <a:r>
              <a:rPr sz="800" spc="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AZ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702-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533-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6638</a:t>
            </a:r>
            <a:endParaRPr sz="800">
              <a:latin typeface="Montserrat"/>
              <a:cs typeface="Montserrat"/>
            </a:endParaRPr>
          </a:p>
          <a:p>
            <a:pPr marL="1348105">
              <a:lnSpc>
                <a:spcPct val="100000"/>
              </a:lnSpc>
              <a:spcBef>
                <a:spcPts val="290"/>
              </a:spcBef>
            </a:pPr>
            <a:r>
              <a:rPr sz="750" spc="-40" dirty="0">
                <a:solidFill>
                  <a:srgbClr val="231F20"/>
                </a:solidFill>
                <a:latin typeface="Montserrat"/>
                <a:cs typeface="Montserrat"/>
                <a:hlinkClick r:id="rId23"/>
              </a:rPr>
              <a:t>christi.cereghino@nowcfo.com</a:t>
            </a:r>
            <a:endParaRPr sz="750">
              <a:latin typeface="Montserrat"/>
              <a:cs typeface="Montserra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DB3D6"/>
                </a:solidFill>
              </a:rPr>
              <a:t>MARKET</a:t>
            </a:r>
            <a:r>
              <a:rPr spc="-105" dirty="0">
                <a:solidFill>
                  <a:srgbClr val="7DB3D6"/>
                </a:solidFill>
              </a:rPr>
              <a:t> </a:t>
            </a:r>
            <a:r>
              <a:rPr spc="-20" dirty="0"/>
              <a:t>LEADERSHIP</a:t>
            </a:r>
            <a:r>
              <a:rPr spc="-95" dirty="0"/>
              <a:t> </a:t>
            </a:r>
            <a:r>
              <a:rPr spc="-20" dirty="0"/>
              <a:t>TEAM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18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43000" y="2683049"/>
            <a:ext cx="2856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Montserrat Black"/>
                <a:cs typeface="Montserrat Black"/>
              </a:rPr>
              <a:t>WHO</a:t>
            </a:r>
            <a:r>
              <a:rPr sz="3000" b="1" spc="-185" dirty="0">
                <a:solidFill>
                  <a:srgbClr val="FFFFFF"/>
                </a:solidFill>
                <a:latin typeface="Montserrat Black"/>
                <a:cs typeface="Montserrat Black"/>
              </a:rPr>
              <a:t> </a:t>
            </a:r>
            <a:r>
              <a:rPr sz="3000" b="1" dirty="0">
                <a:solidFill>
                  <a:srgbClr val="FFFFFF"/>
                </a:solidFill>
                <a:latin typeface="Montserrat Black"/>
                <a:cs typeface="Montserrat Black"/>
              </a:rPr>
              <a:t>WE</a:t>
            </a:r>
            <a:r>
              <a:rPr sz="3000" b="1" spc="-185" dirty="0">
                <a:solidFill>
                  <a:srgbClr val="FFFFFF"/>
                </a:solidFill>
                <a:latin typeface="Montserrat Black"/>
                <a:cs typeface="Montserrat Black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Montserrat Black"/>
                <a:cs typeface="Montserrat Black"/>
              </a:rPr>
              <a:t>ARE</a:t>
            </a:r>
            <a:endParaRPr sz="3000">
              <a:latin typeface="Montserrat Black"/>
              <a:cs typeface="Montserrat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5700" y="3221354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00" y="3565902"/>
            <a:ext cx="2202180" cy="15036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560"/>
              </a:spcBef>
            </a:pPr>
            <a:r>
              <a:rPr sz="27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The</a:t>
            </a:r>
            <a:r>
              <a:rPr sz="2700" b="1" spc="-16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27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CFO </a:t>
            </a:r>
            <a:r>
              <a:rPr sz="2700" b="1" spc="105" dirty="0">
                <a:solidFill>
                  <a:srgbClr val="FFFFFF"/>
                </a:solidFill>
                <a:latin typeface="Montserrat SemiBold"/>
                <a:cs typeface="Montserrat SemiBold"/>
              </a:rPr>
              <a:t>Solution </a:t>
            </a:r>
            <a:r>
              <a:rPr sz="2700" b="1" spc="380" dirty="0">
                <a:solidFill>
                  <a:srgbClr val="FFFFFF"/>
                </a:solidFill>
                <a:latin typeface="Montserrat SemiBold"/>
                <a:cs typeface="Montserrat SemiBold"/>
              </a:rPr>
              <a:t>for</a:t>
            </a:r>
            <a:r>
              <a:rPr sz="27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2700" b="1" spc="65" dirty="0">
                <a:solidFill>
                  <a:srgbClr val="FFFFFF"/>
                </a:solidFill>
                <a:latin typeface="Montserrat SemiBold"/>
                <a:cs typeface="Montserrat SemiBold"/>
              </a:rPr>
              <a:t>Modern </a:t>
            </a:r>
            <a:r>
              <a:rPr sz="27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Businesses</a:t>
            </a:r>
            <a:endParaRPr sz="2700">
              <a:latin typeface="Montserrat SemiBold"/>
              <a:cs typeface="Montserrat 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027993"/>
            <a:ext cx="9476105" cy="6744970"/>
            <a:chOff x="0" y="1027993"/>
            <a:chExt cx="9476105" cy="6744970"/>
          </a:xfrm>
        </p:grpSpPr>
        <p:sp>
          <p:nvSpPr>
            <p:cNvPr id="9" name="object 9"/>
            <p:cNvSpPr/>
            <p:nvPr/>
          </p:nvSpPr>
          <p:spPr>
            <a:xfrm>
              <a:off x="0" y="5871341"/>
              <a:ext cx="9476105" cy="1901189"/>
            </a:xfrm>
            <a:custGeom>
              <a:avLst/>
              <a:gdLst/>
              <a:ahLst/>
              <a:cxnLst/>
              <a:rect l="l" t="t" r="r" b="b"/>
              <a:pathLst>
                <a:path w="9476105" h="1901190">
                  <a:moveTo>
                    <a:pt x="0" y="0"/>
                  </a:moveTo>
                  <a:lnTo>
                    <a:pt x="0" y="1901058"/>
                  </a:lnTo>
                  <a:lnTo>
                    <a:pt x="7797234" y="1901058"/>
                  </a:lnTo>
                  <a:lnTo>
                    <a:pt x="9475541" y="122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3D6">
                <a:alpha val="6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5470" y="3904028"/>
              <a:ext cx="7880062" cy="38683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6093" y="1027993"/>
              <a:ext cx="3376061" cy="28047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671905" y="379206"/>
            <a:ext cx="3055620" cy="1212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35"/>
              </a:lnSpc>
              <a:spcBef>
                <a:spcPts val="95"/>
              </a:spcBef>
            </a:pPr>
            <a:r>
              <a:rPr sz="21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2005</a:t>
            </a:r>
            <a:endParaRPr sz="2100">
              <a:latin typeface="Montserrat SemiBold"/>
              <a:cs typeface="Montserrat SemiBold"/>
            </a:endParaRPr>
          </a:p>
          <a:p>
            <a:pPr marL="12700">
              <a:lnSpc>
                <a:spcPts val="1235"/>
              </a:lnSpc>
            </a:pP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Founded</a:t>
            </a:r>
            <a:r>
              <a:rPr sz="1100" b="1" spc="5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in</a:t>
            </a:r>
            <a:r>
              <a:rPr sz="1100" b="1" spc="5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Salt</a:t>
            </a:r>
            <a:r>
              <a:rPr sz="1100" b="1" spc="6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Lake</a:t>
            </a:r>
            <a:r>
              <a:rPr sz="1100" b="1" spc="5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City,</a:t>
            </a:r>
            <a:r>
              <a:rPr sz="1100" b="1" spc="5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UT</a:t>
            </a:r>
            <a:endParaRPr sz="11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100">
              <a:latin typeface="Montserrat SemiBold"/>
              <a:cs typeface="Montserrat SemiBold"/>
            </a:endParaRPr>
          </a:p>
          <a:p>
            <a:pPr marL="2327910">
              <a:lnSpc>
                <a:spcPts val="2435"/>
              </a:lnSpc>
              <a:spcBef>
                <a:spcPts val="5"/>
              </a:spcBef>
            </a:pPr>
            <a:r>
              <a:rPr sz="21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50+</a:t>
            </a:r>
            <a:endParaRPr sz="2100">
              <a:latin typeface="Montserrat SemiBold"/>
              <a:cs typeface="Montserrat SemiBold"/>
            </a:endParaRPr>
          </a:p>
          <a:p>
            <a:pPr marL="2327910">
              <a:lnSpc>
                <a:spcPts val="1235"/>
              </a:lnSpc>
            </a:pP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Locations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6590" y="2772714"/>
            <a:ext cx="83502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35"/>
              </a:lnSpc>
              <a:spcBef>
                <a:spcPts val="95"/>
              </a:spcBef>
            </a:pPr>
            <a:r>
              <a:rPr sz="21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400+</a:t>
            </a:r>
            <a:endParaRPr sz="2100">
              <a:latin typeface="Montserrat SemiBold"/>
              <a:cs typeface="Montserrat SemiBold"/>
            </a:endParaRPr>
          </a:p>
          <a:p>
            <a:pPr marL="12700">
              <a:lnSpc>
                <a:spcPts val="1235"/>
              </a:lnSpc>
            </a:pP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Employees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6579" y="4367644"/>
            <a:ext cx="88519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35"/>
              </a:lnSpc>
              <a:spcBef>
                <a:spcPts val="95"/>
              </a:spcBef>
            </a:pPr>
            <a:r>
              <a:rPr sz="21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150+</a:t>
            </a:r>
            <a:endParaRPr sz="2100">
              <a:latin typeface="Montserrat SemiBold"/>
              <a:cs typeface="Montserrat SemiBold"/>
            </a:endParaRPr>
          </a:p>
          <a:p>
            <a:pPr marL="12700">
              <a:lnSpc>
                <a:spcPts val="1235"/>
              </a:lnSpc>
            </a:pP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Accounting</a:t>
            </a:r>
            <a:endParaRPr sz="1100">
              <a:latin typeface="Montserrat SemiBold"/>
              <a:cs typeface="Montserrat SemiBold"/>
            </a:endParaRPr>
          </a:p>
          <a:p>
            <a:pPr marL="12700" marR="173355">
              <a:lnSpc>
                <a:spcPct val="102499"/>
              </a:lnSpc>
            </a:pP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Systems Expertise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1337" y="6193842"/>
            <a:ext cx="2919730" cy="115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8330">
              <a:lnSpc>
                <a:spcPts val="2435"/>
              </a:lnSpc>
              <a:spcBef>
                <a:spcPts val="95"/>
              </a:spcBef>
            </a:pPr>
            <a:r>
              <a:rPr sz="2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15,000+</a:t>
            </a:r>
            <a:endParaRPr sz="2100">
              <a:latin typeface="Montserrat SemiBold"/>
              <a:cs typeface="Montserrat SemiBold"/>
            </a:endParaRPr>
          </a:p>
          <a:p>
            <a:pPr marL="1878330">
              <a:lnSpc>
                <a:spcPts val="1235"/>
              </a:lnSpc>
            </a:pP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Happy</a:t>
            </a:r>
            <a:r>
              <a:rPr sz="1100" b="1" spc="8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Clients</a:t>
            </a:r>
            <a:endParaRPr sz="110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100">
              <a:latin typeface="Montserrat SemiBold"/>
              <a:cs typeface="Montserrat SemiBold"/>
            </a:endParaRPr>
          </a:p>
          <a:p>
            <a:pPr marL="12700">
              <a:lnSpc>
                <a:spcPts val="2435"/>
              </a:lnSpc>
              <a:spcBef>
                <a:spcPts val="5"/>
              </a:spcBef>
            </a:pPr>
            <a:r>
              <a:rPr sz="210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30+</a:t>
            </a:r>
            <a:endParaRPr sz="2100">
              <a:latin typeface="Montserrat SemiBold"/>
              <a:cs typeface="Montserrat SemiBold"/>
            </a:endParaRPr>
          </a:p>
          <a:p>
            <a:pPr marL="12700">
              <a:lnSpc>
                <a:spcPts val="1235"/>
              </a:lnSpc>
            </a:pP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Industries</a:t>
            </a:r>
            <a:r>
              <a:rPr sz="1100" b="1" spc="114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Served</a:t>
            </a:r>
            <a:endParaRPr sz="1100">
              <a:latin typeface="Montserrat SemiBold"/>
              <a:cs typeface="Montserrat SemiBold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83284" y="557787"/>
            <a:ext cx="1412323" cy="222947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65"/>
              </a:spcBef>
            </a:pPr>
            <a:r>
              <a:rPr spc="-50" dirty="0"/>
              <a:t>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062" y="5957798"/>
            <a:ext cx="2727325" cy="1355725"/>
            <a:chOff x="3779062" y="5957798"/>
            <a:chExt cx="2727325" cy="1355725"/>
          </a:xfrm>
        </p:grpSpPr>
        <p:sp>
          <p:nvSpPr>
            <p:cNvPr id="3" name="object 3"/>
            <p:cNvSpPr/>
            <p:nvPr/>
          </p:nvSpPr>
          <p:spPr>
            <a:xfrm>
              <a:off x="3779075" y="5957798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062" y="5957798"/>
              <a:ext cx="1216202" cy="13364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79075" y="5957798"/>
            <a:ext cx="2727325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48105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SCOTT</a:t>
            </a:r>
            <a:endParaRPr sz="1200">
              <a:latin typeface="Montserrat SemiBold"/>
              <a:cs typeface="Montserrat SemiBold"/>
            </a:endParaRPr>
          </a:p>
          <a:p>
            <a:pPr marL="134810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CHRISTENSEN</a:t>
            </a:r>
            <a:endParaRPr sz="1200">
              <a:latin typeface="Montserrat Light"/>
              <a:cs typeface="Montserrat Light"/>
            </a:endParaRPr>
          </a:p>
          <a:p>
            <a:pPr marL="1348105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48105" marR="71882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Houston,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TX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801-505-8203</a:t>
            </a:r>
            <a:endParaRPr sz="800">
              <a:latin typeface="Montserrat"/>
              <a:cs typeface="Montserrat"/>
            </a:endParaRPr>
          </a:p>
          <a:p>
            <a:pPr marL="1348105">
              <a:lnSpc>
                <a:spcPct val="100000"/>
              </a:lnSpc>
              <a:spcBef>
                <a:spcPts val="290"/>
              </a:spcBef>
            </a:pPr>
            <a:r>
              <a:rPr sz="750" spc="-45" dirty="0">
                <a:solidFill>
                  <a:srgbClr val="231F20"/>
                </a:solidFill>
                <a:latin typeface="Montserrat"/>
                <a:cs typeface="Montserrat"/>
                <a:hlinkClick r:id="rId3"/>
              </a:rPr>
              <a:t>scott.christensen@nowcfo.com</a:t>
            </a:r>
            <a:endParaRPr sz="75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91261" y="4425060"/>
            <a:ext cx="2710180" cy="1336675"/>
            <a:chOff x="6891261" y="4425060"/>
            <a:chExt cx="2710180" cy="1336675"/>
          </a:xfrm>
        </p:grpSpPr>
        <p:sp>
          <p:nvSpPr>
            <p:cNvPr id="7" name="object 7"/>
            <p:cNvSpPr/>
            <p:nvPr/>
          </p:nvSpPr>
          <p:spPr>
            <a:xfrm>
              <a:off x="6891261" y="4444187"/>
              <a:ext cx="2710180" cy="1317625"/>
            </a:xfrm>
            <a:custGeom>
              <a:avLst/>
              <a:gdLst/>
              <a:ahLst/>
              <a:cxnLst/>
              <a:rect l="l" t="t" r="r" b="b"/>
              <a:pathLst>
                <a:path w="2710179" h="1317625">
                  <a:moveTo>
                    <a:pt x="2709938" y="0"/>
                  </a:moveTo>
                  <a:lnTo>
                    <a:pt x="0" y="0"/>
                  </a:lnTo>
                  <a:lnTo>
                    <a:pt x="0" y="1317383"/>
                  </a:lnTo>
                  <a:lnTo>
                    <a:pt x="2709938" y="131738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1261" y="4425060"/>
              <a:ext cx="1198854" cy="133649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91261" y="4444187"/>
            <a:ext cx="2710180" cy="13176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6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RACHEL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DURKOT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30960" marR="705485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Phoenix,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AZ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602-370-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8662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5"/>
              </a:rPr>
              <a:t>rdurkot@nowcfo.com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85615" y="1203185"/>
            <a:ext cx="2710180" cy="1336675"/>
            <a:chOff x="3785615" y="1203185"/>
            <a:chExt cx="2710180" cy="1336675"/>
          </a:xfrm>
        </p:grpSpPr>
        <p:sp>
          <p:nvSpPr>
            <p:cNvPr id="11" name="object 11"/>
            <p:cNvSpPr/>
            <p:nvPr/>
          </p:nvSpPr>
          <p:spPr>
            <a:xfrm>
              <a:off x="3785615" y="1222311"/>
              <a:ext cx="2710180" cy="1317625"/>
            </a:xfrm>
            <a:custGeom>
              <a:avLst/>
              <a:gdLst/>
              <a:ahLst/>
              <a:cxnLst/>
              <a:rect l="l" t="t" r="r" b="b"/>
              <a:pathLst>
                <a:path w="2710179" h="1317625">
                  <a:moveTo>
                    <a:pt x="2709938" y="0"/>
                  </a:moveTo>
                  <a:lnTo>
                    <a:pt x="0" y="0"/>
                  </a:lnTo>
                  <a:lnTo>
                    <a:pt x="0" y="1317383"/>
                  </a:lnTo>
                  <a:lnTo>
                    <a:pt x="2709938" y="131738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5615" y="1203185"/>
              <a:ext cx="1198854" cy="13364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85615" y="1222311"/>
            <a:ext cx="2710180" cy="13176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6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NATE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SORENSEN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542925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Salt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Lake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City,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UT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801-616-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7378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7"/>
              </a:rPr>
              <a:t>nsorensen@nowcfo.com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91261" y="1206388"/>
            <a:ext cx="2710180" cy="1333500"/>
            <a:chOff x="6891261" y="1206388"/>
            <a:chExt cx="2710180" cy="1333500"/>
          </a:xfrm>
        </p:grpSpPr>
        <p:sp>
          <p:nvSpPr>
            <p:cNvPr id="15" name="object 15"/>
            <p:cNvSpPr/>
            <p:nvPr/>
          </p:nvSpPr>
          <p:spPr>
            <a:xfrm>
              <a:off x="6891261" y="1222311"/>
              <a:ext cx="2710180" cy="1317625"/>
            </a:xfrm>
            <a:custGeom>
              <a:avLst/>
              <a:gdLst/>
              <a:ahLst/>
              <a:cxnLst/>
              <a:rect l="l" t="t" r="r" b="b"/>
              <a:pathLst>
                <a:path w="2710179" h="1317625">
                  <a:moveTo>
                    <a:pt x="2709938" y="0"/>
                  </a:moveTo>
                  <a:lnTo>
                    <a:pt x="0" y="0"/>
                  </a:lnTo>
                  <a:lnTo>
                    <a:pt x="0" y="1317383"/>
                  </a:lnTo>
                  <a:lnTo>
                    <a:pt x="2709938" y="131738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1261" y="1206388"/>
              <a:ext cx="1198854" cy="133328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891261" y="1222311"/>
            <a:ext cx="2710180" cy="13176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6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CHRIS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ARAMBULA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36512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Minnesota</a:t>
            </a:r>
            <a:r>
              <a:rPr sz="800" spc="-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|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Missouri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801-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910-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5610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90"/>
              </a:spcBef>
            </a:pPr>
            <a:r>
              <a:rPr sz="750" spc="-10" dirty="0">
                <a:solidFill>
                  <a:srgbClr val="231F20"/>
                </a:solidFill>
                <a:latin typeface="Montserrat"/>
                <a:cs typeface="Montserrat"/>
                <a:hlinkClick r:id="rId9"/>
              </a:rPr>
              <a:t>chris.arambula@nowcfo.com</a:t>
            </a:r>
            <a:endParaRPr sz="750">
              <a:latin typeface="Montserrat"/>
              <a:cs typeface="Montserra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91261" y="2886544"/>
            <a:ext cx="2710180" cy="1336675"/>
            <a:chOff x="6891261" y="2886544"/>
            <a:chExt cx="2710180" cy="1336675"/>
          </a:xfrm>
        </p:grpSpPr>
        <p:sp>
          <p:nvSpPr>
            <p:cNvPr id="19" name="object 19"/>
            <p:cNvSpPr/>
            <p:nvPr/>
          </p:nvSpPr>
          <p:spPr>
            <a:xfrm>
              <a:off x="6891261" y="2909354"/>
              <a:ext cx="2710180" cy="1310640"/>
            </a:xfrm>
            <a:custGeom>
              <a:avLst/>
              <a:gdLst/>
              <a:ahLst/>
              <a:cxnLst/>
              <a:rect l="l" t="t" r="r" b="b"/>
              <a:pathLst>
                <a:path w="2710179" h="1310639">
                  <a:moveTo>
                    <a:pt x="2709938" y="0"/>
                  </a:moveTo>
                  <a:lnTo>
                    <a:pt x="0" y="0"/>
                  </a:lnTo>
                  <a:lnTo>
                    <a:pt x="0" y="1310043"/>
                  </a:lnTo>
                  <a:lnTo>
                    <a:pt x="2709938" y="131004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1261" y="2886544"/>
              <a:ext cx="1198854" cy="133649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891261" y="2909354"/>
            <a:ext cx="2710180" cy="13106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3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CAROLINE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HÉBERT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30960" marR="735965">
              <a:lnSpc>
                <a:spcPct val="125000"/>
              </a:lnSpc>
            </a:pP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Denver,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CO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720-584-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1104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1"/>
              </a:rPr>
              <a:t>chebert@nowcfo.com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3341" y="2886125"/>
            <a:ext cx="2710180" cy="1336675"/>
            <a:chOff x="673341" y="2886125"/>
            <a:chExt cx="2710180" cy="1336675"/>
          </a:xfrm>
        </p:grpSpPr>
        <p:sp>
          <p:nvSpPr>
            <p:cNvPr id="23" name="object 23"/>
            <p:cNvSpPr/>
            <p:nvPr/>
          </p:nvSpPr>
          <p:spPr>
            <a:xfrm>
              <a:off x="673341" y="2908934"/>
              <a:ext cx="2710180" cy="1310640"/>
            </a:xfrm>
            <a:custGeom>
              <a:avLst/>
              <a:gdLst/>
              <a:ahLst/>
              <a:cxnLst/>
              <a:rect l="l" t="t" r="r" b="b"/>
              <a:pathLst>
                <a:path w="2710179" h="1310639">
                  <a:moveTo>
                    <a:pt x="2709938" y="0"/>
                  </a:moveTo>
                  <a:lnTo>
                    <a:pt x="0" y="0"/>
                  </a:lnTo>
                  <a:lnTo>
                    <a:pt x="0" y="1310043"/>
                  </a:lnTo>
                  <a:lnTo>
                    <a:pt x="2709938" y="131004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341" y="2886125"/>
              <a:ext cx="1198854" cy="13365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73341" y="2908935"/>
            <a:ext cx="2710180" cy="13106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3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HILLARY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ROGERS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30960" marR="71437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Tampa, FL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813-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344-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9405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3"/>
              </a:rPr>
              <a:t>hrogers@nowcfo.com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3341" y="4437760"/>
            <a:ext cx="2710180" cy="1340485"/>
            <a:chOff x="673341" y="4437760"/>
            <a:chExt cx="2710180" cy="1340485"/>
          </a:xfrm>
        </p:grpSpPr>
        <p:sp>
          <p:nvSpPr>
            <p:cNvPr id="27" name="object 27"/>
            <p:cNvSpPr/>
            <p:nvPr/>
          </p:nvSpPr>
          <p:spPr>
            <a:xfrm>
              <a:off x="673341" y="4453356"/>
              <a:ext cx="2710180" cy="1324610"/>
            </a:xfrm>
            <a:custGeom>
              <a:avLst/>
              <a:gdLst/>
              <a:ahLst/>
              <a:cxnLst/>
              <a:rect l="l" t="t" r="r" b="b"/>
              <a:pathLst>
                <a:path w="2710179" h="1324610">
                  <a:moveTo>
                    <a:pt x="2709938" y="0"/>
                  </a:moveTo>
                  <a:lnTo>
                    <a:pt x="0" y="0"/>
                  </a:lnTo>
                  <a:lnTo>
                    <a:pt x="0" y="1324457"/>
                  </a:lnTo>
                  <a:lnTo>
                    <a:pt x="2709938" y="1324457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341" y="4437760"/>
              <a:ext cx="1198854" cy="133649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3341" y="4453356"/>
            <a:ext cx="2710180" cy="132461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90"/>
              </a:spcBef>
            </a:pPr>
            <a:r>
              <a:rPr sz="12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SAM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HOWELL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60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30960" marR="71374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Orlando,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FL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801-750-4364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40" dirty="0">
                <a:solidFill>
                  <a:srgbClr val="231F20"/>
                </a:solidFill>
                <a:latin typeface="Montserrat"/>
                <a:cs typeface="Montserrat"/>
                <a:hlinkClick r:id="rId15"/>
              </a:rPr>
              <a:t>samuel.howell@nowcfo.com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80554" y="5976950"/>
            <a:ext cx="2710180" cy="1336675"/>
            <a:chOff x="680554" y="5976950"/>
            <a:chExt cx="2710180" cy="1336675"/>
          </a:xfrm>
        </p:grpSpPr>
        <p:sp>
          <p:nvSpPr>
            <p:cNvPr id="31" name="object 31"/>
            <p:cNvSpPr/>
            <p:nvPr/>
          </p:nvSpPr>
          <p:spPr>
            <a:xfrm>
              <a:off x="680554" y="5999759"/>
              <a:ext cx="2710180" cy="1310640"/>
            </a:xfrm>
            <a:custGeom>
              <a:avLst/>
              <a:gdLst/>
              <a:ahLst/>
              <a:cxnLst/>
              <a:rect l="l" t="t" r="r" b="b"/>
              <a:pathLst>
                <a:path w="2710179" h="1310640">
                  <a:moveTo>
                    <a:pt x="2709938" y="0"/>
                  </a:moveTo>
                  <a:lnTo>
                    <a:pt x="0" y="0"/>
                  </a:lnTo>
                  <a:lnTo>
                    <a:pt x="0" y="1310043"/>
                  </a:lnTo>
                  <a:lnTo>
                    <a:pt x="2709938" y="131004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554" y="5976950"/>
              <a:ext cx="1198854" cy="133649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80554" y="5999759"/>
            <a:ext cx="2710180" cy="13106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3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APRIL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DIEMER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30960" marR="75057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Atlanta,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GA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Montserrat"/>
                <a:cs typeface="Montserrat"/>
              </a:rPr>
              <a:t>470-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889-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1751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7"/>
              </a:rPr>
              <a:t>april.diemer@nowcfo.com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792728" y="2866986"/>
            <a:ext cx="2727325" cy="1355725"/>
            <a:chOff x="3792728" y="2866986"/>
            <a:chExt cx="2727325" cy="1355725"/>
          </a:xfrm>
        </p:grpSpPr>
        <p:sp>
          <p:nvSpPr>
            <p:cNvPr id="35" name="object 35"/>
            <p:cNvSpPr/>
            <p:nvPr/>
          </p:nvSpPr>
          <p:spPr>
            <a:xfrm>
              <a:off x="3792728" y="2866986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92728" y="2866986"/>
              <a:ext cx="1216202" cy="133649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792728" y="2866986"/>
            <a:ext cx="2727325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48105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TANESHA</a:t>
            </a:r>
            <a:endParaRPr sz="1200">
              <a:latin typeface="Montserrat SemiBold"/>
              <a:cs typeface="Montserrat SemiBold"/>
            </a:endParaRPr>
          </a:p>
          <a:p>
            <a:pPr marL="134810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BUNDY</a:t>
            </a:r>
            <a:endParaRPr sz="1200">
              <a:latin typeface="Montserrat Light"/>
              <a:cs typeface="Montserrat Light"/>
            </a:endParaRPr>
          </a:p>
          <a:p>
            <a:pPr marL="1348105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48105" marR="44704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Oklahoma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City,</a:t>
            </a:r>
            <a:r>
              <a:rPr sz="800" spc="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OK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580-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239-0436</a:t>
            </a:r>
            <a:endParaRPr sz="800">
              <a:latin typeface="Montserrat"/>
              <a:cs typeface="Montserrat"/>
            </a:endParaRPr>
          </a:p>
          <a:p>
            <a:pPr marL="1348105">
              <a:lnSpc>
                <a:spcPct val="100000"/>
              </a:lnSpc>
              <a:spcBef>
                <a:spcPts val="240"/>
              </a:spcBef>
            </a:pPr>
            <a:r>
              <a:rPr sz="800" spc="-45" dirty="0">
                <a:solidFill>
                  <a:srgbClr val="231F20"/>
                </a:solidFill>
                <a:latin typeface="Montserrat"/>
                <a:cs typeface="Montserrat"/>
                <a:hlinkClick r:id="rId19"/>
              </a:rPr>
              <a:t>tanesha.bundy@nowcfo.com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79062" y="4411014"/>
            <a:ext cx="2727325" cy="1355725"/>
            <a:chOff x="3779062" y="4411014"/>
            <a:chExt cx="2727325" cy="1355725"/>
          </a:xfrm>
        </p:grpSpPr>
        <p:sp>
          <p:nvSpPr>
            <p:cNvPr id="39" name="object 39"/>
            <p:cNvSpPr/>
            <p:nvPr/>
          </p:nvSpPr>
          <p:spPr>
            <a:xfrm>
              <a:off x="3779075" y="4411014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79062" y="4411014"/>
              <a:ext cx="1216202" cy="133649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3779075" y="4411014"/>
            <a:ext cx="2727325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48105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GEORGE</a:t>
            </a:r>
            <a:endParaRPr sz="1200">
              <a:latin typeface="Montserrat SemiBold"/>
              <a:cs typeface="Montserrat SemiBold"/>
            </a:endParaRPr>
          </a:p>
          <a:p>
            <a:pPr marL="134810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STEPHENS</a:t>
            </a:r>
            <a:endParaRPr sz="1200">
              <a:latin typeface="Montserrat Light"/>
              <a:cs typeface="Montserrat Light"/>
            </a:endParaRPr>
          </a:p>
          <a:p>
            <a:pPr marL="1348105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48105" marR="76263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Austin,</a:t>
            </a:r>
            <a:r>
              <a:rPr sz="800" spc="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TX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512-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970-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1432</a:t>
            </a:r>
            <a:endParaRPr sz="800">
              <a:latin typeface="Montserrat"/>
              <a:cs typeface="Montserrat"/>
            </a:endParaRPr>
          </a:p>
          <a:p>
            <a:pPr marL="1348105">
              <a:lnSpc>
                <a:spcPct val="100000"/>
              </a:lnSpc>
              <a:spcBef>
                <a:spcPts val="290"/>
              </a:spcBef>
            </a:pPr>
            <a:r>
              <a:rPr sz="750" spc="-45" dirty="0">
                <a:solidFill>
                  <a:srgbClr val="231F20"/>
                </a:solidFill>
                <a:latin typeface="Montserrat"/>
                <a:cs typeface="Montserrat"/>
                <a:hlinkClick r:id="rId21"/>
              </a:rPr>
              <a:t>george.stephens@nowcfo.com</a:t>
            </a:r>
            <a:endParaRPr sz="750">
              <a:latin typeface="Montserrat"/>
              <a:cs typeface="Montserra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891261" y="5976937"/>
            <a:ext cx="2710180" cy="1355725"/>
            <a:chOff x="6891261" y="5976937"/>
            <a:chExt cx="2710180" cy="1355725"/>
          </a:xfrm>
        </p:grpSpPr>
        <p:sp>
          <p:nvSpPr>
            <p:cNvPr id="43" name="object 43"/>
            <p:cNvSpPr/>
            <p:nvPr/>
          </p:nvSpPr>
          <p:spPr>
            <a:xfrm>
              <a:off x="6891261" y="5976950"/>
              <a:ext cx="2710180" cy="1355725"/>
            </a:xfrm>
            <a:custGeom>
              <a:avLst/>
              <a:gdLst/>
              <a:ahLst/>
              <a:cxnLst/>
              <a:rect l="l" t="t" r="r" b="b"/>
              <a:pathLst>
                <a:path w="2710179" h="1355725">
                  <a:moveTo>
                    <a:pt x="2709938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09938" y="1355648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91261" y="5976937"/>
              <a:ext cx="1198854" cy="133649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891261" y="5976950"/>
            <a:ext cx="2710180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WILLIAM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LANGWORTHY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30960" marR="421640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San</a:t>
            </a:r>
            <a:r>
              <a:rPr sz="800" spc="1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Bernardino,</a:t>
            </a:r>
            <a:r>
              <a:rPr sz="800" spc="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951-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348-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8915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  <a:hlinkClick r:id="rId23"/>
              </a:rPr>
              <a:t>wlangworthy@nowcfo.com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80554" y="1215110"/>
            <a:ext cx="2710180" cy="1336675"/>
            <a:chOff x="680554" y="1215110"/>
            <a:chExt cx="2710180" cy="1336675"/>
          </a:xfrm>
        </p:grpSpPr>
        <p:sp>
          <p:nvSpPr>
            <p:cNvPr id="47" name="object 47"/>
            <p:cNvSpPr/>
            <p:nvPr/>
          </p:nvSpPr>
          <p:spPr>
            <a:xfrm>
              <a:off x="680554" y="1234249"/>
              <a:ext cx="2710180" cy="1317625"/>
            </a:xfrm>
            <a:custGeom>
              <a:avLst/>
              <a:gdLst/>
              <a:ahLst/>
              <a:cxnLst/>
              <a:rect l="l" t="t" r="r" b="b"/>
              <a:pathLst>
                <a:path w="2710179" h="1317625">
                  <a:moveTo>
                    <a:pt x="2709938" y="0"/>
                  </a:moveTo>
                  <a:lnTo>
                    <a:pt x="0" y="0"/>
                  </a:lnTo>
                  <a:lnTo>
                    <a:pt x="0" y="1317383"/>
                  </a:lnTo>
                  <a:lnTo>
                    <a:pt x="2709938" y="1317383"/>
                  </a:lnTo>
                  <a:lnTo>
                    <a:pt x="2709938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0554" y="1215110"/>
              <a:ext cx="1198854" cy="1336497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80554" y="1234249"/>
            <a:ext cx="2710180" cy="13176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330960">
              <a:lnSpc>
                <a:spcPts val="1320"/>
              </a:lnSpc>
              <a:spcBef>
                <a:spcPts val="965"/>
              </a:spcBef>
            </a:pPr>
            <a:r>
              <a:rPr sz="12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AMY</a:t>
            </a:r>
            <a:endParaRPr sz="1200">
              <a:latin typeface="Montserrat SemiBold"/>
              <a:cs typeface="Montserrat SemiBold"/>
            </a:endParaRPr>
          </a:p>
          <a:p>
            <a:pPr marL="133096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FARROW</a:t>
            </a:r>
            <a:endParaRPr sz="1200">
              <a:latin typeface="Montserrat Light"/>
              <a:cs typeface="Montserrat Light"/>
            </a:endParaRPr>
          </a:p>
          <a:p>
            <a:pPr marL="1330960">
              <a:lnSpc>
                <a:spcPct val="100000"/>
              </a:lnSpc>
              <a:spcBef>
                <a:spcPts val="955"/>
              </a:spcBef>
            </a:pP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PARTNER</a:t>
            </a:r>
            <a:endParaRPr sz="800">
              <a:latin typeface="Montserrat SemiBold"/>
              <a:cs typeface="Montserrat SemiBold"/>
            </a:endParaRPr>
          </a:p>
          <a:p>
            <a:pPr marL="1330960" marR="62039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Indianapolis,</a:t>
            </a:r>
            <a:r>
              <a:rPr sz="800" spc="6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IN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615-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762-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8175</a:t>
            </a:r>
            <a:endParaRPr sz="800">
              <a:latin typeface="Montserrat"/>
              <a:cs typeface="Montserrat"/>
            </a:endParaRPr>
          </a:p>
          <a:p>
            <a:pPr marL="133096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25"/>
              </a:rPr>
              <a:t>afarrow@nowcfo.com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9257" y="2689194"/>
            <a:ext cx="1755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</a:t>
            </a:r>
            <a:r>
              <a:rPr sz="1200" b="1" spc="-4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PRESIDENTS:</a:t>
            </a:r>
            <a:endParaRPr sz="1200">
              <a:latin typeface="Montserrat SemiBold"/>
              <a:cs typeface="Montserrat SemiBold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DB3D6"/>
                </a:solidFill>
              </a:rPr>
              <a:t>MARKET</a:t>
            </a:r>
            <a:r>
              <a:rPr spc="-105" dirty="0">
                <a:solidFill>
                  <a:srgbClr val="7DB3D6"/>
                </a:solidFill>
              </a:rPr>
              <a:t> </a:t>
            </a:r>
            <a:r>
              <a:rPr spc="-20" dirty="0"/>
              <a:t>LEADERSHIP</a:t>
            </a:r>
            <a:r>
              <a:rPr spc="-95" dirty="0"/>
              <a:t> </a:t>
            </a:r>
            <a:r>
              <a:rPr spc="-20" dirty="0"/>
              <a:t>TEAM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19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DB3D6"/>
                </a:solidFill>
              </a:rPr>
              <a:t>MARKET</a:t>
            </a:r>
            <a:r>
              <a:rPr spc="-105" dirty="0">
                <a:solidFill>
                  <a:srgbClr val="7DB3D6"/>
                </a:solidFill>
              </a:rPr>
              <a:t> </a:t>
            </a:r>
            <a:r>
              <a:rPr spc="-20" dirty="0"/>
              <a:t>LEADERSHIP</a:t>
            </a:r>
            <a:r>
              <a:rPr spc="-95" dirty="0"/>
              <a:t> </a:t>
            </a:r>
            <a:r>
              <a:rPr spc="-20" dirty="0"/>
              <a:t>TEAM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3407" y="1313960"/>
            <a:ext cx="1216190" cy="12295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91271" y="1207008"/>
            <a:ext cx="1529715" cy="1355725"/>
          </a:xfrm>
          <a:prstGeom prst="rect">
            <a:avLst/>
          </a:prstGeom>
          <a:solidFill>
            <a:srgbClr val="96BFDC">
              <a:alpha val="7998"/>
            </a:srgbClr>
          </a:solidFill>
        </p:spPr>
        <p:txBody>
          <a:bodyPr vert="horz" wrap="square" lIns="0" tIns="141605" rIns="0" bIns="0" rtlCol="0">
            <a:spAutoFit/>
          </a:bodyPr>
          <a:lstStyle/>
          <a:p>
            <a:pPr marL="150495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BASIL</a:t>
            </a:r>
            <a:endParaRPr sz="1200">
              <a:latin typeface="Montserrat SemiBold"/>
              <a:cs typeface="Montserrat SemiBold"/>
            </a:endParaRPr>
          </a:p>
          <a:p>
            <a:pPr marL="15049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CORNELL</a:t>
            </a:r>
            <a:endParaRPr sz="1200">
              <a:latin typeface="Montserrat Light"/>
              <a:cs typeface="Montserrat Light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50495" marR="70294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Orlando,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FL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Montserrat"/>
                <a:cs typeface="Montserrat"/>
              </a:rPr>
              <a:t>407-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250-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7207</a:t>
            </a:r>
            <a:endParaRPr sz="800">
              <a:latin typeface="Montserrat"/>
              <a:cs typeface="Montserrat"/>
            </a:endParaRPr>
          </a:p>
          <a:p>
            <a:pPr marL="150495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3"/>
              </a:rPr>
              <a:t>bcornell@nowcfo.com</a:t>
            </a:r>
            <a:endParaRPr sz="8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3407" y="2849943"/>
            <a:ext cx="1216190" cy="12295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91271" y="2742996"/>
            <a:ext cx="1529715" cy="1355725"/>
          </a:xfrm>
          <a:prstGeom prst="rect">
            <a:avLst/>
          </a:prstGeom>
          <a:solidFill>
            <a:srgbClr val="96BFDC">
              <a:alpha val="7998"/>
            </a:srgbClr>
          </a:solidFill>
        </p:spPr>
        <p:txBody>
          <a:bodyPr vert="horz" wrap="square" lIns="0" tIns="141605" rIns="0" bIns="0" rtlCol="0">
            <a:spAutoFit/>
          </a:bodyPr>
          <a:lstStyle/>
          <a:p>
            <a:pPr marL="150495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TAYLOR</a:t>
            </a:r>
            <a:endParaRPr sz="1200">
              <a:latin typeface="Montserrat SemiBold"/>
              <a:cs typeface="Montserrat SemiBold"/>
            </a:endParaRPr>
          </a:p>
          <a:p>
            <a:pPr marL="15049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BECKMAN</a:t>
            </a:r>
            <a:endParaRPr sz="1200">
              <a:latin typeface="Montserrat Light"/>
              <a:cs typeface="Montserrat Light"/>
            </a:endParaRPr>
          </a:p>
          <a:p>
            <a:pPr marL="150495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50495" marR="74422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Portland,</a:t>
            </a:r>
            <a:r>
              <a:rPr sz="800" spc="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OR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971-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501-8148</a:t>
            </a:r>
            <a:endParaRPr sz="800">
              <a:latin typeface="Montserrat"/>
              <a:cs typeface="Montserrat"/>
            </a:endParaRPr>
          </a:p>
          <a:p>
            <a:pPr marL="150495">
              <a:lnSpc>
                <a:spcPct val="100000"/>
              </a:lnSpc>
              <a:spcBef>
                <a:spcPts val="290"/>
              </a:spcBef>
            </a:pPr>
            <a:r>
              <a:rPr sz="750" spc="-30" dirty="0">
                <a:solidFill>
                  <a:srgbClr val="231F20"/>
                </a:solidFill>
                <a:latin typeface="Montserrat"/>
                <a:cs typeface="Montserrat"/>
                <a:hlinkClick r:id="rId5"/>
              </a:rPr>
              <a:t>taylor.beckman@nowcfo.com</a:t>
            </a:r>
            <a:endParaRPr sz="750">
              <a:latin typeface="Montserrat"/>
              <a:cs typeface="Montserra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1198156"/>
            <a:ext cx="2727325" cy="1355725"/>
            <a:chOff x="457200" y="1198156"/>
            <a:chExt cx="2727325" cy="1355725"/>
          </a:xfrm>
        </p:grpSpPr>
        <p:sp>
          <p:nvSpPr>
            <p:cNvPr id="8" name="object 8"/>
            <p:cNvSpPr/>
            <p:nvPr/>
          </p:nvSpPr>
          <p:spPr>
            <a:xfrm>
              <a:off x="457200" y="1198156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1198168"/>
              <a:ext cx="1216660" cy="1336675"/>
            </a:xfrm>
            <a:custGeom>
              <a:avLst/>
              <a:gdLst/>
              <a:ahLst/>
              <a:cxnLst/>
              <a:rect l="l" t="t" r="r" b="b"/>
              <a:pathLst>
                <a:path w="1216660" h="1336675">
                  <a:moveTo>
                    <a:pt x="1216190" y="0"/>
                  </a:moveTo>
                  <a:lnTo>
                    <a:pt x="0" y="0"/>
                  </a:lnTo>
                  <a:lnTo>
                    <a:pt x="0" y="1336497"/>
                  </a:lnTo>
                  <a:lnTo>
                    <a:pt x="1216190" y="1336497"/>
                  </a:lnTo>
                  <a:lnTo>
                    <a:pt x="1216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1346962"/>
              <a:ext cx="1216190" cy="11876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73390" y="1198156"/>
            <a:ext cx="1511300" cy="1355725"/>
          </a:xfrm>
          <a:prstGeom prst="rect">
            <a:avLst/>
          </a:prstGeom>
          <a:solidFill>
            <a:srgbClr val="96BFDC">
              <a:alpha val="7998"/>
            </a:srgbClr>
          </a:solidFill>
        </p:spPr>
        <p:txBody>
          <a:bodyPr vert="horz" wrap="square" lIns="0" tIns="141605" rIns="0" bIns="0" rtlCol="0">
            <a:spAutoFit/>
          </a:bodyPr>
          <a:lstStyle/>
          <a:p>
            <a:pPr marL="132080">
              <a:lnSpc>
                <a:spcPts val="1320"/>
              </a:lnSpc>
              <a:spcBef>
                <a:spcPts val="111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DANA</a:t>
            </a:r>
            <a:endParaRPr sz="1200">
              <a:latin typeface="Montserrat SemiBold"/>
              <a:cs typeface="Montserrat SemiBold"/>
            </a:endParaRPr>
          </a:p>
          <a:p>
            <a:pPr marL="13208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WALLACE</a:t>
            </a:r>
            <a:endParaRPr sz="1200">
              <a:latin typeface="Montserrat Light"/>
              <a:cs typeface="Montserrat Light"/>
            </a:endParaRPr>
          </a:p>
          <a:p>
            <a:pPr marL="13208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2080" marR="41846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Newport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Beach,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949-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922-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6247</a:t>
            </a:r>
            <a:endParaRPr sz="800">
              <a:latin typeface="Montserrat"/>
              <a:cs typeface="Montserrat"/>
            </a:endParaRPr>
          </a:p>
          <a:p>
            <a:pPr marL="13208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7"/>
              </a:rPr>
              <a:t>dwallace@nowcfo.com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" y="2734144"/>
            <a:ext cx="2727325" cy="1355725"/>
            <a:chOff x="457200" y="2734144"/>
            <a:chExt cx="2727325" cy="1355725"/>
          </a:xfrm>
        </p:grpSpPr>
        <p:sp>
          <p:nvSpPr>
            <p:cNvPr id="13" name="object 13"/>
            <p:cNvSpPr/>
            <p:nvPr/>
          </p:nvSpPr>
          <p:spPr>
            <a:xfrm>
              <a:off x="457200" y="2734144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2734144"/>
              <a:ext cx="1216660" cy="1336675"/>
            </a:xfrm>
            <a:custGeom>
              <a:avLst/>
              <a:gdLst/>
              <a:ahLst/>
              <a:cxnLst/>
              <a:rect l="l" t="t" r="r" b="b"/>
              <a:pathLst>
                <a:path w="1216660" h="1336675">
                  <a:moveTo>
                    <a:pt x="1216190" y="0"/>
                  </a:moveTo>
                  <a:lnTo>
                    <a:pt x="0" y="0"/>
                  </a:lnTo>
                  <a:lnTo>
                    <a:pt x="0" y="1336497"/>
                  </a:lnTo>
                  <a:lnTo>
                    <a:pt x="1216190" y="1336497"/>
                  </a:lnTo>
                  <a:lnTo>
                    <a:pt x="1216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2882943"/>
              <a:ext cx="1216190" cy="118769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73390" y="2734144"/>
            <a:ext cx="1511300" cy="1355725"/>
          </a:xfrm>
          <a:prstGeom prst="rect">
            <a:avLst/>
          </a:prstGeom>
          <a:solidFill>
            <a:srgbClr val="96BFDC">
              <a:alpha val="7998"/>
            </a:srgbClr>
          </a:solidFill>
        </p:spPr>
        <p:txBody>
          <a:bodyPr vert="horz" wrap="square" lIns="0" tIns="141605" rIns="0" bIns="0" rtlCol="0">
            <a:spAutoFit/>
          </a:bodyPr>
          <a:lstStyle/>
          <a:p>
            <a:pPr marL="132080">
              <a:lnSpc>
                <a:spcPts val="1320"/>
              </a:lnSpc>
              <a:spcBef>
                <a:spcPts val="1115"/>
              </a:spcBef>
            </a:pPr>
            <a:r>
              <a:rPr sz="12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BEN</a:t>
            </a:r>
            <a:endParaRPr sz="1200">
              <a:latin typeface="Montserrat SemiBold"/>
              <a:cs typeface="Montserrat SemiBold"/>
            </a:endParaRPr>
          </a:p>
          <a:p>
            <a:pPr marL="13208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GODINEZ</a:t>
            </a:r>
            <a:endParaRPr sz="1200">
              <a:latin typeface="Montserrat Light"/>
              <a:cs typeface="Montserrat Light"/>
            </a:endParaRPr>
          </a:p>
          <a:p>
            <a:pPr marL="13208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2080" marR="586105">
              <a:lnSpc>
                <a:spcPct val="125000"/>
              </a:lnSpc>
            </a:pP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Sacramento,</a:t>
            </a:r>
            <a:r>
              <a:rPr sz="800" spc="3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916-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956-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0200</a:t>
            </a:r>
            <a:endParaRPr sz="800">
              <a:latin typeface="Montserrat"/>
              <a:cs typeface="Montserrat"/>
            </a:endParaRPr>
          </a:p>
          <a:p>
            <a:pPr marL="132080"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  <a:hlinkClick r:id="rId9"/>
              </a:rPr>
              <a:t>ben.godinez@nowcfo.com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7200" y="4280471"/>
            <a:ext cx="2727325" cy="1355725"/>
            <a:chOff x="457200" y="4280471"/>
            <a:chExt cx="2727325" cy="1355725"/>
          </a:xfrm>
        </p:grpSpPr>
        <p:sp>
          <p:nvSpPr>
            <p:cNvPr id="18" name="object 18"/>
            <p:cNvSpPr/>
            <p:nvPr/>
          </p:nvSpPr>
          <p:spPr>
            <a:xfrm>
              <a:off x="457200" y="4280471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4280471"/>
              <a:ext cx="1216660" cy="1336675"/>
            </a:xfrm>
            <a:custGeom>
              <a:avLst/>
              <a:gdLst/>
              <a:ahLst/>
              <a:cxnLst/>
              <a:rect l="l" t="t" r="r" b="b"/>
              <a:pathLst>
                <a:path w="1216660" h="1336675">
                  <a:moveTo>
                    <a:pt x="1216190" y="0"/>
                  </a:moveTo>
                  <a:lnTo>
                    <a:pt x="0" y="0"/>
                  </a:lnTo>
                  <a:lnTo>
                    <a:pt x="0" y="1336497"/>
                  </a:lnTo>
                  <a:lnTo>
                    <a:pt x="1216190" y="1336497"/>
                  </a:lnTo>
                  <a:lnTo>
                    <a:pt x="1216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" y="4429267"/>
              <a:ext cx="1216190" cy="118770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73390" y="4280471"/>
            <a:ext cx="1511300" cy="1355725"/>
          </a:xfrm>
          <a:prstGeom prst="rect">
            <a:avLst/>
          </a:prstGeom>
          <a:solidFill>
            <a:srgbClr val="96BFDC">
              <a:alpha val="7998"/>
            </a:srgbClr>
          </a:solidFill>
        </p:spPr>
        <p:txBody>
          <a:bodyPr vert="horz" wrap="square" lIns="0" tIns="141605" rIns="0" bIns="0" rtlCol="0">
            <a:spAutoFit/>
          </a:bodyPr>
          <a:lstStyle/>
          <a:p>
            <a:pPr marL="132080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KIMBERLY</a:t>
            </a:r>
            <a:endParaRPr sz="1200">
              <a:latin typeface="Montserrat SemiBold"/>
              <a:cs typeface="Montserrat SemiBold"/>
            </a:endParaRPr>
          </a:p>
          <a:p>
            <a:pPr marL="132080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ROCHA</a:t>
            </a:r>
            <a:endParaRPr sz="1200">
              <a:latin typeface="Montserrat Light"/>
              <a:cs typeface="Montserrat Light"/>
            </a:endParaRPr>
          </a:p>
          <a:p>
            <a:pPr marL="132080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2080" marR="698500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Portland,</a:t>
            </a:r>
            <a:r>
              <a:rPr sz="800" spc="1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OR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503-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984-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7876</a:t>
            </a:r>
            <a:endParaRPr sz="800">
              <a:latin typeface="Montserrat"/>
              <a:cs typeface="Montserrat"/>
            </a:endParaRPr>
          </a:p>
          <a:p>
            <a:pPr marL="132080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1"/>
              </a:rPr>
              <a:t>krocha@nowcfo.com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16731" y="1205534"/>
            <a:ext cx="2727325" cy="1355725"/>
            <a:chOff x="3616731" y="1205534"/>
            <a:chExt cx="2727325" cy="1355725"/>
          </a:xfrm>
        </p:grpSpPr>
        <p:sp>
          <p:nvSpPr>
            <p:cNvPr id="23" name="object 23"/>
            <p:cNvSpPr/>
            <p:nvPr/>
          </p:nvSpPr>
          <p:spPr>
            <a:xfrm>
              <a:off x="3616731" y="1205534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6731" y="1205547"/>
              <a:ext cx="1216202" cy="133649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616731" y="1205534"/>
            <a:ext cx="2727325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48105">
              <a:lnSpc>
                <a:spcPts val="1320"/>
              </a:lnSpc>
              <a:spcBef>
                <a:spcPts val="1115"/>
              </a:spcBef>
            </a:pPr>
            <a:r>
              <a:rPr sz="1200" b="1" spc="-20" dirty="0">
                <a:solidFill>
                  <a:srgbClr val="2C4C7C"/>
                </a:solidFill>
                <a:latin typeface="Montserrat SemiBold"/>
                <a:cs typeface="Montserrat SemiBold"/>
              </a:rPr>
              <a:t>JOSH</a:t>
            </a:r>
            <a:endParaRPr sz="1200">
              <a:latin typeface="Montserrat SemiBold"/>
              <a:cs typeface="Montserrat SemiBold"/>
            </a:endParaRPr>
          </a:p>
          <a:p>
            <a:pPr marL="1348105">
              <a:lnSpc>
                <a:spcPts val="1320"/>
              </a:lnSpc>
            </a:pPr>
            <a:r>
              <a:rPr sz="1200" spc="-10" dirty="0">
                <a:solidFill>
                  <a:srgbClr val="231F20"/>
                </a:solidFill>
                <a:latin typeface="Montserrat Light"/>
                <a:cs typeface="Montserrat Light"/>
              </a:rPr>
              <a:t>GUSTIN</a:t>
            </a:r>
            <a:endParaRPr sz="1200">
              <a:latin typeface="Montserrat Light"/>
              <a:cs typeface="Montserrat Light"/>
            </a:endParaRPr>
          </a:p>
          <a:p>
            <a:pPr marL="1348105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48105" marR="418465">
              <a:lnSpc>
                <a:spcPct val="125000"/>
              </a:lnSpc>
            </a:pP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Newport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Beach,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CA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949-531-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0384</a:t>
            </a:r>
            <a:endParaRPr sz="800">
              <a:latin typeface="Montserrat"/>
              <a:cs typeface="Montserrat"/>
            </a:endParaRPr>
          </a:p>
          <a:p>
            <a:pPr marL="1348105">
              <a:lnSpc>
                <a:spcPct val="100000"/>
              </a:lnSpc>
              <a:spcBef>
                <a:spcPts val="240"/>
              </a:spcBef>
            </a:pP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  <a:hlinkClick r:id="rId13"/>
              </a:rPr>
              <a:t>jgustin@nowcfo.com</a:t>
            </a:r>
            <a:endParaRPr sz="800">
              <a:latin typeface="Montserrat"/>
              <a:cs typeface="Montserra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16731" y="2741523"/>
            <a:ext cx="2727325" cy="1362075"/>
            <a:chOff x="3616731" y="2741523"/>
            <a:chExt cx="2727325" cy="1362075"/>
          </a:xfrm>
        </p:grpSpPr>
        <p:sp>
          <p:nvSpPr>
            <p:cNvPr id="27" name="object 27"/>
            <p:cNvSpPr/>
            <p:nvPr/>
          </p:nvSpPr>
          <p:spPr>
            <a:xfrm>
              <a:off x="3616731" y="2741523"/>
              <a:ext cx="2727325" cy="1355725"/>
            </a:xfrm>
            <a:custGeom>
              <a:avLst/>
              <a:gdLst/>
              <a:ahLst/>
              <a:cxnLst/>
              <a:rect l="l" t="t" r="r" b="b"/>
              <a:pathLst>
                <a:path w="2727325" h="1355725">
                  <a:moveTo>
                    <a:pt x="2727274" y="0"/>
                  </a:moveTo>
                  <a:lnTo>
                    <a:pt x="0" y="0"/>
                  </a:lnTo>
                  <a:lnTo>
                    <a:pt x="0" y="1355648"/>
                  </a:lnTo>
                  <a:lnTo>
                    <a:pt x="2727274" y="1355648"/>
                  </a:lnTo>
                  <a:lnTo>
                    <a:pt x="2727274" y="0"/>
                  </a:lnTo>
                  <a:close/>
                </a:path>
              </a:pathLst>
            </a:custGeom>
            <a:solidFill>
              <a:srgbClr val="96BFDC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6731" y="2766923"/>
              <a:ext cx="1216202" cy="133650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616731" y="2741523"/>
            <a:ext cx="2727325" cy="13557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48105">
              <a:lnSpc>
                <a:spcPts val="1320"/>
              </a:lnSpc>
              <a:spcBef>
                <a:spcPts val="1115"/>
              </a:spcBef>
            </a:pPr>
            <a:r>
              <a:rPr sz="12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MERCEDES</a:t>
            </a:r>
            <a:endParaRPr sz="1200">
              <a:latin typeface="Montserrat SemiBold"/>
              <a:cs typeface="Montserrat SemiBold"/>
            </a:endParaRPr>
          </a:p>
          <a:p>
            <a:pPr marL="1348105">
              <a:lnSpc>
                <a:spcPts val="1320"/>
              </a:lnSpc>
            </a:pPr>
            <a:r>
              <a:rPr sz="1200" spc="-20" dirty="0">
                <a:solidFill>
                  <a:srgbClr val="2C4C7C"/>
                </a:solidFill>
                <a:latin typeface="Montserrat Light"/>
                <a:cs typeface="Montserrat Light"/>
              </a:rPr>
              <a:t>CRUZ</a:t>
            </a:r>
            <a:endParaRPr sz="1200">
              <a:latin typeface="Montserrat Light"/>
              <a:cs typeface="Montserrat Light"/>
            </a:endParaRPr>
          </a:p>
          <a:p>
            <a:pPr marL="1348105">
              <a:lnSpc>
                <a:spcPct val="100000"/>
              </a:lnSpc>
              <a:spcBef>
                <a:spcPts val="955"/>
              </a:spcBef>
            </a:pPr>
            <a:r>
              <a:rPr sz="80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MARKET </a:t>
            </a:r>
            <a:r>
              <a:rPr sz="800" b="1" spc="-10" dirty="0">
                <a:solidFill>
                  <a:srgbClr val="2C4C7C"/>
                </a:solidFill>
                <a:latin typeface="Montserrat SemiBold"/>
                <a:cs typeface="Montserrat SemiBold"/>
              </a:rPr>
              <a:t>PRESIDENT</a:t>
            </a:r>
            <a:endParaRPr sz="800">
              <a:latin typeface="Montserrat SemiBold"/>
              <a:cs typeface="Montserrat SemiBold"/>
            </a:endParaRPr>
          </a:p>
          <a:p>
            <a:pPr marL="1348105" marR="692150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Las </a:t>
            </a:r>
            <a:r>
              <a:rPr sz="800" spc="-30" dirty="0">
                <a:solidFill>
                  <a:srgbClr val="231F20"/>
                </a:solidFill>
                <a:latin typeface="Montserrat"/>
                <a:cs typeface="Montserrat"/>
              </a:rPr>
              <a:t>Vegas,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NV</a:t>
            </a:r>
            <a:r>
              <a:rPr sz="8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Montserrat"/>
                <a:cs typeface="Montserrat"/>
              </a:rPr>
              <a:t>702-</a:t>
            </a:r>
            <a:r>
              <a:rPr sz="800" spc="-45" dirty="0">
                <a:solidFill>
                  <a:srgbClr val="231F20"/>
                </a:solidFill>
                <a:latin typeface="Montserrat"/>
                <a:cs typeface="Montserrat"/>
              </a:rPr>
              <a:t>374-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1673</a:t>
            </a:r>
            <a:endParaRPr sz="800">
              <a:latin typeface="Montserrat"/>
              <a:cs typeface="Montserrat"/>
            </a:endParaRPr>
          </a:p>
          <a:p>
            <a:pPr marL="1348105">
              <a:lnSpc>
                <a:spcPct val="100000"/>
              </a:lnSpc>
              <a:spcBef>
                <a:spcPts val="290"/>
              </a:spcBef>
            </a:pPr>
            <a:r>
              <a:rPr sz="750" spc="-25" dirty="0">
                <a:solidFill>
                  <a:srgbClr val="231F20"/>
                </a:solidFill>
                <a:latin typeface="Montserrat"/>
                <a:cs typeface="Montserrat"/>
                <a:hlinkClick r:id="rId15"/>
              </a:rPr>
              <a:t>mercedes.cruz@nowcfo.com</a:t>
            </a:r>
            <a:endParaRPr sz="750">
              <a:latin typeface="Montserrat"/>
              <a:cs typeface="Montserra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61072" y="6755003"/>
            <a:ext cx="8504555" cy="514350"/>
            <a:chOff x="761072" y="6755003"/>
            <a:chExt cx="8504555" cy="51435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84272" y="6755003"/>
              <a:ext cx="680808" cy="3896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1072" y="6775704"/>
              <a:ext cx="8504009" cy="49330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574429" y="6632316"/>
            <a:ext cx="690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C5682"/>
                </a:solidFill>
                <a:latin typeface="Montserrat Medium"/>
                <a:cs typeface="Montserrat Medium"/>
              </a:rPr>
              <a:t>NOW</a:t>
            </a:r>
            <a:r>
              <a:rPr sz="2400" spc="-75" dirty="0">
                <a:solidFill>
                  <a:srgbClr val="3C5682"/>
                </a:solidFill>
                <a:latin typeface="Montserrat Medium"/>
                <a:cs typeface="Montserrat Medium"/>
              </a:rPr>
              <a:t> </a:t>
            </a:r>
            <a:r>
              <a:rPr sz="2400" dirty="0">
                <a:solidFill>
                  <a:srgbClr val="3C5682"/>
                </a:solidFill>
                <a:latin typeface="Montserrat Medium"/>
                <a:cs typeface="Montserrat Medium"/>
              </a:rPr>
              <a:t>CFO</a:t>
            </a:r>
            <a:r>
              <a:rPr sz="2400" spc="-75" dirty="0">
                <a:solidFill>
                  <a:srgbClr val="3C5682"/>
                </a:solidFill>
                <a:latin typeface="Montserrat Medium"/>
                <a:cs typeface="Montserrat Medium"/>
              </a:rPr>
              <a:t> </a:t>
            </a:r>
            <a:r>
              <a:rPr sz="2400" dirty="0">
                <a:solidFill>
                  <a:srgbClr val="3C5682"/>
                </a:solidFill>
                <a:latin typeface="Montserrat Medium"/>
                <a:cs typeface="Montserrat Medium"/>
              </a:rPr>
              <a:t>-</a:t>
            </a:r>
            <a:r>
              <a:rPr sz="2400" spc="-75" dirty="0">
                <a:solidFill>
                  <a:srgbClr val="3C5682"/>
                </a:solidFill>
                <a:latin typeface="Montserrat Medium"/>
                <a:cs typeface="Montserrat Medium"/>
              </a:rPr>
              <a:t> </a:t>
            </a:r>
            <a:r>
              <a:rPr sz="2400" spc="114" dirty="0">
                <a:solidFill>
                  <a:srgbClr val="3C5682"/>
                </a:solidFill>
                <a:latin typeface="Montserrat Medium"/>
                <a:cs typeface="Montserrat Medium"/>
              </a:rPr>
              <a:t>Your</a:t>
            </a:r>
            <a:r>
              <a:rPr sz="2400" spc="-75" dirty="0">
                <a:solidFill>
                  <a:srgbClr val="3C5682"/>
                </a:solidFill>
                <a:latin typeface="Montserrat Medium"/>
                <a:cs typeface="Montserrat Medium"/>
              </a:rPr>
              <a:t> </a:t>
            </a:r>
            <a:r>
              <a:rPr sz="2400" spc="65" dirty="0">
                <a:solidFill>
                  <a:srgbClr val="3C5682"/>
                </a:solidFill>
                <a:latin typeface="Montserrat Medium"/>
                <a:cs typeface="Montserrat Medium"/>
              </a:rPr>
              <a:t>Trusted</a:t>
            </a:r>
            <a:r>
              <a:rPr sz="2400" spc="-75" dirty="0">
                <a:solidFill>
                  <a:srgbClr val="3C5682"/>
                </a:solidFill>
                <a:latin typeface="Montserrat Medium"/>
                <a:cs typeface="Montserrat Medium"/>
              </a:rPr>
              <a:t> </a:t>
            </a:r>
            <a:r>
              <a:rPr sz="2400" spc="55" dirty="0">
                <a:solidFill>
                  <a:srgbClr val="3C5682"/>
                </a:solidFill>
                <a:latin typeface="Montserrat Medium"/>
                <a:cs typeface="Montserrat Medium"/>
              </a:rPr>
              <a:t>Financial</a:t>
            </a:r>
            <a:r>
              <a:rPr sz="2400" spc="-75" dirty="0">
                <a:solidFill>
                  <a:srgbClr val="3C5682"/>
                </a:solidFill>
                <a:latin typeface="Montserrat Medium"/>
                <a:cs typeface="Montserrat Medium"/>
              </a:rPr>
              <a:t> </a:t>
            </a:r>
            <a:r>
              <a:rPr sz="2400" spc="105" dirty="0">
                <a:solidFill>
                  <a:srgbClr val="3C5682"/>
                </a:solidFill>
                <a:latin typeface="Montserrat Medium"/>
                <a:cs typeface="Montserrat Medium"/>
              </a:rPr>
              <a:t>Partner</a:t>
            </a:r>
            <a:endParaRPr sz="2400">
              <a:latin typeface="Montserrat Medium"/>
              <a:cs typeface="Montserrat Medium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65"/>
              </a:spcBef>
            </a:pPr>
            <a:r>
              <a:rPr spc="-25" dirty="0"/>
              <a:t>20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33376"/>
            <a:ext cx="1301750" cy="1575435"/>
            <a:chOff x="0" y="1033376"/>
            <a:chExt cx="1301750" cy="1575435"/>
          </a:xfrm>
        </p:grpSpPr>
        <p:sp>
          <p:nvSpPr>
            <p:cNvPr id="4" name="object 4"/>
            <p:cNvSpPr/>
            <p:nvPr/>
          </p:nvSpPr>
          <p:spPr>
            <a:xfrm>
              <a:off x="0" y="1821416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514560" y="0"/>
                  </a:moveTo>
                  <a:lnTo>
                    <a:pt x="0" y="514560"/>
                  </a:lnTo>
                  <a:lnTo>
                    <a:pt x="0" y="786815"/>
                  </a:lnTo>
                  <a:lnTo>
                    <a:pt x="1301376" y="786815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36523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1301377" y="0"/>
                  </a:moveTo>
                  <a:lnTo>
                    <a:pt x="0" y="0"/>
                  </a:lnTo>
                  <a:lnTo>
                    <a:pt x="0" y="272262"/>
                  </a:lnTo>
                  <a:lnTo>
                    <a:pt x="514562" y="786815"/>
                  </a:lnTo>
                  <a:lnTo>
                    <a:pt x="1301377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560" y="1033376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302475"/>
              <a:ext cx="518159" cy="1035685"/>
            </a:xfrm>
            <a:custGeom>
              <a:avLst/>
              <a:gdLst/>
              <a:ahLst/>
              <a:cxnLst/>
              <a:rect l="l" t="t" r="r" b="b"/>
              <a:pathLst>
                <a:path w="518159" h="1035685">
                  <a:moveTo>
                    <a:pt x="0" y="0"/>
                  </a:moveTo>
                  <a:lnTo>
                    <a:pt x="0" y="1035424"/>
                  </a:lnTo>
                  <a:lnTo>
                    <a:pt x="517707" y="517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96806" y="1033363"/>
            <a:ext cx="1574165" cy="1575435"/>
            <a:chOff x="5996806" y="1033363"/>
            <a:chExt cx="1574165" cy="1575435"/>
          </a:xfrm>
        </p:grpSpPr>
        <p:sp>
          <p:nvSpPr>
            <p:cNvPr id="9" name="object 9"/>
            <p:cNvSpPr/>
            <p:nvPr/>
          </p:nvSpPr>
          <p:spPr>
            <a:xfrm>
              <a:off x="5996806" y="1821416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6806" y="1036523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3623" y="1033376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9953" y="1033363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44"/>
                  </a:lnTo>
                  <a:lnTo>
                    <a:pt x="786815" y="78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857864" y="1033363"/>
            <a:ext cx="1574165" cy="1575435"/>
            <a:chOff x="2857864" y="1033363"/>
            <a:chExt cx="1574165" cy="1575435"/>
          </a:xfrm>
        </p:grpSpPr>
        <p:sp>
          <p:nvSpPr>
            <p:cNvPr id="14" name="object 14"/>
            <p:cNvSpPr/>
            <p:nvPr/>
          </p:nvSpPr>
          <p:spPr>
            <a:xfrm>
              <a:off x="2857864" y="1821416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7864" y="1036523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44680" y="1033376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61011" y="1033363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44"/>
                  </a:lnTo>
                  <a:lnTo>
                    <a:pt x="786815" y="78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126914" y="1033363"/>
            <a:ext cx="931544" cy="1575435"/>
            <a:chOff x="9126914" y="1033363"/>
            <a:chExt cx="931544" cy="1575435"/>
          </a:xfrm>
        </p:grpSpPr>
        <p:sp>
          <p:nvSpPr>
            <p:cNvPr id="19" name="object 19"/>
            <p:cNvSpPr/>
            <p:nvPr/>
          </p:nvSpPr>
          <p:spPr>
            <a:xfrm>
              <a:off x="9126927" y="1821416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786815" y="0"/>
                  </a:moveTo>
                  <a:lnTo>
                    <a:pt x="0" y="786815"/>
                  </a:lnTo>
                  <a:lnTo>
                    <a:pt x="931472" y="786815"/>
                  </a:lnTo>
                  <a:lnTo>
                    <a:pt x="931472" y="144656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26914" y="1036523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931485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931485" y="642158"/>
                  </a:lnTo>
                  <a:lnTo>
                    <a:pt x="93148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13743" y="1675537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79" h="289560">
                  <a:moveTo>
                    <a:pt x="144656" y="0"/>
                  </a:moveTo>
                  <a:lnTo>
                    <a:pt x="0" y="144654"/>
                  </a:lnTo>
                  <a:lnTo>
                    <a:pt x="144656" y="289311"/>
                  </a:lnTo>
                  <a:lnTo>
                    <a:pt x="144656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30073" y="1033363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44"/>
                  </a:lnTo>
                  <a:lnTo>
                    <a:pt x="786815" y="78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440317" y="1033377"/>
            <a:ext cx="1574165" cy="1575435"/>
            <a:chOff x="4440317" y="1033377"/>
            <a:chExt cx="1574165" cy="1575435"/>
          </a:xfrm>
        </p:grpSpPr>
        <p:sp>
          <p:nvSpPr>
            <p:cNvPr id="24" name="object 24"/>
            <p:cNvSpPr/>
            <p:nvPr/>
          </p:nvSpPr>
          <p:spPr>
            <a:xfrm>
              <a:off x="4440317" y="103337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44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40330" y="1818269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27145" y="103460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43475" y="103460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301376" y="1033377"/>
            <a:ext cx="1574165" cy="1575435"/>
            <a:chOff x="1301376" y="1033377"/>
            <a:chExt cx="1574165" cy="1575435"/>
          </a:xfrm>
        </p:grpSpPr>
        <p:sp>
          <p:nvSpPr>
            <p:cNvPr id="29" name="object 29"/>
            <p:cNvSpPr/>
            <p:nvPr/>
          </p:nvSpPr>
          <p:spPr>
            <a:xfrm>
              <a:off x="1301388" y="103337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01376" y="1818269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28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28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88205" y="103460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04535" y="103460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570449" y="1033377"/>
            <a:ext cx="1574165" cy="1575435"/>
            <a:chOff x="7570449" y="1033377"/>
            <a:chExt cx="1574165" cy="1575435"/>
          </a:xfrm>
        </p:grpSpPr>
        <p:sp>
          <p:nvSpPr>
            <p:cNvPr id="34" name="object 34"/>
            <p:cNvSpPr/>
            <p:nvPr/>
          </p:nvSpPr>
          <p:spPr>
            <a:xfrm>
              <a:off x="7570449" y="103337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44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0449" y="1818269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31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57266" y="103460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73596" y="103460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0" y="4197257"/>
            <a:ext cx="1301750" cy="1575435"/>
            <a:chOff x="0" y="4197257"/>
            <a:chExt cx="1301750" cy="1575435"/>
          </a:xfrm>
        </p:grpSpPr>
        <p:sp>
          <p:nvSpPr>
            <p:cNvPr id="39" name="object 39"/>
            <p:cNvSpPr/>
            <p:nvPr/>
          </p:nvSpPr>
          <p:spPr>
            <a:xfrm>
              <a:off x="0" y="4985297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514560" y="0"/>
                  </a:moveTo>
                  <a:lnTo>
                    <a:pt x="0" y="514560"/>
                  </a:lnTo>
                  <a:lnTo>
                    <a:pt x="0" y="786815"/>
                  </a:lnTo>
                  <a:lnTo>
                    <a:pt x="1301376" y="786815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4200404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1301377" y="0"/>
                  </a:moveTo>
                  <a:lnTo>
                    <a:pt x="0" y="0"/>
                  </a:lnTo>
                  <a:lnTo>
                    <a:pt x="0" y="272262"/>
                  </a:lnTo>
                  <a:lnTo>
                    <a:pt x="514562" y="786815"/>
                  </a:lnTo>
                  <a:lnTo>
                    <a:pt x="1301377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4560" y="4197257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4466366"/>
              <a:ext cx="518159" cy="1035685"/>
            </a:xfrm>
            <a:custGeom>
              <a:avLst/>
              <a:gdLst/>
              <a:ahLst/>
              <a:cxnLst/>
              <a:rect l="l" t="t" r="r" b="b"/>
              <a:pathLst>
                <a:path w="518159" h="1035685">
                  <a:moveTo>
                    <a:pt x="0" y="0"/>
                  </a:moveTo>
                  <a:lnTo>
                    <a:pt x="0" y="1035415"/>
                  </a:lnTo>
                  <a:lnTo>
                    <a:pt x="517707" y="517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996806" y="4197257"/>
            <a:ext cx="1574165" cy="1575435"/>
            <a:chOff x="5996806" y="4197257"/>
            <a:chExt cx="1574165" cy="1575435"/>
          </a:xfrm>
        </p:grpSpPr>
        <p:sp>
          <p:nvSpPr>
            <p:cNvPr id="44" name="object 44"/>
            <p:cNvSpPr/>
            <p:nvPr/>
          </p:nvSpPr>
          <p:spPr>
            <a:xfrm>
              <a:off x="5996806" y="498529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96806" y="4200404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83623" y="4197257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99953" y="4197258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857864" y="4197257"/>
            <a:ext cx="1574165" cy="1575435"/>
            <a:chOff x="2857864" y="4197257"/>
            <a:chExt cx="1574165" cy="1575435"/>
          </a:xfrm>
        </p:grpSpPr>
        <p:sp>
          <p:nvSpPr>
            <p:cNvPr id="49" name="object 49"/>
            <p:cNvSpPr/>
            <p:nvPr/>
          </p:nvSpPr>
          <p:spPr>
            <a:xfrm>
              <a:off x="2857864" y="498529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57864" y="4200404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44680" y="4197257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15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61011" y="4197258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9126914" y="4197258"/>
            <a:ext cx="931544" cy="1575435"/>
            <a:chOff x="9126914" y="4197258"/>
            <a:chExt cx="931544" cy="1575435"/>
          </a:xfrm>
        </p:grpSpPr>
        <p:sp>
          <p:nvSpPr>
            <p:cNvPr id="54" name="object 54"/>
            <p:cNvSpPr/>
            <p:nvPr/>
          </p:nvSpPr>
          <p:spPr>
            <a:xfrm>
              <a:off x="9126927" y="4985297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786815" y="0"/>
                  </a:moveTo>
                  <a:lnTo>
                    <a:pt x="0" y="786815"/>
                  </a:lnTo>
                  <a:lnTo>
                    <a:pt x="931472" y="786815"/>
                  </a:lnTo>
                  <a:lnTo>
                    <a:pt x="931472" y="144656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26914" y="4200404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931485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931485" y="642158"/>
                  </a:lnTo>
                  <a:lnTo>
                    <a:pt x="93148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913743" y="4839418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79" h="289560">
                  <a:moveTo>
                    <a:pt x="144656" y="0"/>
                  </a:moveTo>
                  <a:lnTo>
                    <a:pt x="0" y="144654"/>
                  </a:lnTo>
                  <a:lnTo>
                    <a:pt x="144656" y="289311"/>
                  </a:lnTo>
                  <a:lnTo>
                    <a:pt x="144656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30073" y="4197258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440317" y="4197258"/>
            <a:ext cx="1574165" cy="1575435"/>
            <a:chOff x="4440317" y="4197258"/>
            <a:chExt cx="1574165" cy="1575435"/>
          </a:xfrm>
        </p:grpSpPr>
        <p:sp>
          <p:nvSpPr>
            <p:cNvPr id="59" name="object 59"/>
            <p:cNvSpPr/>
            <p:nvPr/>
          </p:nvSpPr>
          <p:spPr>
            <a:xfrm>
              <a:off x="4440317" y="419725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44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40330" y="4982150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27145" y="419847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43475" y="4198481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301376" y="4197258"/>
            <a:ext cx="1574165" cy="1575435"/>
            <a:chOff x="1301376" y="4197258"/>
            <a:chExt cx="1574165" cy="1575435"/>
          </a:xfrm>
        </p:grpSpPr>
        <p:sp>
          <p:nvSpPr>
            <p:cNvPr id="64" name="object 64"/>
            <p:cNvSpPr/>
            <p:nvPr/>
          </p:nvSpPr>
          <p:spPr>
            <a:xfrm>
              <a:off x="1301388" y="419725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01376" y="4982150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28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28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88205" y="419847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04535" y="4198481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7570449" y="4197258"/>
            <a:ext cx="1574165" cy="1575435"/>
            <a:chOff x="7570449" y="4197258"/>
            <a:chExt cx="1574165" cy="1575435"/>
          </a:xfrm>
        </p:grpSpPr>
        <p:sp>
          <p:nvSpPr>
            <p:cNvPr id="69" name="object 69"/>
            <p:cNvSpPr/>
            <p:nvPr/>
          </p:nvSpPr>
          <p:spPr>
            <a:xfrm>
              <a:off x="7570449" y="419725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44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70449" y="4982150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31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57266" y="4198470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73596" y="4198481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0" y="0"/>
            <a:ext cx="1301750" cy="1059815"/>
            <a:chOff x="0" y="0"/>
            <a:chExt cx="1301750" cy="1059815"/>
          </a:xfrm>
        </p:grpSpPr>
        <p:sp>
          <p:nvSpPr>
            <p:cNvPr id="74" name="object 74"/>
            <p:cNvSpPr/>
            <p:nvPr/>
          </p:nvSpPr>
          <p:spPr>
            <a:xfrm>
              <a:off x="0" y="272374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514560" y="0"/>
                  </a:moveTo>
                  <a:lnTo>
                    <a:pt x="0" y="514560"/>
                  </a:lnTo>
                  <a:lnTo>
                    <a:pt x="0" y="786815"/>
                  </a:lnTo>
                  <a:lnTo>
                    <a:pt x="1301376" y="786815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0263" y="0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40" h="274320">
                  <a:moveTo>
                    <a:pt x="548592" y="0"/>
                  </a:moveTo>
                  <a:lnTo>
                    <a:pt x="0" y="0"/>
                  </a:lnTo>
                  <a:lnTo>
                    <a:pt x="274298" y="274298"/>
                  </a:lnTo>
                  <a:lnTo>
                    <a:pt x="548592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4560" y="0"/>
              <a:ext cx="787400" cy="1058545"/>
            </a:xfrm>
            <a:custGeom>
              <a:avLst/>
              <a:gdLst/>
              <a:ahLst/>
              <a:cxnLst/>
              <a:rect l="l" t="t" r="r" b="b"/>
              <a:pathLst>
                <a:path w="787400" h="1058545">
                  <a:moveTo>
                    <a:pt x="786815" y="0"/>
                  </a:moveTo>
                  <a:lnTo>
                    <a:pt x="271150" y="0"/>
                  </a:lnTo>
                  <a:lnTo>
                    <a:pt x="0" y="271150"/>
                  </a:lnTo>
                  <a:lnTo>
                    <a:pt x="786815" y="1057978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0"/>
              <a:ext cx="518159" cy="789305"/>
            </a:xfrm>
            <a:custGeom>
              <a:avLst/>
              <a:gdLst/>
              <a:ahLst/>
              <a:cxnLst/>
              <a:rect l="l" t="t" r="r" b="b"/>
              <a:pathLst>
                <a:path w="518159" h="789305">
                  <a:moveTo>
                    <a:pt x="246556" y="0"/>
                  </a:moveTo>
                  <a:lnTo>
                    <a:pt x="0" y="0"/>
                  </a:lnTo>
                  <a:lnTo>
                    <a:pt x="0" y="788859"/>
                  </a:lnTo>
                  <a:lnTo>
                    <a:pt x="517707" y="271151"/>
                  </a:lnTo>
                  <a:lnTo>
                    <a:pt x="246556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996806" y="0"/>
            <a:ext cx="1574165" cy="1059815"/>
            <a:chOff x="5996806" y="0"/>
            <a:chExt cx="1574165" cy="1059815"/>
          </a:xfrm>
        </p:grpSpPr>
        <p:sp>
          <p:nvSpPr>
            <p:cNvPr id="79" name="object 79"/>
            <p:cNvSpPr/>
            <p:nvPr/>
          </p:nvSpPr>
          <p:spPr>
            <a:xfrm>
              <a:off x="5996806" y="272374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09328" y="0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40" h="274320">
                  <a:moveTo>
                    <a:pt x="548587" y="0"/>
                  </a:moveTo>
                  <a:lnTo>
                    <a:pt x="0" y="0"/>
                  </a:lnTo>
                  <a:lnTo>
                    <a:pt x="274293" y="274298"/>
                  </a:lnTo>
                  <a:lnTo>
                    <a:pt x="548587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83623" y="0"/>
              <a:ext cx="787400" cy="1058545"/>
            </a:xfrm>
            <a:custGeom>
              <a:avLst/>
              <a:gdLst/>
              <a:ahLst/>
              <a:cxnLst/>
              <a:rect l="l" t="t" r="r" b="b"/>
              <a:pathLst>
                <a:path w="787400" h="1058545">
                  <a:moveTo>
                    <a:pt x="786815" y="0"/>
                  </a:moveTo>
                  <a:lnTo>
                    <a:pt x="271150" y="0"/>
                  </a:lnTo>
                  <a:lnTo>
                    <a:pt x="0" y="271150"/>
                  </a:lnTo>
                  <a:lnTo>
                    <a:pt x="786815" y="1057978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99953" y="0"/>
              <a:ext cx="787400" cy="1058545"/>
            </a:xfrm>
            <a:custGeom>
              <a:avLst/>
              <a:gdLst/>
              <a:ahLst/>
              <a:cxnLst/>
              <a:rect l="l" t="t" r="r" b="b"/>
              <a:pathLst>
                <a:path w="787400" h="1058545">
                  <a:moveTo>
                    <a:pt x="515664" y="0"/>
                  </a:moveTo>
                  <a:lnTo>
                    <a:pt x="0" y="0"/>
                  </a:lnTo>
                  <a:lnTo>
                    <a:pt x="0" y="1057967"/>
                  </a:lnTo>
                  <a:lnTo>
                    <a:pt x="786815" y="271151"/>
                  </a:lnTo>
                  <a:lnTo>
                    <a:pt x="515664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2857864" y="0"/>
            <a:ext cx="1574165" cy="1059815"/>
            <a:chOff x="2857864" y="0"/>
            <a:chExt cx="1574165" cy="1059815"/>
          </a:xfrm>
        </p:grpSpPr>
        <p:sp>
          <p:nvSpPr>
            <p:cNvPr id="84" name="object 84"/>
            <p:cNvSpPr/>
            <p:nvPr/>
          </p:nvSpPr>
          <p:spPr>
            <a:xfrm>
              <a:off x="2857864" y="272374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70386" y="0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39" h="274320">
                  <a:moveTo>
                    <a:pt x="548587" y="0"/>
                  </a:moveTo>
                  <a:lnTo>
                    <a:pt x="0" y="0"/>
                  </a:lnTo>
                  <a:lnTo>
                    <a:pt x="274293" y="274298"/>
                  </a:lnTo>
                  <a:lnTo>
                    <a:pt x="548587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44680" y="0"/>
              <a:ext cx="787400" cy="1058545"/>
            </a:xfrm>
            <a:custGeom>
              <a:avLst/>
              <a:gdLst/>
              <a:ahLst/>
              <a:cxnLst/>
              <a:rect l="l" t="t" r="r" b="b"/>
              <a:pathLst>
                <a:path w="787400" h="1058545">
                  <a:moveTo>
                    <a:pt x="786815" y="0"/>
                  </a:moveTo>
                  <a:lnTo>
                    <a:pt x="271150" y="0"/>
                  </a:lnTo>
                  <a:lnTo>
                    <a:pt x="0" y="271150"/>
                  </a:lnTo>
                  <a:lnTo>
                    <a:pt x="786815" y="1057978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61011" y="0"/>
              <a:ext cx="787400" cy="1058545"/>
            </a:xfrm>
            <a:custGeom>
              <a:avLst/>
              <a:gdLst/>
              <a:ahLst/>
              <a:cxnLst/>
              <a:rect l="l" t="t" r="r" b="b"/>
              <a:pathLst>
                <a:path w="787400" h="1058545">
                  <a:moveTo>
                    <a:pt x="515664" y="0"/>
                  </a:moveTo>
                  <a:lnTo>
                    <a:pt x="0" y="0"/>
                  </a:lnTo>
                  <a:lnTo>
                    <a:pt x="0" y="1057967"/>
                  </a:lnTo>
                  <a:lnTo>
                    <a:pt x="786815" y="271151"/>
                  </a:lnTo>
                  <a:lnTo>
                    <a:pt x="515664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9126927" y="0"/>
            <a:ext cx="931544" cy="1059815"/>
            <a:chOff x="9126927" y="0"/>
            <a:chExt cx="931544" cy="1059815"/>
          </a:xfrm>
        </p:grpSpPr>
        <p:sp>
          <p:nvSpPr>
            <p:cNvPr id="89" name="object 89"/>
            <p:cNvSpPr/>
            <p:nvPr/>
          </p:nvSpPr>
          <p:spPr>
            <a:xfrm>
              <a:off x="9126927" y="272374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786815" y="0"/>
                  </a:moveTo>
                  <a:lnTo>
                    <a:pt x="0" y="786815"/>
                  </a:lnTo>
                  <a:lnTo>
                    <a:pt x="931472" y="786815"/>
                  </a:lnTo>
                  <a:lnTo>
                    <a:pt x="931472" y="144656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639444" y="0"/>
              <a:ext cx="419100" cy="274320"/>
            </a:xfrm>
            <a:custGeom>
              <a:avLst/>
              <a:gdLst/>
              <a:ahLst/>
              <a:cxnLst/>
              <a:rect l="l" t="t" r="r" b="b"/>
              <a:pathLst>
                <a:path w="419100" h="274320">
                  <a:moveTo>
                    <a:pt x="418955" y="0"/>
                  </a:moveTo>
                  <a:lnTo>
                    <a:pt x="0" y="0"/>
                  </a:lnTo>
                  <a:lnTo>
                    <a:pt x="274298" y="274298"/>
                  </a:lnTo>
                  <a:lnTo>
                    <a:pt x="418955" y="129639"/>
                  </a:lnTo>
                  <a:lnTo>
                    <a:pt x="41895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913743" y="126495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79" h="289559">
                  <a:moveTo>
                    <a:pt x="144656" y="0"/>
                  </a:moveTo>
                  <a:lnTo>
                    <a:pt x="0" y="144654"/>
                  </a:lnTo>
                  <a:lnTo>
                    <a:pt x="144656" y="289311"/>
                  </a:lnTo>
                  <a:lnTo>
                    <a:pt x="144656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130072" y="0"/>
              <a:ext cx="787400" cy="1058545"/>
            </a:xfrm>
            <a:custGeom>
              <a:avLst/>
              <a:gdLst/>
              <a:ahLst/>
              <a:cxnLst/>
              <a:rect l="l" t="t" r="r" b="b"/>
              <a:pathLst>
                <a:path w="787400" h="1058545">
                  <a:moveTo>
                    <a:pt x="515664" y="0"/>
                  </a:moveTo>
                  <a:lnTo>
                    <a:pt x="0" y="0"/>
                  </a:lnTo>
                  <a:lnTo>
                    <a:pt x="0" y="1057967"/>
                  </a:lnTo>
                  <a:lnTo>
                    <a:pt x="786815" y="271151"/>
                  </a:lnTo>
                  <a:lnTo>
                    <a:pt x="515664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4440330" y="0"/>
            <a:ext cx="1574165" cy="1059815"/>
            <a:chOff x="4440330" y="0"/>
            <a:chExt cx="1574165" cy="1059815"/>
          </a:xfrm>
        </p:grpSpPr>
        <p:sp>
          <p:nvSpPr>
            <p:cNvPr id="94" name="object 94"/>
            <p:cNvSpPr/>
            <p:nvPr/>
          </p:nvSpPr>
          <p:spPr>
            <a:xfrm>
              <a:off x="4955990" y="0"/>
              <a:ext cx="542925" cy="271780"/>
            </a:xfrm>
            <a:custGeom>
              <a:avLst/>
              <a:gdLst/>
              <a:ahLst/>
              <a:cxnLst/>
              <a:rect l="l" t="t" r="r" b="b"/>
              <a:pathLst>
                <a:path w="542925" h="271780">
                  <a:moveTo>
                    <a:pt x="542307" y="0"/>
                  </a:moveTo>
                  <a:lnTo>
                    <a:pt x="0" y="0"/>
                  </a:lnTo>
                  <a:lnTo>
                    <a:pt x="271155" y="271151"/>
                  </a:lnTo>
                  <a:lnTo>
                    <a:pt x="542307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440330" y="26922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28"/>
                  </a:lnTo>
                  <a:lnTo>
                    <a:pt x="1573644" y="786828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227145" y="0"/>
              <a:ext cx="787400" cy="1059815"/>
            </a:xfrm>
            <a:custGeom>
              <a:avLst/>
              <a:gdLst/>
              <a:ahLst/>
              <a:cxnLst/>
              <a:rect l="l" t="t" r="r" b="b"/>
              <a:pathLst>
                <a:path w="787400" h="1059815">
                  <a:moveTo>
                    <a:pt x="786815" y="0"/>
                  </a:moveTo>
                  <a:lnTo>
                    <a:pt x="272371" y="0"/>
                  </a:lnTo>
                  <a:lnTo>
                    <a:pt x="0" y="272375"/>
                  </a:lnTo>
                  <a:lnTo>
                    <a:pt x="786815" y="1059191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43475" y="0"/>
              <a:ext cx="787400" cy="1059815"/>
            </a:xfrm>
            <a:custGeom>
              <a:avLst/>
              <a:gdLst/>
              <a:ahLst/>
              <a:cxnLst/>
              <a:rect l="l" t="t" r="r" b="b"/>
              <a:pathLst>
                <a:path w="787400" h="1059815">
                  <a:moveTo>
                    <a:pt x="514441" y="0"/>
                  </a:moveTo>
                  <a:lnTo>
                    <a:pt x="0" y="0"/>
                  </a:lnTo>
                  <a:lnTo>
                    <a:pt x="0" y="1059190"/>
                  </a:lnTo>
                  <a:lnTo>
                    <a:pt x="786815" y="272374"/>
                  </a:lnTo>
                  <a:lnTo>
                    <a:pt x="514441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1301376" y="0"/>
            <a:ext cx="1574165" cy="1059815"/>
            <a:chOff x="1301376" y="0"/>
            <a:chExt cx="1574165" cy="1059815"/>
          </a:xfrm>
        </p:grpSpPr>
        <p:sp>
          <p:nvSpPr>
            <p:cNvPr id="99" name="object 99"/>
            <p:cNvSpPr/>
            <p:nvPr/>
          </p:nvSpPr>
          <p:spPr>
            <a:xfrm>
              <a:off x="1817052" y="0"/>
              <a:ext cx="542925" cy="271780"/>
            </a:xfrm>
            <a:custGeom>
              <a:avLst/>
              <a:gdLst/>
              <a:ahLst/>
              <a:cxnLst/>
              <a:rect l="l" t="t" r="r" b="b"/>
              <a:pathLst>
                <a:path w="542925" h="271780">
                  <a:moveTo>
                    <a:pt x="542302" y="0"/>
                  </a:moveTo>
                  <a:lnTo>
                    <a:pt x="0" y="0"/>
                  </a:lnTo>
                  <a:lnTo>
                    <a:pt x="271151" y="271151"/>
                  </a:lnTo>
                  <a:lnTo>
                    <a:pt x="542302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01376" y="26922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28" y="0"/>
                  </a:moveTo>
                  <a:lnTo>
                    <a:pt x="0" y="786828"/>
                  </a:lnTo>
                  <a:lnTo>
                    <a:pt x="1573644" y="786828"/>
                  </a:lnTo>
                  <a:lnTo>
                    <a:pt x="786828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88205" y="0"/>
              <a:ext cx="787400" cy="1059815"/>
            </a:xfrm>
            <a:custGeom>
              <a:avLst/>
              <a:gdLst/>
              <a:ahLst/>
              <a:cxnLst/>
              <a:rect l="l" t="t" r="r" b="b"/>
              <a:pathLst>
                <a:path w="787400" h="1059815">
                  <a:moveTo>
                    <a:pt x="786815" y="0"/>
                  </a:moveTo>
                  <a:lnTo>
                    <a:pt x="272371" y="0"/>
                  </a:lnTo>
                  <a:lnTo>
                    <a:pt x="0" y="272375"/>
                  </a:lnTo>
                  <a:lnTo>
                    <a:pt x="786815" y="1059191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04535" y="0"/>
              <a:ext cx="787400" cy="1059815"/>
            </a:xfrm>
            <a:custGeom>
              <a:avLst/>
              <a:gdLst/>
              <a:ahLst/>
              <a:cxnLst/>
              <a:rect l="l" t="t" r="r" b="b"/>
              <a:pathLst>
                <a:path w="787400" h="1059815">
                  <a:moveTo>
                    <a:pt x="514441" y="0"/>
                  </a:moveTo>
                  <a:lnTo>
                    <a:pt x="0" y="0"/>
                  </a:lnTo>
                  <a:lnTo>
                    <a:pt x="0" y="1059190"/>
                  </a:lnTo>
                  <a:lnTo>
                    <a:pt x="786815" y="272374"/>
                  </a:lnTo>
                  <a:lnTo>
                    <a:pt x="514441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7570449" y="0"/>
            <a:ext cx="1574165" cy="1059815"/>
            <a:chOff x="7570449" y="0"/>
            <a:chExt cx="1574165" cy="1059815"/>
          </a:xfrm>
        </p:grpSpPr>
        <p:sp>
          <p:nvSpPr>
            <p:cNvPr id="104" name="object 104"/>
            <p:cNvSpPr/>
            <p:nvPr/>
          </p:nvSpPr>
          <p:spPr>
            <a:xfrm>
              <a:off x="8086113" y="0"/>
              <a:ext cx="542925" cy="271780"/>
            </a:xfrm>
            <a:custGeom>
              <a:avLst/>
              <a:gdLst/>
              <a:ahLst/>
              <a:cxnLst/>
              <a:rect l="l" t="t" r="r" b="b"/>
              <a:pathLst>
                <a:path w="542925" h="271780">
                  <a:moveTo>
                    <a:pt x="542307" y="0"/>
                  </a:moveTo>
                  <a:lnTo>
                    <a:pt x="0" y="0"/>
                  </a:lnTo>
                  <a:lnTo>
                    <a:pt x="271151" y="271151"/>
                  </a:lnTo>
                  <a:lnTo>
                    <a:pt x="542307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570449" y="269227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28"/>
                  </a:lnTo>
                  <a:lnTo>
                    <a:pt x="1573631" y="786828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357266" y="0"/>
              <a:ext cx="787400" cy="1059815"/>
            </a:xfrm>
            <a:custGeom>
              <a:avLst/>
              <a:gdLst/>
              <a:ahLst/>
              <a:cxnLst/>
              <a:rect l="l" t="t" r="r" b="b"/>
              <a:pathLst>
                <a:path w="787400" h="1059815">
                  <a:moveTo>
                    <a:pt x="786815" y="0"/>
                  </a:moveTo>
                  <a:lnTo>
                    <a:pt x="272371" y="0"/>
                  </a:lnTo>
                  <a:lnTo>
                    <a:pt x="0" y="272375"/>
                  </a:lnTo>
                  <a:lnTo>
                    <a:pt x="786815" y="1059191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73596" y="0"/>
              <a:ext cx="787400" cy="1059815"/>
            </a:xfrm>
            <a:custGeom>
              <a:avLst/>
              <a:gdLst/>
              <a:ahLst/>
              <a:cxnLst/>
              <a:rect l="l" t="t" r="r" b="b"/>
              <a:pathLst>
                <a:path w="787400" h="1059815">
                  <a:moveTo>
                    <a:pt x="514441" y="0"/>
                  </a:moveTo>
                  <a:lnTo>
                    <a:pt x="0" y="0"/>
                  </a:lnTo>
                  <a:lnTo>
                    <a:pt x="0" y="1059190"/>
                  </a:lnTo>
                  <a:lnTo>
                    <a:pt x="786815" y="272374"/>
                  </a:lnTo>
                  <a:lnTo>
                    <a:pt x="514441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0" y="2618852"/>
            <a:ext cx="1301750" cy="1575435"/>
            <a:chOff x="0" y="2618852"/>
            <a:chExt cx="1301750" cy="1575435"/>
          </a:xfrm>
        </p:grpSpPr>
        <p:sp>
          <p:nvSpPr>
            <p:cNvPr id="109" name="object 109"/>
            <p:cNvSpPr/>
            <p:nvPr/>
          </p:nvSpPr>
          <p:spPr>
            <a:xfrm>
              <a:off x="0" y="3406905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514560" y="0"/>
                  </a:moveTo>
                  <a:lnTo>
                    <a:pt x="0" y="514560"/>
                  </a:lnTo>
                  <a:lnTo>
                    <a:pt x="0" y="786815"/>
                  </a:lnTo>
                  <a:lnTo>
                    <a:pt x="1301376" y="786815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2622012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1301377" y="0"/>
                  </a:moveTo>
                  <a:lnTo>
                    <a:pt x="0" y="0"/>
                  </a:lnTo>
                  <a:lnTo>
                    <a:pt x="0" y="272262"/>
                  </a:lnTo>
                  <a:lnTo>
                    <a:pt x="514562" y="786815"/>
                  </a:lnTo>
                  <a:lnTo>
                    <a:pt x="1301377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4560" y="2618852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2887973"/>
              <a:ext cx="518159" cy="1035685"/>
            </a:xfrm>
            <a:custGeom>
              <a:avLst/>
              <a:gdLst/>
              <a:ahLst/>
              <a:cxnLst/>
              <a:rect l="l" t="t" r="r" b="b"/>
              <a:pathLst>
                <a:path w="518159" h="1035685">
                  <a:moveTo>
                    <a:pt x="0" y="0"/>
                  </a:moveTo>
                  <a:lnTo>
                    <a:pt x="0" y="1035415"/>
                  </a:lnTo>
                  <a:lnTo>
                    <a:pt x="517707" y="517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5996806" y="2618852"/>
            <a:ext cx="1574165" cy="1575435"/>
            <a:chOff x="5996806" y="2618852"/>
            <a:chExt cx="1574165" cy="1575435"/>
          </a:xfrm>
        </p:grpSpPr>
        <p:sp>
          <p:nvSpPr>
            <p:cNvPr id="114" name="object 114"/>
            <p:cNvSpPr/>
            <p:nvPr/>
          </p:nvSpPr>
          <p:spPr>
            <a:xfrm>
              <a:off x="5996806" y="340690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996806" y="2622012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83623" y="2618852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99953" y="2618865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2857864" y="2618852"/>
            <a:ext cx="1574165" cy="1575435"/>
            <a:chOff x="2857864" y="2618852"/>
            <a:chExt cx="1574165" cy="1575435"/>
          </a:xfrm>
        </p:grpSpPr>
        <p:sp>
          <p:nvSpPr>
            <p:cNvPr id="119" name="object 119"/>
            <p:cNvSpPr/>
            <p:nvPr/>
          </p:nvSpPr>
          <p:spPr>
            <a:xfrm>
              <a:off x="2857864" y="340690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57864" y="2622012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44680" y="2618852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61011" y="2618865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9126914" y="2618865"/>
            <a:ext cx="931544" cy="1575435"/>
            <a:chOff x="9126914" y="2618865"/>
            <a:chExt cx="931544" cy="1575435"/>
          </a:xfrm>
        </p:grpSpPr>
        <p:sp>
          <p:nvSpPr>
            <p:cNvPr id="124" name="object 124"/>
            <p:cNvSpPr/>
            <p:nvPr/>
          </p:nvSpPr>
          <p:spPr>
            <a:xfrm>
              <a:off x="9126927" y="3406905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786815" y="0"/>
                  </a:moveTo>
                  <a:lnTo>
                    <a:pt x="0" y="786815"/>
                  </a:lnTo>
                  <a:lnTo>
                    <a:pt x="931472" y="786815"/>
                  </a:lnTo>
                  <a:lnTo>
                    <a:pt x="931472" y="144656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126914" y="2622012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931485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931485" y="642158"/>
                  </a:lnTo>
                  <a:lnTo>
                    <a:pt x="93148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913743" y="3261024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79" h="289560">
                  <a:moveTo>
                    <a:pt x="144656" y="0"/>
                  </a:moveTo>
                  <a:lnTo>
                    <a:pt x="0" y="144656"/>
                  </a:lnTo>
                  <a:lnTo>
                    <a:pt x="144656" y="289311"/>
                  </a:lnTo>
                  <a:lnTo>
                    <a:pt x="144656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130073" y="2618865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4440317" y="2618865"/>
            <a:ext cx="1574165" cy="1575435"/>
            <a:chOff x="4440317" y="2618865"/>
            <a:chExt cx="1574165" cy="1575435"/>
          </a:xfrm>
        </p:grpSpPr>
        <p:sp>
          <p:nvSpPr>
            <p:cNvPr id="129" name="object 129"/>
            <p:cNvSpPr/>
            <p:nvPr/>
          </p:nvSpPr>
          <p:spPr>
            <a:xfrm>
              <a:off x="4440317" y="261886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44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40330" y="340375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227145" y="2620077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43475" y="2620088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44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301376" y="2618865"/>
            <a:ext cx="1574165" cy="1575435"/>
            <a:chOff x="1301376" y="2618865"/>
            <a:chExt cx="1574165" cy="1575435"/>
          </a:xfrm>
        </p:grpSpPr>
        <p:sp>
          <p:nvSpPr>
            <p:cNvPr id="134" name="object 134"/>
            <p:cNvSpPr/>
            <p:nvPr/>
          </p:nvSpPr>
          <p:spPr>
            <a:xfrm>
              <a:off x="1301388" y="261886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01376" y="340375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28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28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088205" y="2620077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04535" y="2620088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44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7570449" y="2618865"/>
            <a:ext cx="1574165" cy="1575435"/>
            <a:chOff x="7570449" y="2618865"/>
            <a:chExt cx="1574165" cy="1575435"/>
          </a:xfrm>
        </p:grpSpPr>
        <p:sp>
          <p:nvSpPr>
            <p:cNvPr id="139" name="object 139"/>
            <p:cNvSpPr/>
            <p:nvPr/>
          </p:nvSpPr>
          <p:spPr>
            <a:xfrm>
              <a:off x="7570449" y="261886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44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570449" y="340375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31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357266" y="2620077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73596" y="2620088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4">
                  <a:moveTo>
                    <a:pt x="0" y="0"/>
                  </a:moveTo>
                  <a:lnTo>
                    <a:pt x="0" y="1573644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0" y="5784632"/>
            <a:ext cx="1301750" cy="1575435"/>
            <a:chOff x="0" y="5784632"/>
            <a:chExt cx="1301750" cy="1575435"/>
          </a:xfrm>
        </p:grpSpPr>
        <p:sp>
          <p:nvSpPr>
            <p:cNvPr id="144" name="object 144"/>
            <p:cNvSpPr/>
            <p:nvPr/>
          </p:nvSpPr>
          <p:spPr>
            <a:xfrm>
              <a:off x="0" y="6572685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514560" y="0"/>
                  </a:moveTo>
                  <a:lnTo>
                    <a:pt x="0" y="514560"/>
                  </a:lnTo>
                  <a:lnTo>
                    <a:pt x="0" y="786815"/>
                  </a:lnTo>
                  <a:lnTo>
                    <a:pt x="1301376" y="786815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5787792"/>
              <a:ext cx="1301750" cy="787400"/>
            </a:xfrm>
            <a:custGeom>
              <a:avLst/>
              <a:gdLst/>
              <a:ahLst/>
              <a:cxnLst/>
              <a:rect l="l" t="t" r="r" b="b"/>
              <a:pathLst>
                <a:path w="1301750" h="787400">
                  <a:moveTo>
                    <a:pt x="1301377" y="0"/>
                  </a:moveTo>
                  <a:lnTo>
                    <a:pt x="0" y="0"/>
                  </a:lnTo>
                  <a:lnTo>
                    <a:pt x="0" y="272262"/>
                  </a:lnTo>
                  <a:lnTo>
                    <a:pt x="514562" y="786815"/>
                  </a:lnTo>
                  <a:lnTo>
                    <a:pt x="1301377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14560" y="5784632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6053753"/>
              <a:ext cx="518159" cy="1035685"/>
            </a:xfrm>
            <a:custGeom>
              <a:avLst/>
              <a:gdLst/>
              <a:ahLst/>
              <a:cxnLst/>
              <a:rect l="l" t="t" r="r" b="b"/>
              <a:pathLst>
                <a:path w="518159" h="1035684">
                  <a:moveTo>
                    <a:pt x="0" y="0"/>
                  </a:moveTo>
                  <a:lnTo>
                    <a:pt x="0" y="1035415"/>
                  </a:lnTo>
                  <a:lnTo>
                    <a:pt x="517707" y="517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5996806" y="5784632"/>
            <a:ext cx="1574165" cy="1575435"/>
            <a:chOff x="5996806" y="5784632"/>
            <a:chExt cx="1574165" cy="1575435"/>
          </a:xfrm>
        </p:grpSpPr>
        <p:sp>
          <p:nvSpPr>
            <p:cNvPr id="149" name="object 149"/>
            <p:cNvSpPr/>
            <p:nvPr/>
          </p:nvSpPr>
          <p:spPr>
            <a:xfrm>
              <a:off x="5996806" y="657268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96806" y="5787792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83623" y="5784632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99953" y="5784645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857864" y="5784632"/>
            <a:ext cx="1574165" cy="1575435"/>
            <a:chOff x="2857864" y="5784632"/>
            <a:chExt cx="1574165" cy="1575435"/>
          </a:xfrm>
        </p:grpSpPr>
        <p:sp>
          <p:nvSpPr>
            <p:cNvPr id="154" name="object 154"/>
            <p:cNvSpPr/>
            <p:nvPr/>
          </p:nvSpPr>
          <p:spPr>
            <a:xfrm>
              <a:off x="2857864" y="657268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57864" y="5787792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644680" y="5784632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786815" y="0"/>
                  </a:moveTo>
                  <a:lnTo>
                    <a:pt x="0" y="786828"/>
                  </a:lnTo>
                  <a:lnTo>
                    <a:pt x="786815" y="1573644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61011" y="5784645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9126914" y="5784645"/>
            <a:ext cx="931544" cy="1575435"/>
            <a:chOff x="9126914" y="5784645"/>
            <a:chExt cx="931544" cy="1575435"/>
          </a:xfrm>
        </p:grpSpPr>
        <p:sp>
          <p:nvSpPr>
            <p:cNvPr id="159" name="object 159"/>
            <p:cNvSpPr/>
            <p:nvPr/>
          </p:nvSpPr>
          <p:spPr>
            <a:xfrm>
              <a:off x="9126927" y="6572685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786815" y="0"/>
                  </a:moveTo>
                  <a:lnTo>
                    <a:pt x="0" y="786815"/>
                  </a:lnTo>
                  <a:lnTo>
                    <a:pt x="931472" y="786815"/>
                  </a:lnTo>
                  <a:lnTo>
                    <a:pt x="931472" y="144656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126914" y="5787792"/>
              <a:ext cx="931544" cy="787400"/>
            </a:xfrm>
            <a:custGeom>
              <a:avLst/>
              <a:gdLst/>
              <a:ahLst/>
              <a:cxnLst/>
              <a:rect l="l" t="t" r="r" b="b"/>
              <a:pathLst>
                <a:path w="931545" h="787400">
                  <a:moveTo>
                    <a:pt x="931485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931485" y="642158"/>
                  </a:lnTo>
                  <a:lnTo>
                    <a:pt x="93148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913743" y="6426804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79" h="289559">
                  <a:moveTo>
                    <a:pt x="144656" y="0"/>
                  </a:moveTo>
                  <a:lnTo>
                    <a:pt x="0" y="144656"/>
                  </a:lnTo>
                  <a:lnTo>
                    <a:pt x="144656" y="289311"/>
                  </a:lnTo>
                  <a:lnTo>
                    <a:pt x="144656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130073" y="5784645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0" y="0"/>
                  </a:moveTo>
                  <a:lnTo>
                    <a:pt x="0" y="1573631"/>
                  </a:lnTo>
                  <a:lnTo>
                    <a:pt x="786815" y="786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4440317" y="5784645"/>
            <a:ext cx="1574165" cy="1575435"/>
            <a:chOff x="4440317" y="5784645"/>
            <a:chExt cx="1574165" cy="1575435"/>
          </a:xfrm>
        </p:grpSpPr>
        <p:sp>
          <p:nvSpPr>
            <p:cNvPr id="164" name="object 164"/>
            <p:cNvSpPr/>
            <p:nvPr/>
          </p:nvSpPr>
          <p:spPr>
            <a:xfrm>
              <a:off x="4440317" y="578464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44" y="0"/>
                  </a:moveTo>
                  <a:lnTo>
                    <a:pt x="0" y="0"/>
                  </a:lnTo>
                  <a:lnTo>
                    <a:pt x="786828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440330" y="656953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15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27145" y="5785869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786815" y="0"/>
                  </a:moveTo>
                  <a:lnTo>
                    <a:pt x="0" y="786815"/>
                  </a:lnTo>
                  <a:lnTo>
                    <a:pt x="786815" y="1573631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443475" y="5785856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0" y="0"/>
                  </a:moveTo>
                  <a:lnTo>
                    <a:pt x="0" y="1573644"/>
                  </a:lnTo>
                  <a:lnTo>
                    <a:pt x="786815" y="78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1301376" y="5784645"/>
            <a:ext cx="1574165" cy="1575435"/>
            <a:chOff x="1301376" y="5784645"/>
            <a:chExt cx="1574165" cy="1575435"/>
          </a:xfrm>
        </p:grpSpPr>
        <p:sp>
          <p:nvSpPr>
            <p:cNvPr id="169" name="object 169"/>
            <p:cNvSpPr/>
            <p:nvPr/>
          </p:nvSpPr>
          <p:spPr>
            <a:xfrm>
              <a:off x="1301388" y="578464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1573631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31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301376" y="656953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4" h="787400">
                  <a:moveTo>
                    <a:pt x="786828" y="0"/>
                  </a:moveTo>
                  <a:lnTo>
                    <a:pt x="0" y="786815"/>
                  </a:lnTo>
                  <a:lnTo>
                    <a:pt x="1573644" y="786815"/>
                  </a:lnTo>
                  <a:lnTo>
                    <a:pt x="786828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088205" y="5785869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786815" y="0"/>
                  </a:moveTo>
                  <a:lnTo>
                    <a:pt x="0" y="786815"/>
                  </a:lnTo>
                  <a:lnTo>
                    <a:pt x="786815" y="1573631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304535" y="5785856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0" y="0"/>
                  </a:moveTo>
                  <a:lnTo>
                    <a:pt x="0" y="1573644"/>
                  </a:lnTo>
                  <a:lnTo>
                    <a:pt x="786815" y="78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7570449" y="5784645"/>
            <a:ext cx="1574165" cy="1575435"/>
            <a:chOff x="7570449" y="5784645"/>
            <a:chExt cx="1574165" cy="1575435"/>
          </a:xfrm>
        </p:grpSpPr>
        <p:sp>
          <p:nvSpPr>
            <p:cNvPr id="174" name="object 174"/>
            <p:cNvSpPr/>
            <p:nvPr/>
          </p:nvSpPr>
          <p:spPr>
            <a:xfrm>
              <a:off x="7570449" y="5784645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1573644" y="0"/>
                  </a:moveTo>
                  <a:lnTo>
                    <a:pt x="0" y="0"/>
                  </a:lnTo>
                  <a:lnTo>
                    <a:pt x="786815" y="786815"/>
                  </a:lnTo>
                  <a:lnTo>
                    <a:pt x="1573644" y="0"/>
                  </a:lnTo>
                  <a:close/>
                </a:path>
              </a:pathLst>
            </a:custGeom>
            <a:solidFill>
              <a:srgbClr val="636466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570449" y="6569538"/>
              <a:ext cx="1574165" cy="787400"/>
            </a:xfrm>
            <a:custGeom>
              <a:avLst/>
              <a:gdLst/>
              <a:ahLst/>
              <a:cxnLst/>
              <a:rect l="l" t="t" r="r" b="b"/>
              <a:pathLst>
                <a:path w="1574165" h="787400">
                  <a:moveTo>
                    <a:pt x="786815" y="0"/>
                  </a:moveTo>
                  <a:lnTo>
                    <a:pt x="0" y="786815"/>
                  </a:lnTo>
                  <a:lnTo>
                    <a:pt x="1573631" y="786815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A7A9A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357266" y="5785869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786815" y="0"/>
                  </a:moveTo>
                  <a:lnTo>
                    <a:pt x="0" y="786815"/>
                  </a:lnTo>
                  <a:lnTo>
                    <a:pt x="786815" y="1573631"/>
                  </a:lnTo>
                  <a:lnTo>
                    <a:pt x="786815" y="0"/>
                  </a:lnTo>
                  <a:close/>
                </a:path>
              </a:pathLst>
            </a:custGeom>
            <a:solidFill>
              <a:srgbClr val="DADBDC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573596" y="5785856"/>
              <a:ext cx="787400" cy="1574165"/>
            </a:xfrm>
            <a:custGeom>
              <a:avLst/>
              <a:gdLst/>
              <a:ahLst/>
              <a:cxnLst/>
              <a:rect l="l" t="t" r="r" b="b"/>
              <a:pathLst>
                <a:path w="787400" h="1574165">
                  <a:moveTo>
                    <a:pt x="0" y="0"/>
                  </a:moveTo>
                  <a:lnTo>
                    <a:pt x="0" y="1573644"/>
                  </a:lnTo>
                  <a:lnTo>
                    <a:pt x="786815" y="78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/>
          <p:nvPr/>
        </p:nvSpPr>
        <p:spPr>
          <a:xfrm>
            <a:off x="1334843" y="5284604"/>
            <a:ext cx="7341234" cy="0"/>
          </a:xfrm>
          <a:custGeom>
            <a:avLst/>
            <a:gdLst/>
            <a:ahLst/>
            <a:cxnLst/>
            <a:rect l="l" t="t" r="r" b="b"/>
            <a:pathLst>
              <a:path w="7341234">
                <a:moveTo>
                  <a:pt x="0" y="0"/>
                </a:moveTo>
                <a:lnTo>
                  <a:pt x="7340892" y="0"/>
                </a:lnTo>
              </a:path>
            </a:pathLst>
          </a:custGeom>
          <a:ln w="54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200207" y="2740710"/>
            <a:ext cx="1102995" cy="318135"/>
          </a:xfrm>
          <a:custGeom>
            <a:avLst/>
            <a:gdLst/>
            <a:ahLst/>
            <a:cxnLst/>
            <a:rect l="l" t="t" r="r" b="b"/>
            <a:pathLst>
              <a:path w="1102995" h="318135">
                <a:moveTo>
                  <a:pt x="282181" y="5143"/>
                </a:moveTo>
                <a:lnTo>
                  <a:pt x="211912" y="5092"/>
                </a:lnTo>
                <a:lnTo>
                  <a:pt x="211785" y="191770"/>
                </a:lnTo>
                <a:lnTo>
                  <a:pt x="59055" y="4991"/>
                </a:lnTo>
                <a:lnTo>
                  <a:pt x="203" y="4953"/>
                </a:lnTo>
                <a:lnTo>
                  <a:pt x="0" y="312407"/>
                </a:lnTo>
                <a:lnTo>
                  <a:pt x="70269" y="312458"/>
                </a:lnTo>
                <a:lnTo>
                  <a:pt x="70396" y="125780"/>
                </a:lnTo>
                <a:lnTo>
                  <a:pt x="223558" y="312559"/>
                </a:lnTo>
                <a:lnTo>
                  <a:pt x="281978" y="312597"/>
                </a:lnTo>
                <a:lnTo>
                  <a:pt x="282181" y="5143"/>
                </a:lnTo>
                <a:close/>
              </a:path>
              <a:path w="1102995" h="318135">
                <a:moveTo>
                  <a:pt x="634771" y="159105"/>
                </a:moveTo>
                <a:lnTo>
                  <a:pt x="629310" y="116116"/>
                </a:lnTo>
                <a:lnTo>
                  <a:pt x="612863" y="77622"/>
                </a:lnTo>
                <a:lnTo>
                  <a:pt x="586854" y="45275"/>
                </a:lnTo>
                <a:lnTo>
                  <a:pt x="562737" y="26974"/>
                </a:lnTo>
                <a:lnTo>
                  <a:pt x="562737" y="159105"/>
                </a:lnTo>
                <a:lnTo>
                  <a:pt x="561949" y="172948"/>
                </a:lnTo>
                <a:lnTo>
                  <a:pt x="550189" y="209994"/>
                </a:lnTo>
                <a:lnTo>
                  <a:pt x="515683" y="244894"/>
                </a:lnTo>
                <a:lnTo>
                  <a:pt x="466483" y="257378"/>
                </a:lnTo>
                <a:lnTo>
                  <a:pt x="453517" y="256603"/>
                </a:lnTo>
                <a:lnTo>
                  <a:pt x="453301" y="256603"/>
                </a:lnTo>
                <a:lnTo>
                  <a:pt x="407035" y="238036"/>
                </a:lnTo>
                <a:lnTo>
                  <a:pt x="377431" y="198424"/>
                </a:lnTo>
                <a:lnTo>
                  <a:pt x="370370" y="159105"/>
                </a:lnTo>
                <a:lnTo>
                  <a:pt x="371144" y="145173"/>
                </a:lnTo>
                <a:lnTo>
                  <a:pt x="382866" y="108102"/>
                </a:lnTo>
                <a:lnTo>
                  <a:pt x="417296" y="73164"/>
                </a:lnTo>
                <a:lnTo>
                  <a:pt x="453224" y="61404"/>
                </a:lnTo>
                <a:lnTo>
                  <a:pt x="452996" y="61404"/>
                </a:lnTo>
                <a:lnTo>
                  <a:pt x="466610" y="60604"/>
                </a:lnTo>
                <a:lnTo>
                  <a:pt x="479894" y="61404"/>
                </a:lnTo>
                <a:lnTo>
                  <a:pt x="492518" y="63754"/>
                </a:lnTo>
                <a:lnTo>
                  <a:pt x="535393" y="88163"/>
                </a:lnTo>
                <a:lnTo>
                  <a:pt x="559587" y="131914"/>
                </a:lnTo>
                <a:lnTo>
                  <a:pt x="561936" y="145034"/>
                </a:lnTo>
                <a:lnTo>
                  <a:pt x="561962" y="145173"/>
                </a:lnTo>
                <a:lnTo>
                  <a:pt x="562737" y="159105"/>
                </a:lnTo>
                <a:lnTo>
                  <a:pt x="562737" y="26974"/>
                </a:lnTo>
                <a:lnTo>
                  <a:pt x="512114" y="5194"/>
                </a:lnTo>
                <a:lnTo>
                  <a:pt x="466661" y="0"/>
                </a:lnTo>
                <a:lnTo>
                  <a:pt x="442785" y="1308"/>
                </a:lnTo>
                <a:lnTo>
                  <a:pt x="443141" y="1308"/>
                </a:lnTo>
                <a:lnTo>
                  <a:pt x="420814" y="5194"/>
                </a:lnTo>
                <a:lnTo>
                  <a:pt x="420954" y="5194"/>
                </a:lnTo>
                <a:lnTo>
                  <a:pt x="399961" y="11658"/>
                </a:lnTo>
                <a:lnTo>
                  <a:pt x="380161" y="20701"/>
                </a:lnTo>
                <a:lnTo>
                  <a:pt x="346062" y="45110"/>
                </a:lnTo>
                <a:lnTo>
                  <a:pt x="320128" y="77419"/>
                </a:lnTo>
                <a:lnTo>
                  <a:pt x="303796" y="115900"/>
                </a:lnTo>
                <a:lnTo>
                  <a:pt x="298335" y="159105"/>
                </a:lnTo>
                <a:lnTo>
                  <a:pt x="299669" y="180936"/>
                </a:lnTo>
                <a:lnTo>
                  <a:pt x="303733" y="201879"/>
                </a:lnTo>
                <a:lnTo>
                  <a:pt x="310515" y="221691"/>
                </a:lnTo>
                <a:lnTo>
                  <a:pt x="320014" y="240372"/>
                </a:lnTo>
                <a:lnTo>
                  <a:pt x="331812" y="257378"/>
                </a:lnTo>
                <a:lnTo>
                  <a:pt x="331914" y="257530"/>
                </a:lnTo>
                <a:lnTo>
                  <a:pt x="361988" y="285991"/>
                </a:lnTo>
                <a:lnTo>
                  <a:pt x="400240" y="306438"/>
                </a:lnTo>
                <a:lnTo>
                  <a:pt x="421132" y="312864"/>
                </a:lnTo>
                <a:lnTo>
                  <a:pt x="421284" y="312864"/>
                </a:lnTo>
                <a:lnTo>
                  <a:pt x="443268" y="316725"/>
                </a:lnTo>
                <a:lnTo>
                  <a:pt x="443636" y="316725"/>
                </a:lnTo>
                <a:lnTo>
                  <a:pt x="466445" y="317995"/>
                </a:lnTo>
                <a:lnTo>
                  <a:pt x="489775" y="316725"/>
                </a:lnTo>
                <a:lnTo>
                  <a:pt x="532828" y="306438"/>
                </a:lnTo>
                <a:lnTo>
                  <a:pt x="570636" y="286131"/>
                </a:lnTo>
                <a:lnTo>
                  <a:pt x="600748" y="257708"/>
                </a:lnTo>
                <a:lnTo>
                  <a:pt x="600976" y="257378"/>
                </a:lnTo>
                <a:lnTo>
                  <a:pt x="612749" y="240563"/>
                </a:lnTo>
                <a:lnTo>
                  <a:pt x="622376" y="221894"/>
                </a:lnTo>
                <a:lnTo>
                  <a:pt x="629246" y="202095"/>
                </a:lnTo>
                <a:lnTo>
                  <a:pt x="633387" y="181165"/>
                </a:lnTo>
                <a:lnTo>
                  <a:pt x="634771" y="159105"/>
                </a:lnTo>
                <a:close/>
              </a:path>
              <a:path w="1102995" h="318135">
                <a:moveTo>
                  <a:pt x="1102487" y="5702"/>
                </a:moveTo>
                <a:lnTo>
                  <a:pt x="1034402" y="5651"/>
                </a:lnTo>
                <a:lnTo>
                  <a:pt x="962672" y="223456"/>
                </a:lnTo>
                <a:lnTo>
                  <a:pt x="892543" y="5562"/>
                </a:lnTo>
                <a:lnTo>
                  <a:pt x="826655" y="5524"/>
                </a:lnTo>
                <a:lnTo>
                  <a:pt x="754049" y="221564"/>
                </a:lnTo>
                <a:lnTo>
                  <a:pt x="684796" y="5422"/>
                </a:lnTo>
                <a:lnTo>
                  <a:pt x="610997" y="5372"/>
                </a:lnTo>
                <a:lnTo>
                  <a:pt x="711809" y="312889"/>
                </a:lnTo>
                <a:lnTo>
                  <a:pt x="787806" y="312940"/>
                </a:lnTo>
                <a:lnTo>
                  <a:pt x="857783" y="104800"/>
                </a:lnTo>
                <a:lnTo>
                  <a:pt x="925271" y="313042"/>
                </a:lnTo>
                <a:lnTo>
                  <a:pt x="1001699" y="313093"/>
                </a:lnTo>
                <a:lnTo>
                  <a:pt x="1102487" y="5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95036" y="2741307"/>
            <a:ext cx="542925" cy="318135"/>
          </a:xfrm>
          <a:custGeom>
            <a:avLst/>
            <a:gdLst/>
            <a:ahLst/>
            <a:cxnLst/>
            <a:rect l="l" t="t" r="r" b="b"/>
            <a:pathLst>
              <a:path w="542925" h="318135">
                <a:moveTo>
                  <a:pt x="293471" y="54546"/>
                </a:moveTo>
                <a:lnTo>
                  <a:pt x="254736" y="21907"/>
                </a:lnTo>
                <a:lnTo>
                  <a:pt x="205054" y="3530"/>
                </a:lnTo>
                <a:lnTo>
                  <a:pt x="167005" y="0"/>
                </a:lnTo>
                <a:lnTo>
                  <a:pt x="143878" y="1257"/>
                </a:lnTo>
                <a:lnTo>
                  <a:pt x="101155" y="11442"/>
                </a:lnTo>
                <a:lnTo>
                  <a:pt x="63576" y="31546"/>
                </a:lnTo>
                <a:lnTo>
                  <a:pt x="33693" y="59855"/>
                </a:lnTo>
                <a:lnTo>
                  <a:pt x="12268" y="95681"/>
                </a:lnTo>
                <a:lnTo>
                  <a:pt x="1371" y="136639"/>
                </a:lnTo>
                <a:lnTo>
                  <a:pt x="0" y="158877"/>
                </a:lnTo>
                <a:lnTo>
                  <a:pt x="1346" y="181127"/>
                </a:lnTo>
                <a:lnTo>
                  <a:pt x="12179" y="222097"/>
                </a:lnTo>
                <a:lnTo>
                  <a:pt x="33553" y="257949"/>
                </a:lnTo>
                <a:lnTo>
                  <a:pt x="63411" y="286296"/>
                </a:lnTo>
                <a:lnTo>
                  <a:pt x="100939" y="306451"/>
                </a:lnTo>
                <a:lnTo>
                  <a:pt x="143421" y="316699"/>
                </a:lnTo>
                <a:lnTo>
                  <a:pt x="166357" y="317982"/>
                </a:lnTo>
                <a:lnTo>
                  <a:pt x="185877" y="317119"/>
                </a:lnTo>
                <a:lnTo>
                  <a:pt x="238836" y="303987"/>
                </a:lnTo>
                <a:lnTo>
                  <a:pt x="281673" y="275767"/>
                </a:lnTo>
                <a:lnTo>
                  <a:pt x="247675" y="220980"/>
                </a:lnTo>
                <a:lnTo>
                  <a:pt x="231140" y="236918"/>
                </a:lnTo>
                <a:lnTo>
                  <a:pt x="212737" y="248297"/>
                </a:lnTo>
                <a:lnTo>
                  <a:pt x="192468" y="255117"/>
                </a:lnTo>
                <a:lnTo>
                  <a:pt x="170345" y="257378"/>
                </a:lnTo>
                <a:lnTo>
                  <a:pt x="156451" y="256590"/>
                </a:lnTo>
                <a:lnTo>
                  <a:pt x="119405" y="244830"/>
                </a:lnTo>
                <a:lnTo>
                  <a:pt x="84518" y="209892"/>
                </a:lnTo>
                <a:lnTo>
                  <a:pt x="72809" y="172821"/>
                </a:lnTo>
                <a:lnTo>
                  <a:pt x="72034" y="158927"/>
                </a:lnTo>
                <a:lnTo>
                  <a:pt x="72821" y="145046"/>
                </a:lnTo>
                <a:lnTo>
                  <a:pt x="84582" y="107988"/>
                </a:lnTo>
                <a:lnTo>
                  <a:pt x="119519" y="73088"/>
                </a:lnTo>
                <a:lnTo>
                  <a:pt x="156591" y="61379"/>
                </a:lnTo>
                <a:lnTo>
                  <a:pt x="170484" y="60604"/>
                </a:lnTo>
                <a:lnTo>
                  <a:pt x="192608" y="62877"/>
                </a:lnTo>
                <a:lnTo>
                  <a:pt x="212864" y="69646"/>
                </a:lnTo>
                <a:lnTo>
                  <a:pt x="231241" y="80911"/>
                </a:lnTo>
                <a:lnTo>
                  <a:pt x="247764" y="96672"/>
                </a:lnTo>
                <a:lnTo>
                  <a:pt x="293471" y="54546"/>
                </a:lnTo>
                <a:close/>
              </a:path>
              <a:path w="542925" h="318135">
                <a:moveTo>
                  <a:pt x="542823" y="5359"/>
                </a:moveTo>
                <a:lnTo>
                  <a:pt x="310476" y="5359"/>
                </a:lnTo>
                <a:lnTo>
                  <a:pt x="310476" y="62509"/>
                </a:lnTo>
                <a:lnTo>
                  <a:pt x="310426" y="143789"/>
                </a:lnTo>
                <a:lnTo>
                  <a:pt x="310388" y="200939"/>
                </a:lnTo>
                <a:lnTo>
                  <a:pt x="310324" y="312699"/>
                </a:lnTo>
                <a:lnTo>
                  <a:pt x="381482" y="312699"/>
                </a:lnTo>
                <a:lnTo>
                  <a:pt x="381482" y="200939"/>
                </a:lnTo>
                <a:lnTo>
                  <a:pt x="523849" y="200939"/>
                </a:lnTo>
                <a:lnTo>
                  <a:pt x="523849" y="143789"/>
                </a:lnTo>
                <a:lnTo>
                  <a:pt x="381584" y="143789"/>
                </a:lnTo>
                <a:lnTo>
                  <a:pt x="381584" y="62509"/>
                </a:lnTo>
                <a:lnTo>
                  <a:pt x="542823" y="62509"/>
                </a:lnTo>
                <a:lnTo>
                  <a:pt x="542823" y="5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40404" y="2679902"/>
            <a:ext cx="370840" cy="400050"/>
          </a:xfrm>
          <a:custGeom>
            <a:avLst/>
            <a:gdLst/>
            <a:ahLst/>
            <a:cxnLst/>
            <a:rect l="l" t="t" r="r" b="b"/>
            <a:pathLst>
              <a:path w="370839" h="400050">
                <a:moveTo>
                  <a:pt x="132245" y="272389"/>
                </a:moveTo>
                <a:lnTo>
                  <a:pt x="128981" y="260819"/>
                </a:lnTo>
                <a:lnTo>
                  <a:pt x="130530" y="265239"/>
                </a:lnTo>
                <a:lnTo>
                  <a:pt x="128257" y="256921"/>
                </a:lnTo>
                <a:lnTo>
                  <a:pt x="116293" y="209372"/>
                </a:lnTo>
                <a:lnTo>
                  <a:pt x="105079" y="159143"/>
                </a:lnTo>
                <a:lnTo>
                  <a:pt x="83362" y="54216"/>
                </a:lnTo>
                <a:lnTo>
                  <a:pt x="72110" y="1257"/>
                </a:lnTo>
                <a:lnTo>
                  <a:pt x="52832" y="19900"/>
                </a:lnTo>
                <a:lnTo>
                  <a:pt x="31191" y="42748"/>
                </a:lnTo>
                <a:lnTo>
                  <a:pt x="11988" y="64020"/>
                </a:lnTo>
                <a:lnTo>
                  <a:pt x="0" y="77952"/>
                </a:lnTo>
                <a:lnTo>
                  <a:pt x="9944" y="102349"/>
                </a:lnTo>
                <a:lnTo>
                  <a:pt x="18757" y="126098"/>
                </a:lnTo>
                <a:lnTo>
                  <a:pt x="41287" y="188747"/>
                </a:lnTo>
                <a:lnTo>
                  <a:pt x="61836" y="249059"/>
                </a:lnTo>
                <a:lnTo>
                  <a:pt x="68491" y="288505"/>
                </a:lnTo>
                <a:lnTo>
                  <a:pt x="62839" y="322910"/>
                </a:lnTo>
                <a:lnTo>
                  <a:pt x="46507" y="368071"/>
                </a:lnTo>
                <a:lnTo>
                  <a:pt x="69037" y="344131"/>
                </a:lnTo>
                <a:lnTo>
                  <a:pt x="90944" y="319633"/>
                </a:lnTo>
                <a:lnTo>
                  <a:pt x="132245" y="272389"/>
                </a:lnTo>
                <a:close/>
              </a:path>
              <a:path w="370839" h="400050">
                <a:moveTo>
                  <a:pt x="368617" y="210007"/>
                </a:moveTo>
                <a:lnTo>
                  <a:pt x="337248" y="201358"/>
                </a:lnTo>
                <a:lnTo>
                  <a:pt x="270586" y="184658"/>
                </a:lnTo>
                <a:lnTo>
                  <a:pt x="240131" y="176555"/>
                </a:lnTo>
                <a:lnTo>
                  <a:pt x="231889" y="185305"/>
                </a:lnTo>
                <a:lnTo>
                  <a:pt x="229958" y="186880"/>
                </a:lnTo>
                <a:lnTo>
                  <a:pt x="191096" y="227622"/>
                </a:lnTo>
                <a:lnTo>
                  <a:pt x="158038" y="262712"/>
                </a:lnTo>
                <a:lnTo>
                  <a:pt x="53505" y="374764"/>
                </a:lnTo>
                <a:lnTo>
                  <a:pt x="153200" y="399846"/>
                </a:lnTo>
                <a:lnTo>
                  <a:pt x="168922" y="379044"/>
                </a:lnTo>
                <a:lnTo>
                  <a:pt x="202882" y="337273"/>
                </a:lnTo>
                <a:lnTo>
                  <a:pt x="226606" y="307162"/>
                </a:lnTo>
                <a:lnTo>
                  <a:pt x="255308" y="268274"/>
                </a:lnTo>
                <a:lnTo>
                  <a:pt x="273291" y="245033"/>
                </a:lnTo>
                <a:lnTo>
                  <a:pt x="291134" y="231533"/>
                </a:lnTo>
                <a:lnTo>
                  <a:pt x="319392" y="221830"/>
                </a:lnTo>
                <a:lnTo>
                  <a:pt x="368617" y="210007"/>
                </a:lnTo>
                <a:close/>
              </a:path>
              <a:path w="370839" h="400050">
                <a:moveTo>
                  <a:pt x="370522" y="199872"/>
                </a:moveTo>
                <a:lnTo>
                  <a:pt x="357517" y="144310"/>
                </a:lnTo>
                <a:lnTo>
                  <a:pt x="344970" y="100304"/>
                </a:lnTo>
                <a:lnTo>
                  <a:pt x="318897" y="96545"/>
                </a:lnTo>
                <a:lnTo>
                  <a:pt x="293941" y="92214"/>
                </a:lnTo>
                <a:lnTo>
                  <a:pt x="228473" y="80048"/>
                </a:lnTo>
                <a:lnTo>
                  <a:pt x="178968" y="72072"/>
                </a:lnTo>
                <a:lnTo>
                  <a:pt x="150469" y="66814"/>
                </a:lnTo>
                <a:lnTo>
                  <a:pt x="131711" y="57518"/>
                </a:lnTo>
                <a:lnTo>
                  <a:pt x="111417" y="37490"/>
                </a:lnTo>
                <a:lnTo>
                  <a:pt x="78320" y="0"/>
                </a:lnTo>
                <a:lnTo>
                  <a:pt x="85864" y="32067"/>
                </a:lnTo>
                <a:lnTo>
                  <a:pt x="103936" y="100469"/>
                </a:lnTo>
                <a:lnTo>
                  <a:pt x="111912" y="131775"/>
                </a:lnTo>
                <a:lnTo>
                  <a:pt x="123520" y="134835"/>
                </a:lnTo>
                <a:lnTo>
                  <a:pt x="121196" y="134505"/>
                </a:lnTo>
                <a:lnTo>
                  <a:pt x="175539" y="149212"/>
                </a:lnTo>
                <a:lnTo>
                  <a:pt x="222161" y="161518"/>
                </a:lnTo>
                <a:lnTo>
                  <a:pt x="370522" y="19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36862" y="2740289"/>
            <a:ext cx="336550" cy="318135"/>
          </a:xfrm>
          <a:custGeom>
            <a:avLst/>
            <a:gdLst/>
            <a:ahLst/>
            <a:cxnLst/>
            <a:rect l="l" t="t" r="r" b="b"/>
            <a:pathLst>
              <a:path w="336550" h="318135">
                <a:moveTo>
                  <a:pt x="168311" y="0"/>
                </a:moveTo>
                <a:lnTo>
                  <a:pt x="144408" y="1309"/>
                </a:lnTo>
                <a:lnTo>
                  <a:pt x="144790" y="1309"/>
                </a:lnTo>
                <a:lnTo>
                  <a:pt x="122434" y="5199"/>
                </a:lnTo>
                <a:lnTo>
                  <a:pt x="122592" y="5199"/>
                </a:lnTo>
                <a:lnTo>
                  <a:pt x="101600" y="11667"/>
                </a:lnTo>
                <a:lnTo>
                  <a:pt x="82002" y="20586"/>
                </a:lnTo>
                <a:lnTo>
                  <a:pt x="47720" y="45108"/>
                </a:lnTo>
                <a:lnTo>
                  <a:pt x="21791" y="77431"/>
                </a:lnTo>
                <a:lnTo>
                  <a:pt x="5454" y="115908"/>
                </a:lnTo>
                <a:lnTo>
                  <a:pt x="0" y="159118"/>
                </a:lnTo>
                <a:lnTo>
                  <a:pt x="1334" y="180949"/>
                </a:lnTo>
                <a:lnTo>
                  <a:pt x="12178" y="221692"/>
                </a:lnTo>
                <a:lnTo>
                  <a:pt x="33481" y="257390"/>
                </a:lnTo>
                <a:lnTo>
                  <a:pt x="63645" y="285992"/>
                </a:lnTo>
                <a:lnTo>
                  <a:pt x="101902" y="306436"/>
                </a:lnTo>
                <a:lnTo>
                  <a:pt x="122779" y="312870"/>
                </a:lnTo>
                <a:lnTo>
                  <a:pt x="122923" y="312870"/>
                </a:lnTo>
                <a:lnTo>
                  <a:pt x="144919" y="316723"/>
                </a:lnTo>
                <a:lnTo>
                  <a:pt x="145272" y="316723"/>
                </a:lnTo>
                <a:lnTo>
                  <a:pt x="168108" y="317995"/>
                </a:lnTo>
                <a:lnTo>
                  <a:pt x="191436" y="316723"/>
                </a:lnTo>
                <a:lnTo>
                  <a:pt x="234488" y="306436"/>
                </a:lnTo>
                <a:lnTo>
                  <a:pt x="272302" y="286138"/>
                </a:lnTo>
                <a:lnTo>
                  <a:pt x="302406" y="257716"/>
                </a:lnTo>
                <a:lnTo>
                  <a:pt x="302634" y="257390"/>
                </a:lnTo>
                <a:lnTo>
                  <a:pt x="168146" y="257390"/>
                </a:lnTo>
                <a:lnTo>
                  <a:pt x="155143" y="256617"/>
                </a:lnTo>
                <a:lnTo>
                  <a:pt x="154948" y="256617"/>
                </a:lnTo>
                <a:lnTo>
                  <a:pt x="142399" y="254277"/>
                </a:lnTo>
                <a:lnTo>
                  <a:pt x="99465" y="229928"/>
                </a:lnTo>
                <a:lnTo>
                  <a:pt x="75173" y="186080"/>
                </a:lnTo>
                <a:lnTo>
                  <a:pt x="72030" y="159118"/>
                </a:lnTo>
                <a:lnTo>
                  <a:pt x="72803" y="145180"/>
                </a:lnTo>
                <a:lnTo>
                  <a:pt x="72811" y="145048"/>
                </a:lnTo>
                <a:lnTo>
                  <a:pt x="75143" y="132057"/>
                </a:lnTo>
                <a:lnTo>
                  <a:pt x="75166" y="131927"/>
                </a:lnTo>
                <a:lnTo>
                  <a:pt x="92381" y="96310"/>
                </a:lnTo>
                <a:lnTo>
                  <a:pt x="130277" y="67685"/>
                </a:lnTo>
                <a:lnTo>
                  <a:pt x="154882" y="61409"/>
                </a:lnTo>
                <a:lnTo>
                  <a:pt x="154659" y="61409"/>
                </a:lnTo>
                <a:lnTo>
                  <a:pt x="168273" y="60617"/>
                </a:lnTo>
                <a:lnTo>
                  <a:pt x="302637" y="60617"/>
                </a:lnTo>
                <a:lnTo>
                  <a:pt x="302539" y="60477"/>
                </a:lnTo>
                <a:lnTo>
                  <a:pt x="272473" y="32022"/>
                </a:lnTo>
                <a:lnTo>
                  <a:pt x="234687" y="11667"/>
                </a:lnTo>
                <a:lnTo>
                  <a:pt x="191645" y="1309"/>
                </a:lnTo>
                <a:lnTo>
                  <a:pt x="168311" y="0"/>
                </a:lnTo>
                <a:close/>
              </a:path>
              <a:path w="336550" h="318135">
                <a:moveTo>
                  <a:pt x="302637" y="60617"/>
                </a:moveTo>
                <a:lnTo>
                  <a:pt x="168273" y="60617"/>
                </a:lnTo>
                <a:lnTo>
                  <a:pt x="181561" y="61409"/>
                </a:lnTo>
                <a:lnTo>
                  <a:pt x="194186" y="63766"/>
                </a:lnTo>
                <a:lnTo>
                  <a:pt x="237050" y="88168"/>
                </a:lnTo>
                <a:lnTo>
                  <a:pt x="261245" y="131927"/>
                </a:lnTo>
                <a:lnTo>
                  <a:pt x="263602" y="145048"/>
                </a:lnTo>
                <a:lnTo>
                  <a:pt x="263626" y="145180"/>
                </a:lnTo>
                <a:lnTo>
                  <a:pt x="261248" y="186080"/>
                </a:lnTo>
                <a:lnTo>
                  <a:pt x="244989" y="220587"/>
                </a:lnTo>
                <a:lnTo>
                  <a:pt x="206028" y="250373"/>
                </a:lnTo>
                <a:lnTo>
                  <a:pt x="168146" y="257390"/>
                </a:lnTo>
                <a:lnTo>
                  <a:pt x="302634" y="257390"/>
                </a:lnTo>
                <a:lnTo>
                  <a:pt x="324032" y="221904"/>
                </a:lnTo>
                <a:lnTo>
                  <a:pt x="335043" y="181175"/>
                </a:lnTo>
                <a:lnTo>
                  <a:pt x="336434" y="159118"/>
                </a:lnTo>
                <a:lnTo>
                  <a:pt x="335072" y="137058"/>
                </a:lnTo>
                <a:lnTo>
                  <a:pt x="330967" y="116122"/>
                </a:lnTo>
                <a:lnTo>
                  <a:pt x="324118" y="96310"/>
                </a:lnTo>
                <a:lnTo>
                  <a:pt x="314526" y="77622"/>
                </a:lnTo>
                <a:lnTo>
                  <a:pt x="302637" y="60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>
            <a:spLocks noGrp="1"/>
          </p:cNvSpPr>
          <p:nvPr>
            <p:ph type="title"/>
          </p:nvPr>
        </p:nvSpPr>
        <p:spPr>
          <a:xfrm>
            <a:off x="1960204" y="1092466"/>
            <a:ext cx="60877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6060" marR="5080" indent="-1483995">
              <a:lnSpc>
                <a:spcPct val="114599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Montserrat Medium"/>
                <a:cs typeface="Montserrat Medium"/>
              </a:rPr>
              <a:t>Experience</a:t>
            </a:r>
            <a:r>
              <a:rPr sz="2400" b="0" spc="8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2400" b="0" dirty="0">
                <a:solidFill>
                  <a:srgbClr val="FFFFFF"/>
                </a:solidFill>
                <a:latin typeface="Montserrat Medium"/>
                <a:cs typeface="Montserrat Medium"/>
              </a:rPr>
              <a:t>the</a:t>
            </a:r>
            <a:r>
              <a:rPr sz="2400" b="0" spc="9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2400" b="0" spc="120" dirty="0">
                <a:solidFill>
                  <a:srgbClr val="FFFFFF"/>
                </a:solidFill>
                <a:latin typeface="Montserrat Medium"/>
                <a:cs typeface="Montserrat Medium"/>
              </a:rPr>
              <a:t>Power</a:t>
            </a:r>
            <a:r>
              <a:rPr sz="2400" b="0" spc="8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2400" b="0" spc="305" dirty="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2400" b="0" spc="9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2400" b="0" spc="75" dirty="0">
                <a:solidFill>
                  <a:srgbClr val="FFFFFF"/>
                </a:solidFill>
                <a:latin typeface="Montserrat Medium"/>
                <a:cs typeface="Montserrat Medium"/>
              </a:rPr>
              <a:t>Outsourced </a:t>
            </a:r>
            <a:r>
              <a:rPr sz="2400" b="0" spc="80" dirty="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2400" b="0" spc="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Expertise</a:t>
            </a:r>
            <a:endParaRPr sz="2400">
              <a:latin typeface="Montserrat Medium"/>
              <a:cs typeface="Montserrat Medium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785364" y="4727296"/>
            <a:ext cx="4375150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FFFFFF"/>
                </a:solidFill>
                <a:latin typeface="Montserrat Medium"/>
                <a:cs typeface="Montserrat Medium"/>
              </a:rPr>
              <a:t>Contact</a:t>
            </a:r>
            <a:r>
              <a:rPr sz="1800" spc="1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Montserrat Medium"/>
                <a:cs typeface="Montserrat Medium"/>
              </a:rPr>
              <a:t>Us</a:t>
            </a:r>
            <a:r>
              <a:rPr sz="1800" spc="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Montserrat Medium"/>
                <a:cs typeface="Montserrat Medium"/>
              </a:rPr>
              <a:t>For</a:t>
            </a:r>
            <a:r>
              <a:rPr sz="1800" spc="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Montserrat Medium"/>
                <a:cs typeface="Montserrat Medium"/>
              </a:rPr>
              <a:t>A</a:t>
            </a:r>
            <a:r>
              <a:rPr sz="1800" spc="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Montserrat Medium"/>
                <a:cs typeface="Montserrat Medium"/>
              </a:rPr>
              <a:t>Free</a:t>
            </a:r>
            <a:r>
              <a:rPr sz="1800" spc="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Montserrat Medium"/>
                <a:cs typeface="Montserrat Medium"/>
              </a:rPr>
              <a:t>Consultation</a:t>
            </a:r>
            <a:endParaRPr sz="1800">
              <a:latin typeface="Montserrat Medium"/>
              <a:cs typeface="Montserrat Medium"/>
            </a:endParaRPr>
          </a:p>
          <a:p>
            <a:pPr>
              <a:lnSpc>
                <a:spcPct val="100000"/>
              </a:lnSpc>
              <a:spcBef>
                <a:spcPts val="2170"/>
              </a:spcBef>
            </a:pPr>
            <a:endParaRPr sz="1800">
              <a:latin typeface="Montserrat Medium"/>
              <a:cs typeface="Montserrat Medium"/>
            </a:endParaRPr>
          </a:p>
          <a:p>
            <a:pPr marL="1518920" marR="1423670" indent="50165">
              <a:lnSpc>
                <a:spcPct val="1562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nowcfo.com 844-</a:t>
            </a:r>
            <a:r>
              <a:rPr sz="1600" dirty="0">
                <a:solidFill>
                  <a:srgbClr val="FFFFFF"/>
                </a:solidFill>
                <a:latin typeface="Montserrat Medium"/>
                <a:cs typeface="Montserrat Medium"/>
              </a:rPr>
              <a:t>858-</a:t>
            </a:r>
            <a:r>
              <a:rPr sz="1600" spc="-20" dirty="0">
                <a:solidFill>
                  <a:srgbClr val="FFFFFF"/>
                </a:solidFill>
                <a:latin typeface="Montserrat Medium"/>
                <a:cs typeface="Montserrat Medium"/>
              </a:rPr>
              <a:t>6236</a:t>
            </a:r>
            <a:endParaRPr sz="1600">
              <a:latin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20" y="0"/>
            <a:ext cx="9060180" cy="7772400"/>
          </a:xfrm>
          <a:custGeom>
            <a:avLst/>
            <a:gdLst/>
            <a:ahLst/>
            <a:cxnLst/>
            <a:rect l="l" t="t" r="r" b="b"/>
            <a:pathLst>
              <a:path w="9060180" h="7772400">
                <a:moveTo>
                  <a:pt x="3541141" y="5829300"/>
                </a:moveTo>
                <a:lnTo>
                  <a:pt x="3521811" y="5765800"/>
                </a:lnTo>
                <a:lnTo>
                  <a:pt x="3507054" y="5715000"/>
                </a:lnTo>
                <a:lnTo>
                  <a:pt x="3496056" y="5676900"/>
                </a:lnTo>
                <a:lnTo>
                  <a:pt x="3488029" y="5651500"/>
                </a:lnTo>
                <a:lnTo>
                  <a:pt x="3482162" y="5626100"/>
                </a:lnTo>
                <a:lnTo>
                  <a:pt x="3477653" y="5613400"/>
                </a:lnTo>
                <a:lnTo>
                  <a:pt x="3473691" y="5588000"/>
                </a:lnTo>
                <a:lnTo>
                  <a:pt x="3469500" y="5575300"/>
                </a:lnTo>
                <a:lnTo>
                  <a:pt x="3464255" y="5549900"/>
                </a:lnTo>
                <a:lnTo>
                  <a:pt x="3457156" y="5524500"/>
                </a:lnTo>
                <a:lnTo>
                  <a:pt x="3447389" y="5499100"/>
                </a:lnTo>
                <a:lnTo>
                  <a:pt x="3434181" y="5448300"/>
                </a:lnTo>
                <a:lnTo>
                  <a:pt x="3421075" y="5410200"/>
                </a:lnTo>
                <a:lnTo>
                  <a:pt x="3408007" y="5359400"/>
                </a:lnTo>
                <a:lnTo>
                  <a:pt x="3394989" y="5321300"/>
                </a:lnTo>
                <a:lnTo>
                  <a:pt x="3382022" y="5270500"/>
                </a:lnTo>
                <a:lnTo>
                  <a:pt x="3369094" y="5232400"/>
                </a:lnTo>
                <a:lnTo>
                  <a:pt x="3356203" y="5181600"/>
                </a:lnTo>
                <a:lnTo>
                  <a:pt x="3343364" y="5130800"/>
                </a:lnTo>
                <a:lnTo>
                  <a:pt x="3330562" y="5092700"/>
                </a:lnTo>
                <a:lnTo>
                  <a:pt x="3317798" y="5041900"/>
                </a:lnTo>
                <a:lnTo>
                  <a:pt x="3305086" y="5003800"/>
                </a:lnTo>
                <a:lnTo>
                  <a:pt x="3292411" y="4953000"/>
                </a:lnTo>
                <a:lnTo>
                  <a:pt x="3279775" y="4914900"/>
                </a:lnTo>
                <a:lnTo>
                  <a:pt x="3267176" y="4864100"/>
                </a:lnTo>
                <a:lnTo>
                  <a:pt x="3254616" y="4813300"/>
                </a:lnTo>
                <a:lnTo>
                  <a:pt x="3242094" y="4775200"/>
                </a:lnTo>
                <a:lnTo>
                  <a:pt x="3229610" y="4724400"/>
                </a:lnTo>
                <a:lnTo>
                  <a:pt x="3217164" y="4673600"/>
                </a:lnTo>
                <a:lnTo>
                  <a:pt x="3204743" y="4635500"/>
                </a:lnTo>
                <a:lnTo>
                  <a:pt x="3192373" y="4584700"/>
                </a:lnTo>
                <a:lnTo>
                  <a:pt x="3180029" y="4533900"/>
                </a:lnTo>
                <a:lnTo>
                  <a:pt x="3167723" y="4495800"/>
                </a:lnTo>
                <a:lnTo>
                  <a:pt x="3155454" y="4445000"/>
                </a:lnTo>
                <a:lnTo>
                  <a:pt x="3143212" y="4394200"/>
                </a:lnTo>
                <a:lnTo>
                  <a:pt x="3130994" y="4356100"/>
                </a:lnTo>
                <a:lnTo>
                  <a:pt x="3118828" y="4305300"/>
                </a:lnTo>
                <a:lnTo>
                  <a:pt x="3106674" y="4254500"/>
                </a:lnTo>
                <a:lnTo>
                  <a:pt x="3094558" y="4216400"/>
                </a:lnTo>
                <a:lnTo>
                  <a:pt x="3082480" y="4165600"/>
                </a:lnTo>
                <a:lnTo>
                  <a:pt x="3070415" y="4114800"/>
                </a:lnTo>
                <a:lnTo>
                  <a:pt x="3058388" y="4064000"/>
                </a:lnTo>
                <a:lnTo>
                  <a:pt x="3046399" y="4025900"/>
                </a:lnTo>
                <a:lnTo>
                  <a:pt x="3022473" y="3924300"/>
                </a:lnTo>
                <a:lnTo>
                  <a:pt x="2998660" y="3822700"/>
                </a:lnTo>
                <a:lnTo>
                  <a:pt x="2986798" y="3784600"/>
                </a:lnTo>
                <a:lnTo>
                  <a:pt x="2963126" y="3683000"/>
                </a:lnTo>
                <a:lnTo>
                  <a:pt x="2939554" y="3581400"/>
                </a:lnTo>
                <a:lnTo>
                  <a:pt x="2927807" y="3543300"/>
                </a:lnTo>
                <a:lnTo>
                  <a:pt x="2904363" y="3441700"/>
                </a:lnTo>
                <a:lnTo>
                  <a:pt x="2880995" y="3340100"/>
                </a:lnTo>
                <a:lnTo>
                  <a:pt x="2857716" y="3238500"/>
                </a:lnTo>
                <a:lnTo>
                  <a:pt x="2846095" y="3200400"/>
                </a:lnTo>
                <a:lnTo>
                  <a:pt x="2811335" y="3048000"/>
                </a:lnTo>
                <a:lnTo>
                  <a:pt x="2788247" y="2946400"/>
                </a:lnTo>
                <a:lnTo>
                  <a:pt x="2753703" y="2794000"/>
                </a:lnTo>
                <a:lnTo>
                  <a:pt x="2730741" y="2705100"/>
                </a:lnTo>
                <a:lnTo>
                  <a:pt x="2707817" y="2603500"/>
                </a:lnTo>
                <a:lnTo>
                  <a:pt x="2662085" y="2400300"/>
                </a:lnTo>
                <a:lnTo>
                  <a:pt x="2514028" y="1739900"/>
                </a:lnTo>
                <a:lnTo>
                  <a:pt x="2354338" y="1028700"/>
                </a:lnTo>
                <a:lnTo>
                  <a:pt x="2308441" y="825500"/>
                </a:lnTo>
                <a:lnTo>
                  <a:pt x="2273884" y="673100"/>
                </a:lnTo>
                <a:lnTo>
                  <a:pt x="2250783" y="571500"/>
                </a:lnTo>
                <a:lnTo>
                  <a:pt x="2227618" y="469900"/>
                </a:lnTo>
                <a:lnTo>
                  <a:pt x="2204389" y="368300"/>
                </a:lnTo>
                <a:lnTo>
                  <a:pt x="2181085" y="266700"/>
                </a:lnTo>
                <a:lnTo>
                  <a:pt x="2157717" y="165100"/>
                </a:lnTo>
                <a:lnTo>
                  <a:pt x="2134260" y="63500"/>
                </a:lnTo>
                <a:lnTo>
                  <a:pt x="2118957" y="0"/>
                </a:lnTo>
                <a:lnTo>
                  <a:pt x="1054646" y="0"/>
                </a:lnTo>
                <a:lnTo>
                  <a:pt x="1031290" y="12700"/>
                </a:lnTo>
                <a:lnTo>
                  <a:pt x="987386" y="63500"/>
                </a:lnTo>
                <a:lnTo>
                  <a:pt x="900163" y="139700"/>
                </a:lnTo>
                <a:lnTo>
                  <a:pt x="856957" y="190500"/>
                </a:lnTo>
                <a:lnTo>
                  <a:pt x="771613" y="266700"/>
                </a:lnTo>
                <a:lnTo>
                  <a:pt x="729602" y="317500"/>
                </a:lnTo>
                <a:lnTo>
                  <a:pt x="688086" y="355600"/>
                </a:lnTo>
                <a:lnTo>
                  <a:pt x="647141" y="393700"/>
                </a:lnTo>
                <a:lnTo>
                  <a:pt x="606818" y="431800"/>
                </a:lnTo>
                <a:lnTo>
                  <a:pt x="567156" y="482600"/>
                </a:lnTo>
                <a:lnTo>
                  <a:pt x="528231" y="520700"/>
                </a:lnTo>
                <a:lnTo>
                  <a:pt x="490080" y="558800"/>
                </a:lnTo>
                <a:lnTo>
                  <a:pt x="452780" y="596900"/>
                </a:lnTo>
                <a:lnTo>
                  <a:pt x="416356" y="635000"/>
                </a:lnTo>
                <a:lnTo>
                  <a:pt x="380898" y="673100"/>
                </a:lnTo>
                <a:lnTo>
                  <a:pt x="346430" y="698500"/>
                </a:lnTo>
                <a:lnTo>
                  <a:pt x="313016" y="736600"/>
                </a:lnTo>
                <a:lnTo>
                  <a:pt x="280720" y="774700"/>
                </a:lnTo>
                <a:lnTo>
                  <a:pt x="249605" y="800100"/>
                </a:lnTo>
                <a:lnTo>
                  <a:pt x="219697" y="838200"/>
                </a:lnTo>
                <a:lnTo>
                  <a:pt x="191071" y="863600"/>
                </a:lnTo>
                <a:lnTo>
                  <a:pt x="163779" y="889000"/>
                </a:lnTo>
                <a:lnTo>
                  <a:pt x="137871" y="927100"/>
                </a:lnTo>
                <a:lnTo>
                  <a:pt x="113398" y="952500"/>
                </a:lnTo>
                <a:lnTo>
                  <a:pt x="90436" y="977900"/>
                </a:lnTo>
                <a:lnTo>
                  <a:pt x="69024" y="990600"/>
                </a:lnTo>
                <a:lnTo>
                  <a:pt x="49212" y="1016000"/>
                </a:lnTo>
                <a:lnTo>
                  <a:pt x="31076" y="1041400"/>
                </a:lnTo>
                <a:lnTo>
                  <a:pt x="14643" y="1054100"/>
                </a:lnTo>
                <a:lnTo>
                  <a:pt x="0" y="1066800"/>
                </a:lnTo>
                <a:lnTo>
                  <a:pt x="20497" y="1117600"/>
                </a:lnTo>
                <a:lnTo>
                  <a:pt x="40601" y="1155700"/>
                </a:lnTo>
                <a:lnTo>
                  <a:pt x="60337" y="1206500"/>
                </a:lnTo>
                <a:lnTo>
                  <a:pt x="79717" y="1244600"/>
                </a:lnTo>
                <a:lnTo>
                  <a:pt x="98767" y="1282700"/>
                </a:lnTo>
                <a:lnTo>
                  <a:pt x="117487" y="1320800"/>
                </a:lnTo>
                <a:lnTo>
                  <a:pt x="135915" y="1371600"/>
                </a:lnTo>
                <a:lnTo>
                  <a:pt x="154051" y="1409700"/>
                </a:lnTo>
                <a:lnTo>
                  <a:pt x="171932" y="1447800"/>
                </a:lnTo>
                <a:lnTo>
                  <a:pt x="189560" y="1485900"/>
                </a:lnTo>
                <a:lnTo>
                  <a:pt x="206971" y="1524000"/>
                </a:lnTo>
                <a:lnTo>
                  <a:pt x="224167" y="1574800"/>
                </a:lnTo>
                <a:lnTo>
                  <a:pt x="241173" y="1612900"/>
                </a:lnTo>
                <a:lnTo>
                  <a:pt x="258000" y="1651000"/>
                </a:lnTo>
                <a:lnTo>
                  <a:pt x="274688" y="1689100"/>
                </a:lnTo>
                <a:lnTo>
                  <a:pt x="291223" y="1727200"/>
                </a:lnTo>
                <a:lnTo>
                  <a:pt x="307644" y="1765300"/>
                </a:lnTo>
                <a:lnTo>
                  <a:pt x="323977" y="1803400"/>
                </a:lnTo>
                <a:lnTo>
                  <a:pt x="356400" y="1879600"/>
                </a:lnTo>
                <a:lnTo>
                  <a:pt x="372541" y="1917700"/>
                </a:lnTo>
                <a:lnTo>
                  <a:pt x="388658" y="1968500"/>
                </a:lnTo>
                <a:lnTo>
                  <a:pt x="437019" y="2082800"/>
                </a:lnTo>
                <a:lnTo>
                  <a:pt x="453199" y="2120900"/>
                </a:lnTo>
                <a:lnTo>
                  <a:pt x="469455" y="2171700"/>
                </a:lnTo>
                <a:lnTo>
                  <a:pt x="485800" y="2209800"/>
                </a:lnTo>
                <a:lnTo>
                  <a:pt x="502246" y="2247900"/>
                </a:lnTo>
                <a:lnTo>
                  <a:pt x="518807" y="2286000"/>
                </a:lnTo>
                <a:lnTo>
                  <a:pt x="535508" y="2336800"/>
                </a:lnTo>
                <a:lnTo>
                  <a:pt x="552361" y="2374900"/>
                </a:lnTo>
                <a:lnTo>
                  <a:pt x="569391" y="2425700"/>
                </a:lnTo>
                <a:lnTo>
                  <a:pt x="604062" y="2514600"/>
                </a:lnTo>
                <a:lnTo>
                  <a:pt x="773557" y="2946400"/>
                </a:lnTo>
                <a:lnTo>
                  <a:pt x="794118" y="2997200"/>
                </a:lnTo>
                <a:lnTo>
                  <a:pt x="815098" y="3048000"/>
                </a:lnTo>
                <a:lnTo>
                  <a:pt x="836498" y="3098800"/>
                </a:lnTo>
                <a:lnTo>
                  <a:pt x="858354" y="3162300"/>
                </a:lnTo>
                <a:lnTo>
                  <a:pt x="880681" y="3213100"/>
                </a:lnTo>
                <a:lnTo>
                  <a:pt x="903490" y="3276600"/>
                </a:lnTo>
                <a:lnTo>
                  <a:pt x="926807" y="3340100"/>
                </a:lnTo>
                <a:lnTo>
                  <a:pt x="950645" y="3390900"/>
                </a:lnTo>
                <a:lnTo>
                  <a:pt x="975029" y="3454400"/>
                </a:lnTo>
                <a:lnTo>
                  <a:pt x="999972" y="3517900"/>
                </a:lnTo>
                <a:lnTo>
                  <a:pt x="1025486" y="3581400"/>
                </a:lnTo>
                <a:lnTo>
                  <a:pt x="1051598" y="3644900"/>
                </a:lnTo>
                <a:lnTo>
                  <a:pt x="1078331" y="3708400"/>
                </a:lnTo>
                <a:lnTo>
                  <a:pt x="1137246" y="3860800"/>
                </a:lnTo>
                <a:lnTo>
                  <a:pt x="1168044" y="3937000"/>
                </a:lnTo>
                <a:lnTo>
                  <a:pt x="1198092" y="4013200"/>
                </a:lnTo>
                <a:lnTo>
                  <a:pt x="1227416" y="4089400"/>
                </a:lnTo>
                <a:lnTo>
                  <a:pt x="1255991" y="4152900"/>
                </a:lnTo>
                <a:lnTo>
                  <a:pt x="1283830" y="4229100"/>
                </a:lnTo>
                <a:lnTo>
                  <a:pt x="1310944" y="4292600"/>
                </a:lnTo>
                <a:lnTo>
                  <a:pt x="1337335" y="4368800"/>
                </a:lnTo>
                <a:lnTo>
                  <a:pt x="1362989" y="4432300"/>
                </a:lnTo>
                <a:lnTo>
                  <a:pt x="1387932" y="4495800"/>
                </a:lnTo>
                <a:lnTo>
                  <a:pt x="1412151" y="4559300"/>
                </a:lnTo>
                <a:lnTo>
                  <a:pt x="1435658" y="4622800"/>
                </a:lnTo>
                <a:lnTo>
                  <a:pt x="1458455" y="4686300"/>
                </a:lnTo>
                <a:lnTo>
                  <a:pt x="1480540" y="4749800"/>
                </a:lnTo>
                <a:lnTo>
                  <a:pt x="1501927" y="4800600"/>
                </a:lnTo>
                <a:lnTo>
                  <a:pt x="1522603" y="4864100"/>
                </a:lnTo>
                <a:lnTo>
                  <a:pt x="1542592" y="4914900"/>
                </a:lnTo>
                <a:lnTo>
                  <a:pt x="1561884" y="4978400"/>
                </a:lnTo>
                <a:lnTo>
                  <a:pt x="1580476" y="5029200"/>
                </a:lnTo>
                <a:lnTo>
                  <a:pt x="1598383" y="5080000"/>
                </a:lnTo>
                <a:lnTo>
                  <a:pt x="1615605" y="5130800"/>
                </a:lnTo>
                <a:lnTo>
                  <a:pt x="1632153" y="5181600"/>
                </a:lnTo>
                <a:lnTo>
                  <a:pt x="1648015" y="5232400"/>
                </a:lnTo>
                <a:lnTo>
                  <a:pt x="1663204" y="5283200"/>
                </a:lnTo>
                <a:lnTo>
                  <a:pt x="1677720" y="5334000"/>
                </a:lnTo>
                <a:lnTo>
                  <a:pt x="1691563" y="5372100"/>
                </a:lnTo>
                <a:lnTo>
                  <a:pt x="1704746" y="5422900"/>
                </a:lnTo>
                <a:lnTo>
                  <a:pt x="1717268" y="5473700"/>
                </a:lnTo>
                <a:lnTo>
                  <a:pt x="1729130" y="5511800"/>
                </a:lnTo>
                <a:lnTo>
                  <a:pt x="1740344" y="5562600"/>
                </a:lnTo>
                <a:lnTo>
                  <a:pt x="1750898" y="5600700"/>
                </a:lnTo>
                <a:lnTo>
                  <a:pt x="1760804" y="5651500"/>
                </a:lnTo>
                <a:lnTo>
                  <a:pt x="1770062" y="5689600"/>
                </a:lnTo>
                <a:lnTo>
                  <a:pt x="1778685" y="5727700"/>
                </a:lnTo>
                <a:lnTo>
                  <a:pt x="1786661" y="5765800"/>
                </a:lnTo>
                <a:lnTo>
                  <a:pt x="1794002" y="5803900"/>
                </a:lnTo>
                <a:lnTo>
                  <a:pt x="1800720" y="5854700"/>
                </a:lnTo>
                <a:lnTo>
                  <a:pt x="1806803" y="5892800"/>
                </a:lnTo>
                <a:lnTo>
                  <a:pt x="1812264" y="5930900"/>
                </a:lnTo>
                <a:lnTo>
                  <a:pt x="1817090" y="5969000"/>
                </a:lnTo>
                <a:lnTo>
                  <a:pt x="1821307" y="6007100"/>
                </a:lnTo>
                <a:lnTo>
                  <a:pt x="1824913" y="6045200"/>
                </a:lnTo>
                <a:lnTo>
                  <a:pt x="1827898" y="6083300"/>
                </a:lnTo>
                <a:lnTo>
                  <a:pt x="1830285" y="6108700"/>
                </a:lnTo>
                <a:lnTo>
                  <a:pt x="1832051" y="6146800"/>
                </a:lnTo>
                <a:lnTo>
                  <a:pt x="1833219" y="6184900"/>
                </a:lnTo>
                <a:lnTo>
                  <a:pt x="1833791" y="6223000"/>
                </a:lnTo>
                <a:lnTo>
                  <a:pt x="1833765" y="6261100"/>
                </a:lnTo>
                <a:lnTo>
                  <a:pt x="1833156" y="6299200"/>
                </a:lnTo>
                <a:lnTo>
                  <a:pt x="1830158" y="6362700"/>
                </a:lnTo>
                <a:lnTo>
                  <a:pt x="1827784" y="6400800"/>
                </a:lnTo>
                <a:lnTo>
                  <a:pt x="1824824" y="6438900"/>
                </a:lnTo>
                <a:lnTo>
                  <a:pt x="1821294" y="6464300"/>
                </a:lnTo>
                <a:lnTo>
                  <a:pt x="1817192" y="6502400"/>
                </a:lnTo>
                <a:lnTo>
                  <a:pt x="1812518" y="6540500"/>
                </a:lnTo>
                <a:lnTo>
                  <a:pt x="1807273" y="6578600"/>
                </a:lnTo>
                <a:lnTo>
                  <a:pt x="1801469" y="6604000"/>
                </a:lnTo>
                <a:lnTo>
                  <a:pt x="1795106" y="6642100"/>
                </a:lnTo>
                <a:lnTo>
                  <a:pt x="1788185" y="6680200"/>
                </a:lnTo>
                <a:lnTo>
                  <a:pt x="1780717" y="6718300"/>
                </a:lnTo>
                <a:lnTo>
                  <a:pt x="1772691" y="6743700"/>
                </a:lnTo>
                <a:lnTo>
                  <a:pt x="1764131" y="6781800"/>
                </a:lnTo>
                <a:lnTo>
                  <a:pt x="1755013" y="6819900"/>
                </a:lnTo>
                <a:lnTo>
                  <a:pt x="1745361" y="6858000"/>
                </a:lnTo>
                <a:lnTo>
                  <a:pt x="1735175" y="6896100"/>
                </a:lnTo>
                <a:lnTo>
                  <a:pt x="1724444" y="6934200"/>
                </a:lnTo>
                <a:lnTo>
                  <a:pt x="1713191" y="6972300"/>
                </a:lnTo>
                <a:lnTo>
                  <a:pt x="1701419" y="7010400"/>
                </a:lnTo>
                <a:lnTo>
                  <a:pt x="1689112" y="7048500"/>
                </a:lnTo>
                <a:lnTo>
                  <a:pt x="1676298" y="7086600"/>
                </a:lnTo>
                <a:lnTo>
                  <a:pt x="1662950" y="7124700"/>
                </a:lnTo>
                <a:lnTo>
                  <a:pt x="1649095" y="7162800"/>
                </a:lnTo>
                <a:lnTo>
                  <a:pt x="1634731" y="7200900"/>
                </a:lnTo>
                <a:lnTo>
                  <a:pt x="1619872" y="7239000"/>
                </a:lnTo>
                <a:lnTo>
                  <a:pt x="1604492" y="7289800"/>
                </a:lnTo>
                <a:lnTo>
                  <a:pt x="1588617" y="7327900"/>
                </a:lnTo>
                <a:lnTo>
                  <a:pt x="1572247" y="7366000"/>
                </a:lnTo>
                <a:lnTo>
                  <a:pt x="1555381" y="7416800"/>
                </a:lnTo>
                <a:lnTo>
                  <a:pt x="1538020" y="7454900"/>
                </a:lnTo>
                <a:lnTo>
                  <a:pt x="1520177" y="7505700"/>
                </a:lnTo>
                <a:lnTo>
                  <a:pt x="1501851" y="7543800"/>
                </a:lnTo>
                <a:lnTo>
                  <a:pt x="1483042" y="7594600"/>
                </a:lnTo>
                <a:lnTo>
                  <a:pt x="1463763" y="7645400"/>
                </a:lnTo>
                <a:lnTo>
                  <a:pt x="1444002" y="7696200"/>
                </a:lnTo>
                <a:lnTo>
                  <a:pt x="1423771" y="7734300"/>
                </a:lnTo>
                <a:lnTo>
                  <a:pt x="1412989" y="7772400"/>
                </a:lnTo>
                <a:lnTo>
                  <a:pt x="1665224" y="7772400"/>
                </a:lnTo>
                <a:lnTo>
                  <a:pt x="1692402" y="7734300"/>
                </a:lnTo>
                <a:lnTo>
                  <a:pt x="1729295" y="7708900"/>
                </a:lnTo>
                <a:lnTo>
                  <a:pt x="2058365" y="7366000"/>
                </a:lnTo>
                <a:lnTo>
                  <a:pt x="2094598" y="7340600"/>
                </a:lnTo>
                <a:lnTo>
                  <a:pt x="2417368" y="6997700"/>
                </a:lnTo>
                <a:lnTo>
                  <a:pt x="2452852" y="6972300"/>
                </a:lnTo>
                <a:lnTo>
                  <a:pt x="2488247" y="6934200"/>
                </a:lnTo>
                <a:lnTo>
                  <a:pt x="2733764" y="6667500"/>
                </a:lnTo>
                <a:lnTo>
                  <a:pt x="2803131" y="6604000"/>
                </a:lnTo>
                <a:lnTo>
                  <a:pt x="3043097" y="6350000"/>
                </a:lnTo>
                <a:lnTo>
                  <a:pt x="3144520" y="6235700"/>
                </a:lnTo>
                <a:lnTo>
                  <a:pt x="3211652" y="6172200"/>
                </a:lnTo>
                <a:lnTo>
                  <a:pt x="3278378" y="6096000"/>
                </a:lnTo>
                <a:lnTo>
                  <a:pt x="3311588" y="6070600"/>
                </a:lnTo>
                <a:lnTo>
                  <a:pt x="3377704" y="5994400"/>
                </a:lnTo>
                <a:lnTo>
                  <a:pt x="3410610" y="5969000"/>
                </a:lnTo>
                <a:lnTo>
                  <a:pt x="3476091" y="5892800"/>
                </a:lnTo>
                <a:lnTo>
                  <a:pt x="3508667" y="5867400"/>
                </a:lnTo>
                <a:lnTo>
                  <a:pt x="3541141" y="5829300"/>
                </a:lnTo>
                <a:close/>
              </a:path>
              <a:path w="9060180" h="7772400">
                <a:moveTo>
                  <a:pt x="9060167" y="4103725"/>
                </a:moveTo>
                <a:lnTo>
                  <a:pt x="6977939" y="3625024"/>
                </a:lnTo>
                <a:lnTo>
                  <a:pt x="6430035" y="3489579"/>
                </a:lnTo>
                <a:lnTo>
                  <a:pt x="6332512" y="3583381"/>
                </a:lnTo>
                <a:lnTo>
                  <a:pt x="6291897" y="3621824"/>
                </a:lnTo>
                <a:lnTo>
                  <a:pt x="6222174" y="3686835"/>
                </a:lnTo>
                <a:lnTo>
                  <a:pt x="6070041" y="3826878"/>
                </a:lnTo>
                <a:lnTo>
                  <a:pt x="6035726" y="3859060"/>
                </a:lnTo>
                <a:lnTo>
                  <a:pt x="4480649" y="5355564"/>
                </a:lnTo>
                <a:lnTo>
                  <a:pt x="2011895" y="7772400"/>
                </a:lnTo>
                <a:lnTo>
                  <a:pt x="5120348" y="7772400"/>
                </a:lnTo>
                <a:lnTo>
                  <a:pt x="5279288" y="7594701"/>
                </a:lnTo>
                <a:lnTo>
                  <a:pt x="5537568" y="7302436"/>
                </a:lnTo>
                <a:lnTo>
                  <a:pt x="5743499" y="7065619"/>
                </a:lnTo>
                <a:lnTo>
                  <a:pt x="5970549" y="6800482"/>
                </a:lnTo>
                <a:lnTo>
                  <a:pt x="6148463" y="6589598"/>
                </a:lnTo>
                <a:lnTo>
                  <a:pt x="6262471" y="6452209"/>
                </a:lnTo>
                <a:lnTo>
                  <a:pt x="6368732" y="6322365"/>
                </a:lnTo>
                <a:lnTo>
                  <a:pt x="6467792" y="6199784"/>
                </a:lnTo>
                <a:lnTo>
                  <a:pt x="6589585" y="6047168"/>
                </a:lnTo>
                <a:lnTo>
                  <a:pt x="6873418" y="5686412"/>
                </a:lnTo>
                <a:lnTo>
                  <a:pt x="6982866" y="5548325"/>
                </a:lnTo>
                <a:lnTo>
                  <a:pt x="7024040" y="5497207"/>
                </a:lnTo>
                <a:lnTo>
                  <a:pt x="7063968" y="5448325"/>
                </a:lnTo>
                <a:lnTo>
                  <a:pt x="7102780" y="5401589"/>
                </a:lnTo>
                <a:lnTo>
                  <a:pt x="7140651" y="5356923"/>
                </a:lnTo>
                <a:lnTo>
                  <a:pt x="7177735" y="5314251"/>
                </a:lnTo>
                <a:lnTo>
                  <a:pt x="7214184" y="5273484"/>
                </a:lnTo>
                <a:lnTo>
                  <a:pt x="7250163" y="5234559"/>
                </a:lnTo>
                <a:lnTo>
                  <a:pt x="7285812" y="5197373"/>
                </a:lnTo>
                <a:lnTo>
                  <a:pt x="7321296" y="5161864"/>
                </a:lnTo>
                <a:lnTo>
                  <a:pt x="7356767" y="5127942"/>
                </a:lnTo>
                <a:lnTo>
                  <a:pt x="7392390" y="5095545"/>
                </a:lnTo>
                <a:lnTo>
                  <a:pt x="7428306" y="5064569"/>
                </a:lnTo>
                <a:lnTo>
                  <a:pt x="7464679" y="5034940"/>
                </a:lnTo>
                <a:lnTo>
                  <a:pt x="7501674" y="5006594"/>
                </a:lnTo>
                <a:lnTo>
                  <a:pt x="7539431" y="4979441"/>
                </a:lnTo>
                <a:lnTo>
                  <a:pt x="7578103" y="4953393"/>
                </a:lnTo>
                <a:lnTo>
                  <a:pt x="7617866" y="4928387"/>
                </a:lnTo>
                <a:lnTo>
                  <a:pt x="7658862" y="4904321"/>
                </a:lnTo>
                <a:lnTo>
                  <a:pt x="7701254" y="4881143"/>
                </a:lnTo>
                <a:lnTo>
                  <a:pt x="7745184" y="4858740"/>
                </a:lnTo>
                <a:lnTo>
                  <a:pt x="7790815" y="4837061"/>
                </a:lnTo>
                <a:lnTo>
                  <a:pt x="7838313" y="4816018"/>
                </a:lnTo>
                <a:lnTo>
                  <a:pt x="7887817" y="4795520"/>
                </a:lnTo>
                <a:lnTo>
                  <a:pt x="7939494" y="4775505"/>
                </a:lnTo>
                <a:lnTo>
                  <a:pt x="7993507" y="4755870"/>
                </a:lnTo>
                <a:lnTo>
                  <a:pt x="8049984" y="4736554"/>
                </a:lnTo>
                <a:lnTo>
                  <a:pt x="8109102" y="4717478"/>
                </a:lnTo>
                <a:lnTo>
                  <a:pt x="8171015" y="4698555"/>
                </a:lnTo>
                <a:lnTo>
                  <a:pt x="8235874" y="4679696"/>
                </a:lnTo>
                <a:lnTo>
                  <a:pt x="8339036" y="4651387"/>
                </a:lnTo>
                <a:lnTo>
                  <a:pt x="8449704" y="4622787"/>
                </a:lnTo>
                <a:lnTo>
                  <a:pt x="8652256" y="4573765"/>
                </a:lnTo>
                <a:lnTo>
                  <a:pt x="9060167" y="4482173"/>
                </a:lnTo>
                <a:lnTo>
                  <a:pt x="9060167" y="4103725"/>
                </a:lnTo>
                <a:close/>
              </a:path>
              <a:path w="9060180" h="7772400">
                <a:moveTo>
                  <a:pt x="9060180" y="1602282"/>
                </a:moveTo>
                <a:lnTo>
                  <a:pt x="8732672" y="1559382"/>
                </a:lnTo>
                <a:lnTo>
                  <a:pt x="8262061" y="1489773"/>
                </a:lnTo>
                <a:lnTo>
                  <a:pt x="5628449" y="1050671"/>
                </a:lnTo>
                <a:lnTo>
                  <a:pt x="4440059" y="883412"/>
                </a:lnTo>
                <a:lnTo>
                  <a:pt x="4293908" y="859739"/>
                </a:lnTo>
                <a:lnTo>
                  <a:pt x="4213288" y="845058"/>
                </a:lnTo>
                <a:lnTo>
                  <a:pt x="4162196" y="834910"/>
                </a:lnTo>
                <a:lnTo>
                  <a:pt x="4113072" y="824382"/>
                </a:lnTo>
                <a:lnTo>
                  <a:pt x="4065765" y="813409"/>
                </a:lnTo>
                <a:lnTo>
                  <a:pt x="4020147" y="801903"/>
                </a:lnTo>
                <a:lnTo>
                  <a:pt x="3976052" y="789800"/>
                </a:lnTo>
                <a:lnTo>
                  <a:pt x="3933367" y="776998"/>
                </a:lnTo>
                <a:lnTo>
                  <a:pt x="3891940" y="763447"/>
                </a:lnTo>
                <a:lnTo>
                  <a:pt x="3851630" y="749058"/>
                </a:lnTo>
                <a:lnTo>
                  <a:pt x="3812286" y="733755"/>
                </a:lnTo>
                <a:lnTo>
                  <a:pt x="3773792" y="717461"/>
                </a:lnTo>
                <a:lnTo>
                  <a:pt x="3735984" y="700100"/>
                </a:lnTo>
                <a:lnTo>
                  <a:pt x="3698735" y="681596"/>
                </a:lnTo>
                <a:lnTo>
                  <a:pt x="3661905" y="661873"/>
                </a:lnTo>
                <a:lnTo>
                  <a:pt x="3625342" y="640854"/>
                </a:lnTo>
                <a:lnTo>
                  <a:pt x="3588905" y="618464"/>
                </a:lnTo>
                <a:lnTo>
                  <a:pt x="3552469" y="594626"/>
                </a:lnTo>
                <a:lnTo>
                  <a:pt x="3515880" y="569264"/>
                </a:lnTo>
                <a:lnTo>
                  <a:pt x="3479012" y="542290"/>
                </a:lnTo>
                <a:lnTo>
                  <a:pt x="3441712" y="513638"/>
                </a:lnTo>
                <a:lnTo>
                  <a:pt x="3403841" y="483235"/>
                </a:lnTo>
                <a:lnTo>
                  <a:pt x="3365258" y="451002"/>
                </a:lnTo>
                <a:lnTo>
                  <a:pt x="3325812" y="416852"/>
                </a:lnTo>
                <a:lnTo>
                  <a:pt x="3285388" y="380720"/>
                </a:lnTo>
                <a:lnTo>
                  <a:pt x="3243834" y="342519"/>
                </a:lnTo>
                <a:lnTo>
                  <a:pt x="3179064" y="281203"/>
                </a:lnTo>
                <a:lnTo>
                  <a:pt x="3134055" y="237515"/>
                </a:lnTo>
                <a:lnTo>
                  <a:pt x="3087433" y="191490"/>
                </a:lnTo>
                <a:lnTo>
                  <a:pt x="3014129" y="117932"/>
                </a:lnTo>
                <a:lnTo>
                  <a:pt x="2898762" y="0"/>
                </a:lnTo>
                <a:lnTo>
                  <a:pt x="2311997" y="0"/>
                </a:lnTo>
                <a:lnTo>
                  <a:pt x="2334120" y="79578"/>
                </a:lnTo>
                <a:lnTo>
                  <a:pt x="2348242" y="129984"/>
                </a:lnTo>
                <a:lnTo>
                  <a:pt x="2362466" y="180543"/>
                </a:lnTo>
                <a:lnTo>
                  <a:pt x="2376805" y="231241"/>
                </a:lnTo>
                <a:lnTo>
                  <a:pt x="2391232" y="282067"/>
                </a:lnTo>
                <a:lnTo>
                  <a:pt x="2405748" y="333006"/>
                </a:lnTo>
                <a:lnTo>
                  <a:pt x="2420353" y="384048"/>
                </a:lnTo>
                <a:lnTo>
                  <a:pt x="2435034" y="435165"/>
                </a:lnTo>
                <a:lnTo>
                  <a:pt x="2449779" y="486371"/>
                </a:lnTo>
                <a:lnTo>
                  <a:pt x="2479446" y="588924"/>
                </a:lnTo>
                <a:lnTo>
                  <a:pt x="2509291" y="691603"/>
                </a:lnTo>
                <a:lnTo>
                  <a:pt x="2569286" y="896912"/>
                </a:lnTo>
                <a:lnTo>
                  <a:pt x="2718143" y="1404721"/>
                </a:lnTo>
                <a:lnTo>
                  <a:pt x="2761653" y="1554035"/>
                </a:lnTo>
                <a:lnTo>
                  <a:pt x="2790177" y="1652460"/>
                </a:lnTo>
                <a:lnTo>
                  <a:pt x="2804274" y="1701292"/>
                </a:lnTo>
                <a:lnTo>
                  <a:pt x="2818244" y="1749856"/>
                </a:lnTo>
                <a:lnTo>
                  <a:pt x="2832087" y="1798142"/>
                </a:lnTo>
                <a:lnTo>
                  <a:pt x="2845790" y="1846122"/>
                </a:lnTo>
                <a:lnTo>
                  <a:pt x="2859354" y="1893798"/>
                </a:lnTo>
                <a:lnTo>
                  <a:pt x="2872765" y="1941156"/>
                </a:lnTo>
                <a:lnTo>
                  <a:pt x="2886024" y="1988172"/>
                </a:lnTo>
                <a:lnTo>
                  <a:pt x="2899105" y="2034832"/>
                </a:lnTo>
                <a:lnTo>
                  <a:pt x="2912008" y="2081136"/>
                </a:lnTo>
                <a:lnTo>
                  <a:pt x="2924733" y="2127046"/>
                </a:lnTo>
                <a:lnTo>
                  <a:pt x="2937268" y="2172576"/>
                </a:lnTo>
                <a:lnTo>
                  <a:pt x="2949613" y="2217699"/>
                </a:lnTo>
                <a:lnTo>
                  <a:pt x="2961741" y="2262403"/>
                </a:lnTo>
                <a:lnTo>
                  <a:pt x="2973667" y="2306675"/>
                </a:lnTo>
                <a:lnTo>
                  <a:pt x="2985363" y="2350490"/>
                </a:lnTo>
                <a:lnTo>
                  <a:pt x="2996844" y="2393848"/>
                </a:lnTo>
                <a:lnTo>
                  <a:pt x="3170313" y="2436685"/>
                </a:lnTo>
                <a:lnTo>
                  <a:pt x="3238677" y="2454783"/>
                </a:lnTo>
                <a:lnTo>
                  <a:pt x="3344202" y="2484209"/>
                </a:lnTo>
                <a:lnTo>
                  <a:pt x="3417900" y="2503665"/>
                </a:lnTo>
                <a:lnTo>
                  <a:pt x="9060180" y="3856875"/>
                </a:lnTo>
                <a:lnTo>
                  <a:pt x="9060180" y="1602282"/>
                </a:lnTo>
                <a:close/>
              </a:path>
            </a:pathLst>
          </a:custGeom>
          <a:solidFill>
            <a:srgbClr val="FFFFF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359" y="7049614"/>
            <a:ext cx="8775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Montserrat"/>
                <a:cs typeface="Montserrat"/>
              </a:rPr>
              <a:t>Q4</a:t>
            </a:r>
            <a:r>
              <a:rPr sz="16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ontserrat"/>
                <a:cs typeface="Montserrat"/>
              </a:rPr>
              <a:t>2024</a:t>
            </a:r>
            <a:endParaRPr sz="16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544" y="1668526"/>
            <a:ext cx="9143622" cy="4930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38211" y="2948031"/>
            <a:ext cx="31813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Ogden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3428" y="3359918"/>
            <a:ext cx="25654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35" dirty="0">
                <a:solidFill>
                  <a:srgbClr val="FFFFFF"/>
                </a:solidFill>
                <a:latin typeface="Gilroy-SemiBoldItalic"/>
                <a:cs typeface="Gilroy-SemiBoldItalic"/>
              </a:rPr>
              <a:t>Provo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8057" y="3347124"/>
            <a:ext cx="2381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Reno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397" y="3394997"/>
            <a:ext cx="38862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Oakland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7491" y="3628485"/>
            <a:ext cx="48133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30" dirty="0">
                <a:solidFill>
                  <a:srgbClr val="FFFFFF"/>
                </a:solidFill>
                <a:latin typeface="Gilroy-SemiBoldItalic"/>
                <a:cs typeface="Gilroy-SemiBoldItalic"/>
              </a:rPr>
              <a:t>Cedar</a:t>
            </a:r>
            <a:r>
              <a:rPr sz="750" spc="-1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City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6183" y="4043719"/>
            <a:ext cx="45021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30" dirty="0">
                <a:solidFill>
                  <a:srgbClr val="FFFFFF"/>
                </a:solidFill>
                <a:latin typeface="Gilroy-SemiBoldItalic"/>
                <a:cs typeface="Gilroy-SemiBoldItalic"/>
              </a:rPr>
              <a:t>Las </a:t>
            </a: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Vegas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6246" y="4287381"/>
            <a:ext cx="35687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Phoenix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0091" y="4212406"/>
            <a:ext cx="56578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Albuquerque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7509" y="3972718"/>
            <a:ext cx="62928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Oklahoma</a:t>
            </a:r>
            <a:r>
              <a:rPr sz="70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 City</a:t>
            </a:r>
            <a:endParaRPr sz="700">
              <a:latin typeface="Gilroy-SemiBoldItalic"/>
              <a:cs typeface="Gilroy-SemiBold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5522" y="3277481"/>
            <a:ext cx="495934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Kansas</a:t>
            </a:r>
            <a:r>
              <a:rPr sz="700" spc="-1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City</a:t>
            </a:r>
            <a:endParaRPr sz="700">
              <a:latin typeface="Gilroy-SemiBoldItalic"/>
              <a:cs typeface="Gilroy-SemiBoldIt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67006" y="3106274"/>
            <a:ext cx="53721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Indianapolis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9196" y="3432912"/>
            <a:ext cx="35242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St.</a:t>
            </a:r>
            <a:r>
              <a:rPr sz="700" spc="-3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Louis</a:t>
            </a:r>
            <a:endParaRPr sz="700">
              <a:latin typeface="Gilroy-SemiBoldItalic"/>
              <a:cs typeface="Gilroy-SemiBoldIt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79435" y="2057204"/>
            <a:ext cx="305435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Boston</a:t>
            </a:r>
            <a:endParaRPr sz="700">
              <a:latin typeface="Gilroy-SemiBoldItalic"/>
              <a:cs typeface="Gilroy-SemiBoldIt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0140" y="3267648"/>
            <a:ext cx="33782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Raleigh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96014" y="3469130"/>
            <a:ext cx="422909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Charlotte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4833" y="3707644"/>
            <a:ext cx="43053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Columbia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0352" y="3984005"/>
            <a:ext cx="4794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30" dirty="0">
                <a:solidFill>
                  <a:srgbClr val="FFFFFF"/>
                </a:solidFill>
                <a:latin typeface="Gilroy-SemiBoldItalic"/>
                <a:cs typeface="Gilroy-SemiBoldItalic"/>
              </a:rPr>
              <a:t>Charleston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82368" y="4648959"/>
            <a:ext cx="5302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30" dirty="0">
                <a:solidFill>
                  <a:srgbClr val="FFFFFF"/>
                </a:solidFill>
                <a:latin typeface="Gilroy-SemiBoldItalic"/>
                <a:cs typeface="Gilroy-SemiBoldItalic"/>
              </a:rPr>
              <a:t>Jacksonville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33235" y="4897727"/>
            <a:ext cx="36957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Orlando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36169" y="5145818"/>
            <a:ext cx="633730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Fort</a:t>
            </a:r>
            <a:r>
              <a:rPr sz="700" spc="-50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Lauderdale</a:t>
            </a:r>
            <a:endParaRPr sz="700">
              <a:latin typeface="Gilroy-SemiBoldItalic"/>
              <a:cs typeface="Gilroy-SemiBoldIta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3602" y="5452878"/>
            <a:ext cx="27495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Miami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70053" y="3909376"/>
            <a:ext cx="33718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Atlanta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755" y="2828801"/>
            <a:ext cx="44894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Columbus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1406" y="3052303"/>
            <a:ext cx="39179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Louisville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30115" y="4612246"/>
            <a:ext cx="2889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Dallas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29240" y="5056936"/>
            <a:ext cx="28067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5" dirty="0">
                <a:solidFill>
                  <a:srgbClr val="FFFFFF"/>
                </a:solidFill>
                <a:latin typeface="Gilroy-SemiBoldItalic"/>
                <a:cs typeface="Gilroy-SemiBoldItalic"/>
              </a:rPr>
              <a:t>Austin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34029" y="5407675"/>
            <a:ext cx="36957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Houston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1460" y="3107694"/>
            <a:ext cx="523240" cy="355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75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Boulder</a:t>
            </a:r>
            <a:endParaRPr sz="750">
              <a:latin typeface="Gilroy-SemiBoldItalic"/>
              <a:cs typeface="Gilroy-SemiBoldItalic"/>
            </a:endParaRPr>
          </a:p>
          <a:p>
            <a:pPr marL="210185">
              <a:lnSpc>
                <a:spcPct val="100000"/>
              </a:lnSpc>
              <a:spcBef>
                <a:spcPts val="400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Denver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31431" y="3555909"/>
            <a:ext cx="6489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30" dirty="0">
                <a:solidFill>
                  <a:srgbClr val="FFFFFF"/>
                </a:solidFill>
                <a:latin typeface="Gilroy-SemiBoldItalic"/>
                <a:cs typeface="Gilroy-SemiBoldItalic"/>
              </a:rPr>
              <a:t>Colorado</a:t>
            </a:r>
            <a:r>
              <a:rPr sz="650" spc="-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Springs</a:t>
            </a:r>
            <a:endParaRPr sz="650">
              <a:latin typeface="Gilroy-SemiBoldItalic"/>
              <a:cs typeface="Gilroy-SemiBoldItal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93231" y="2090004"/>
            <a:ext cx="49212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Minneapolis</a:t>
            </a:r>
            <a:endParaRPr sz="650">
              <a:latin typeface="Gilroy-SemiBoldItalic"/>
              <a:cs typeface="Gilroy-SemiBoldItal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02711" y="3146916"/>
            <a:ext cx="5988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Salt</a:t>
            </a: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50" spc="-35" dirty="0">
                <a:solidFill>
                  <a:srgbClr val="FFFFFF"/>
                </a:solidFill>
                <a:latin typeface="Gilroy-SemiBoldItalic"/>
                <a:cs typeface="Gilroy-SemiBoldItalic"/>
              </a:rPr>
              <a:t>Lake</a:t>
            </a: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City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73543" y="4595939"/>
            <a:ext cx="47307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Fort</a:t>
            </a:r>
            <a:r>
              <a:rPr sz="750" spc="-1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Worth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6999" y="2609184"/>
            <a:ext cx="38100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Chicago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02616" y="3281727"/>
            <a:ext cx="659130" cy="35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7335">
              <a:lnSpc>
                <a:spcPct val="142900"/>
              </a:lnSpc>
              <a:spcBef>
                <a:spcPts val="100"/>
              </a:spcBef>
            </a:pPr>
            <a:r>
              <a:rPr sz="750" spc="-35" dirty="0">
                <a:solidFill>
                  <a:srgbClr val="FFFFFF"/>
                </a:solidFill>
                <a:latin typeface="Gilroy-SemiBoldItalic"/>
                <a:cs typeface="Gilroy-SemiBoldItalic"/>
              </a:rPr>
              <a:t>Knoxville</a:t>
            </a:r>
            <a:r>
              <a:rPr sz="750" spc="500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Chattanooga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40876" y="3679676"/>
            <a:ext cx="39624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Nashville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92939" y="3874301"/>
            <a:ext cx="4032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Memphis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95916" y="5115254"/>
            <a:ext cx="31623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30" dirty="0">
                <a:solidFill>
                  <a:srgbClr val="FFFFFF"/>
                </a:solidFill>
                <a:latin typeface="Gilroy-SemiBoldItalic"/>
                <a:cs typeface="Gilroy-SemiBoldItalic"/>
              </a:rPr>
              <a:t>Tampa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11574" y="5206967"/>
            <a:ext cx="5353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San</a:t>
            </a:r>
            <a:r>
              <a:rPr sz="750" spc="-25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Antonio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57684" y="2331227"/>
            <a:ext cx="398780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dirty="0">
                <a:solidFill>
                  <a:srgbClr val="FFFFFF"/>
                </a:solidFill>
                <a:latin typeface="Gilroy-SemiBoldItalic"/>
                <a:cs typeface="Gilroy-SemiBoldItalic"/>
              </a:rPr>
              <a:t>New</a:t>
            </a:r>
            <a:r>
              <a:rPr sz="700" spc="-40" dirty="0">
                <a:solidFill>
                  <a:srgbClr val="FFFFFF"/>
                </a:solidFill>
                <a:latin typeface="Gilroy-SemiBoldItalic"/>
                <a:cs typeface="Gilroy-SemiBoldItalic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Gilroy-SemiBoldItalic"/>
                <a:cs typeface="Gilroy-SemiBoldItalic"/>
              </a:rPr>
              <a:t>York</a:t>
            </a:r>
            <a:endParaRPr sz="700">
              <a:latin typeface="Gilroy-SemiBoldItalic"/>
              <a:cs typeface="Gilroy-SemiBoldItal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87625" y="4071513"/>
            <a:ext cx="42037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FFFFFF"/>
                </a:solidFill>
                <a:latin typeface="Gilroy-SemiBoldItalic"/>
                <a:cs typeface="Gilroy-SemiBoldItalic"/>
              </a:rPr>
              <a:t>Riverside</a:t>
            </a:r>
            <a:endParaRPr sz="750">
              <a:latin typeface="Gilroy-SemiBoldItalic"/>
              <a:cs typeface="Gilroy-SemiBoldItal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63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448563" y="456434"/>
            <a:ext cx="25501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DB3D6"/>
                </a:solidFill>
              </a:rPr>
              <a:t>OUR</a:t>
            </a:r>
            <a:r>
              <a:rPr spc="-100" dirty="0">
                <a:solidFill>
                  <a:srgbClr val="7DB3D6"/>
                </a:solidFill>
              </a:rPr>
              <a:t> </a:t>
            </a:r>
            <a:r>
              <a:rPr spc="-30" dirty="0"/>
              <a:t>LOCATIONS</a:t>
            </a:r>
          </a:p>
        </p:txBody>
      </p:sp>
      <p:grpSp>
        <p:nvGrpSpPr>
          <p:cNvPr id="45" name="object 45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3588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65"/>
              </a:spcBef>
            </a:pPr>
            <a:r>
              <a:rPr spc="-50" dirty="0"/>
              <a:t>2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" y="2"/>
            <a:ext cx="4991735" cy="7772400"/>
          </a:xfrm>
          <a:custGeom>
            <a:avLst/>
            <a:gdLst/>
            <a:ahLst/>
            <a:cxnLst/>
            <a:rect l="l" t="t" r="r" b="b"/>
            <a:pathLst>
              <a:path w="4991735" h="7772400">
                <a:moveTo>
                  <a:pt x="4991599" y="7772400"/>
                </a:moveTo>
                <a:lnTo>
                  <a:pt x="0" y="7772400"/>
                </a:lnTo>
                <a:lnTo>
                  <a:pt x="0" y="0"/>
                </a:lnTo>
                <a:lnTo>
                  <a:pt x="4991599" y="0"/>
                </a:lnTo>
                <a:lnTo>
                  <a:pt x="4991599" y="7772400"/>
                </a:lnTo>
                <a:close/>
              </a:path>
            </a:pathLst>
          </a:custGeom>
          <a:solidFill>
            <a:srgbClr val="3C5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39628" y="5625888"/>
            <a:ext cx="0" cy="1184910"/>
          </a:xfrm>
          <a:custGeom>
            <a:avLst/>
            <a:gdLst/>
            <a:ahLst/>
            <a:cxnLst/>
            <a:rect l="l" t="t" r="r" b="b"/>
            <a:pathLst>
              <a:path h="1184909">
                <a:moveTo>
                  <a:pt x="0" y="0"/>
                </a:moveTo>
                <a:lnTo>
                  <a:pt x="0" y="1184553"/>
                </a:lnTo>
              </a:path>
            </a:pathLst>
          </a:custGeom>
          <a:ln w="25414">
            <a:solidFill>
              <a:srgbClr val="7D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3589" y="859428"/>
            <a:ext cx="7294880" cy="5955030"/>
            <a:chOff x="313589" y="859428"/>
            <a:chExt cx="7294880" cy="5955030"/>
          </a:xfrm>
        </p:grpSpPr>
        <p:sp>
          <p:nvSpPr>
            <p:cNvPr id="5" name="object 5"/>
            <p:cNvSpPr/>
            <p:nvPr/>
          </p:nvSpPr>
          <p:spPr>
            <a:xfrm>
              <a:off x="326200" y="925580"/>
              <a:ext cx="6955155" cy="5873115"/>
            </a:xfrm>
            <a:custGeom>
              <a:avLst/>
              <a:gdLst/>
              <a:ahLst/>
              <a:cxnLst/>
              <a:rect l="l" t="t" r="r" b="b"/>
              <a:pathLst>
                <a:path w="6955155" h="5873115">
                  <a:moveTo>
                    <a:pt x="1791708" y="0"/>
                  </a:moveTo>
                  <a:lnTo>
                    <a:pt x="0" y="0"/>
                  </a:lnTo>
                  <a:lnTo>
                    <a:pt x="0" y="5872789"/>
                  </a:lnTo>
                  <a:lnTo>
                    <a:pt x="6955045" y="5872789"/>
                  </a:lnTo>
                </a:path>
              </a:pathLst>
            </a:custGeom>
            <a:ln w="252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9247" y="859428"/>
              <a:ext cx="128088" cy="1264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98197" y="6801322"/>
              <a:ext cx="2547620" cy="0"/>
            </a:xfrm>
            <a:custGeom>
              <a:avLst/>
              <a:gdLst/>
              <a:ahLst/>
              <a:cxnLst/>
              <a:rect l="l" t="t" r="r" b="b"/>
              <a:pathLst>
                <a:path w="2547620">
                  <a:moveTo>
                    <a:pt x="0" y="0"/>
                  </a:moveTo>
                  <a:lnTo>
                    <a:pt x="2547111" y="0"/>
                  </a:lnTo>
                </a:path>
              </a:pathLst>
            </a:custGeom>
            <a:ln w="25083">
              <a:solidFill>
                <a:srgbClr val="7D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70962" y="5507990"/>
              <a:ext cx="137795" cy="117475"/>
            </a:xfrm>
            <a:custGeom>
              <a:avLst/>
              <a:gdLst/>
              <a:ahLst/>
              <a:cxnLst/>
              <a:rect l="l" t="t" r="r" b="b"/>
              <a:pathLst>
                <a:path w="137795" h="117475">
                  <a:moveTo>
                    <a:pt x="137338" y="117393"/>
                  </a:moveTo>
                  <a:lnTo>
                    <a:pt x="0" y="117393"/>
                  </a:lnTo>
                  <a:lnTo>
                    <a:pt x="68669" y="0"/>
                  </a:lnTo>
                  <a:lnTo>
                    <a:pt x="137338" y="117393"/>
                  </a:lnTo>
                  <a:close/>
                </a:path>
              </a:pathLst>
            </a:custGeom>
            <a:solidFill>
              <a:srgbClr val="7D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436009" y="576859"/>
            <a:ext cx="615315" cy="175260"/>
            <a:chOff x="8436009" y="576859"/>
            <a:chExt cx="615315" cy="1752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6009" y="576859"/>
              <a:ext cx="354126" cy="1750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76883" y="579806"/>
              <a:ext cx="274320" cy="169545"/>
            </a:xfrm>
            <a:custGeom>
              <a:avLst/>
              <a:gdLst/>
              <a:ahLst/>
              <a:cxnLst/>
              <a:rect l="l" t="t" r="r" b="b"/>
              <a:pathLst>
                <a:path w="274320" h="169545">
                  <a:moveTo>
                    <a:pt x="217978" y="169454"/>
                  </a:moveTo>
                  <a:lnTo>
                    <a:pt x="175333" y="169429"/>
                  </a:lnTo>
                  <a:lnTo>
                    <a:pt x="137682" y="54758"/>
                  </a:lnTo>
                  <a:lnTo>
                    <a:pt x="98645" y="169379"/>
                  </a:lnTo>
                  <a:lnTo>
                    <a:pt x="56241" y="169342"/>
                  </a:lnTo>
                  <a:lnTo>
                    <a:pt x="0" y="0"/>
                  </a:lnTo>
                  <a:lnTo>
                    <a:pt x="41171" y="37"/>
                  </a:lnTo>
                  <a:lnTo>
                    <a:pt x="79800" y="119061"/>
                  </a:lnTo>
                  <a:lnTo>
                    <a:pt x="120324" y="87"/>
                  </a:lnTo>
                  <a:lnTo>
                    <a:pt x="157073" y="112"/>
                  </a:lnTo>
                  <a:lnTo>
                    <a:pt x="196198" y="120102"/>
                  </a:lnTo>
                  <a:lnTo>
                    <a:pt x="236226" y="163"/>
                  </a:lnTo>
                  <a:lnTo>
                    <a:pt x="274207" y="188"/>
                  </a:lnTo>
                  <a:lnTo>
                    <a:pt x="217978" y="169454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102611" y="577176"/>
            <a:ext cx="302895" cy="175260"/>
          </a:xfrm>
          <a:custGeom>
            <a:avLst/>
            <a:gdLst/>
            <a:ahLst/>
            <a:cxnLst/>
            <a:rect l="l" t="t" r="r" b="b"/>
            <a:pathLst>
              <a:path w="302895" h="175259">
                <a:moveTo>
                  <a:pt x="163728" y="30048"/>
                </a:moveTo>
                <a:lnTo>
                  <a:pt x="124206" y="4381"/>
                </a:lnTo>
                <a:lnTo>
                  <a:pt x="93167" y="0"/>
                </a:lnTo>
                <a:lnTo>
                  <a:pt x="80264" y="698"/>
                </a:lnTo>
                <a:lnTo>
                  <a:pt x="35458" y="17386"/>
                </a:lnTo>
                <a:lnTo>
                  <a:pt x="6845" y="52705"/>
                </a:lnTo>
                <a:lnTo>
                  <a:pt x="0" y="87490"/>
                </a:lnTo>
                <a:lnTo>
                  <a:pt x="749" y="99758"/>
                </a:lnTo>
                <a:lnTo>
                  <a:pt x="18719" y="142049"/>
                </a:lnTo>
                <a:lnTo>
                  <a:pt x="56299" y="168757"/>
                </a:lnTo>
                <a:lnTo>
                  <a:pt x="92811" y="175120"/>
                </a:lnTo>
                <a:lnTo>
                  <a:pt x="103695" y="174637"/>
                </a:lnTo>
                <a:lnTo>
                  <a:pt x="141947" y="163106"/>
                </a:lnTo>
                <a:lnTo>
                  <a:pt x="138176" y="121704"/>
                </a:lnTo>
                <a:lnTo>
                  <a:pt x="128943" y="130467"/>
                </a:lnTo>
                <a:lnTo>
                  <a:pt x="118681" y="136740"/>
                </a:lnTo>
                <a:lnTo>
                  <a:pt x="107378" y="140500"/>
                </a:lnTo>
                <a:lnTo>
                  <a:pt x="95034" y="141744"/>
                </a:lnTo>
                <a:lnTo>
                  <a:pt x="87287" y="141312"/>
                </a:lnTo>
                <a:lnTo>
                  <a:pt x="50977" y="121424"/>
                </a:lnTo>
                <a:lnTo>
                  <a:pt x="40182" y="87528"/>
                </a:lnTo>
                <a:lnTo>
                  <a:pt x="40627" y="79883"/>
                </a:lnTo>
                <a:lnTo>
                  <a:pt x="60769" y="44043"/>
                </a:lnTo>
                <a:lnTo>
                  <a:pt x="95110" y="33388"/>
                </a:lnTo>
                <a:lnTo>
                  <a:pt x="107454" y="34632"/>
                </a:lnTo>
                <a:lnTo>
                  <a:pt x="118757" y="38366"/>
                </a:lnTo>
                <a:lnTo>
                  <a:pt x="129006" y="44564"/>
                </a:lnTo>
                <a:lnTo>
                  <a:pt x="138226" y="53238"/>
                </a:lnTo>
                <a:lnTo>
                  <a:pt x="163728" y="30048"/>
                </a:lnTo>
                <a:close/>
              </a:path>
              <a:path w="302895" h="175259">
                <a:moveTo>
                  <a:pt x="302844" y="2882"/>
                </a:moveTo>
                <a:lnTo>
                  <a:pt x="173215" y="2882"/>
                </a:lnTo>
                <a:lnTo>
                  <a:pt x="173215" y="34429"/>
                </a:lnTo>
                <a:lnTo>
                  <a:pt x="173189" y="78587"/>
                </a:lnTo>
                <a:lnTo>
                  <a:pt x="173177" y="79857"/>
                </a:lnTo>
                <a:lnTo>
                  <a:pt x="173164" y="110134"/>
                </a:lnTo>
                <a:lnTo>
                  <a:pt x="173126" y="171958"/>
                </a:lnTo>
                <a:lnTo>
                  <a:pt x="212826" y="171958"/>
                </a:lnTo>
                <a:lnTo>
                  <a:pt x="212826" y="110134"/>
                </a:lnTo>
                <a:lnTo>
                  <a:pt x="292252" y="110134"/>
                </a:lnTo>
                <a:lnTo>
                  <a:pt x="292252" y="79857"/>
                </a:lnTo>
                <a:lnTo>
                  <a:pt x="292265" y="78587"/>
                </a:lnTo>
                <a:lnTo>
                  <a:pt x="212877" y="78587"/>
                </a:lnTo>
                <a:lnTo>
                  <a:pt x="212877" y="34429"/>
                </a:lnTo>
                <a:lnTo>
                  <a:pt x="302844" y="34429"/>
                </a:lnTo>
                <a:lnTo>
                  <a:pt x="302844" y="2882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9472" y="543374"/>
            <a:ext cx="206721" cy="22017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404894" y="576634"/>
            <a:ext cx="187960" cy="175260"/>
          </a:xfrm>
          <a:custGeom>
            <a:avLst/>
            <a:gdLst/>
            <a:ahLst/>
            <a:cxnLst/>
            <a:rect l="l" t="t" r="r" b="b"/>
            <a:pathLst>
              <a:path w="187959" h="175259">
                <a:moveTo>
                  <a:pt x="93791" y="175098"/>
                </a:moveTo>
                <a:lnTo>
                  <a:pt x="45644" y="163698"/>
                </a:lnTo>
                <a:lnTo>
                  <a:pt x="12097" y="132355"/>
                </a:lnTo>
                <a:lnTo>
                  <a:pt x="0" y="87492"/>
                </a:lnTo>
                <a:lnTo>
                  <a:pt x="767" y="75341"/>
                </a:lnTo>
                <a:lnTo>
                  <a:pt x="18812" y="33195"/>
                </a:lnTo>
                <a:lnTo>
                  <a:pt x="56803" y="6363"/>
                </a:lnTo>
                <a:lnTo>
                  <a:pt x="93905" y="0"/>
                </a:lnTo>
                <a:lnTo>
                  <a:pt x="106581" y="700"/>
                </a:lnTo>
                <a:lnTo>
                  <a:pt x="106813" y="700"/>
                </a:lnTo>
                <a:lnTo>
                  <a:pt x="151887" y="17543"/>
                </a:lnTo>
                <a:lnTo>
                  <a:pt x="168698" y="33195"/>
                </a:lnTo>
                <a:lnTo>
                  <a:pt x="97027" y="33195"/>
                </a:lnTo>
                <a:lnTo>
                  <a:pt x="86473" y="33797"/>
                </a:lnTo>
                <a:lnTo>
                  <a:pt x="51013" y="53639"/>
                </a:lnTo>
                <a:lnTo>
                  <a:pt x="40194" y="87492"/>
                </a:lnTo>
                <a:lnTo>
                  <a:pt x="40621" y="95162"/>
                </a:lnTo>
                <a:lnTo>
                  <a:pt x="60574" y="131022"/>
                </a:lnTo>
                <a:lnTo>
                  <a:pt x="93816" y="141724"/>
                </a:lnTo>
                <a:lnTo>
                  <a:pt x="168887" y="141724"/>
                </a:lnTo>
                <a:lnTo>
                  <a:pt x="160970" y="150176"/>
                </a:lnTo>
                <a:lnTo>
                  <a:pt x="119260" y="172243"/>
                </a:lnTo>
                <a:lnTo>
                  <a:pt x="106906" y="174380"/>
                </a:lnTo>
                <a:lnTo>
                  <a:pt x="107124" y="174380"/>
                </a:lnTo>
                <a:lnTo>
                  <a:pt x="93791" y="175098"/>
                </a:lnTo>
                <a:close/>
              </a:path>
              <a:path w="187959" h="175259">
                <a:moveTo>
                  <a:pt x="168846" y="141724"/>
                </a:moveTo>
                <a:lnTo>
                  <a:pt x="93816" y="141724"/>
                </a:lnTo>
                <a:lnTo>
                  <a:pt x="101280" y="141292"/>
                </a:lnTo>
                <a:lnTo>
                  <a:pt x="108332" y="139995"/>
                </a:lnTo>
                <a:lnTo>
                  <a:pt x="140545" y="115574"/>
                </a:lnTo>
                <a:lnTo>
                  <a:pt x="147512" y="87492"/>
                </a:lnTo>
                <a:lnTo>
                  <a:pt x="147070" y="79866"/>
                </a:lnTo>
                <a:lnTo>
                  <a:pt x="127056" y="44030"/>
                </a:lnTo>
                <a:lnTo>
                  <a:pt x="90831" y="33195"/>
                </a:lnTo>
                <a:lnTo>
                  <a:pt x="168721" y="33195"/>
                </a:lnTo>
                <a:lnTo>
                  <a:pt x="186918" y="75341"/>
                </a:lnTo>
                <a:lnTo>
                  <a:pt x="187690" y="87492"/>
                </a:lnTo>
                <a:lnTo>
                  <a:pt x="186930" y="99636"/>
                </a:lnTo>
                <a:lnTo>
                  <a:pt x="184643" y="111161"/>
                </a:lnTo>
                <a:lnTo>
                  <a:pt x="180827" y="122067"/>
                </a:lnTo>
                <a:lnTo>
                  <a:pt x="175481" y="132355"/>
                </a:lnTo>
                <a:lnTo>
                  <a:pt x="173756" y="134813"/>
                </a:lnTo>
                <a:lnTo>
                  <a:pt x="168846" y="141724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73416" y="1775834"/>
            <a:ext cx="2514600" cy="72834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37210" marR="5080" indent="-525145">
              <a:lnSpc>
                <a:spcPts val="2570"/>
              </a:lnSpc>
              <a:spcBef>
                <a:spcPts val="509"/>
              </a:spcBef>
            </a:pPr>
            <a:r>
              <a:rPr sz="2450" b="1" spc="120" dirty="0">
                <a:solidFill>
                  <a:srgbClr val="2C4C7C"/>
                </a:solidFill>
                <a:latin typeface="Montserrat SemiBold"/>
                <a:cs typeface="Montserrat SemiBold"/>
              </a:rPr>
              <a:t>Financial</a:t>
            </a:r>
            <a:r>
              <a:rPr sz="2450" b="1" spc="15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2450" b="1" spc="40" dirty="0">
                <a:solidFill>
                  <a:srgbClr val="2C4C7C"/>
                </a:solidFill>
                <a:latin typeface="Montserrat SemiBold"/>
                <a:cs typeface="Montserrat SemiBold"/>
              </a:rPr>
              <a:t>Data </a:t>
            </a:r>
            <a:r>
              <a:rPr sz="2450" b="1" spc="90" dirty="0">
                <a:solidFill>
                  <a:srgbClr val="2C4C7C"/>
                </a:solidFill>
                <a:latin typeface="Montserrat SemiBold"/>
                <a:cs typeface="Montserrat SemiBold"/>
              </a:rPr>
              <a:t>Must</a:t>
            </a:r>
            <a:r>
              <a:rPr sz="2450" b="1" spc="10" dirty="0">
                <a:solidFill>
                  <a:srgbClr val="2C4C7C"/>
                </a:solidFill>
                <a:latin typeface="Montserrat SemiBold"/>
                <a:cs typeface="Montserrat SemiBold"/>
              </a:rPr>
              <a:t> </a:t>
            </a:r>
            <a:r>
              <a:rPr sz="2450" b="1" spc="-25" dirty="0">
                <a:solidFill>
                  <a:srgbClr val="2C4C7C"/>
                </a:solidFill>
                <a:latin typeface="Montserrat SemiBold"/>
                <a:cs typeface="Montserrat SemiBold"/>
              </a:rPr>
              <a:t>Be:</a:t>
            </a:r>
            <a:endParaRPr sz="24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48047" y="2839398"/>
            <a:ext cx="255651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-10" dirty="0">
                <a:solidFill>
                  <a:srgbClr val="FFFFFF"/>
                </a:solidFill>
              </a:rPr>
              <a:t>FINANCIAL</a:t>
            </a:r>
            <a:endParaRPr sz="3450"/>
          </a:p>
        </p:txBody>
      </p:sp>
      <p:sp>
        <p:nvSpPr>
          <p:cNvPr id="17" name="object 17"/>
          <p:cNvSpPr txBox="1"/>
          <p:nvPr/>
        </p:nvSpPr>
        <p:spPr>
          <a:xfrm>
            <a:off x="848047" y="3228326"/>
            <a:ext cx="235648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00"/>
              </a:lnSpc>
              <a:spcBef>
                <a:spcPts val="105"/>
              </a:spcBef>
            </a:pPr>
            <a:r>
              <a:rPr sz="3450" b="1" spc="-20" dirty="0">
                <a:solidFill>
                  <a:srgbClr val="FFFFFF"/>
                </a:solidFill>
                <a:latin typeface="Montserrat"/>
                <a:cs typeface="Montserrat"/>
              </a:rPr>
              <a:t>VISIBILITY</a:t>
            </a:r>
            <a:endParaRPr sz="3450">
              <a:latin typeface="Montserrat"/>
              <a:cs typeface="Montserrat"/>
            </a:endParaRPr>
          </a:p>
          <a:p>
            <a:pPr marL="12700">
              <a:lnSpc>
                <a:spcPts val="3600"/>
              </a:lnSpc>
            </a:pPr>
            <a:r>
              <a:rPr sz="3450" b="1" spc="-50" dirty="0">
                <a:solidFill>
                  <a:srgbClr val="FFFFFF"/>
                </a:solidFill>
                <a:latin typeface="Montserrat"/>
                <a:cs typeface="Montserrat"/>
              </a:rPr>
              <a:t>=</a:t>
            </a:r>
            <a:endParaRPr sz="34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8047" y="3980722"/>
            <a:ext cx="2665730" cy="105410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 marR="5080">
              <a:lnSpc>
                <a:spcPct val="70800"/>
              </a:lnSpc>
              <a:spcBef>
                <a:spcPts val="1485"/>
              </a:spcBef>
            </a:pPr>
            <a:r>
              <a:rPr sz="3950" b="1" spc="-10" dirty="0">
                <a:solidFill>
                  <a:srgbClr val="FFFFFF"/>
                </a:solidFill>
                <a:latin typeface="Montserrat"/>
                <a:cs typeface="Montserrat"/>
              </a:rPr>
              <a:t>SMARTER </a:t>
            </a:r>
            <a:r>
              <a:rPr sz="3950" b="1" spc="-20" dirty="0">
                <a:solidFill>
                  <a:srgbClr val="FFFFFF"/>
                </a:solidFill>
                <a:latin typeface="Montserrat"/>
                <a:cs typeface="Montserrat"/>
              </a:rPr>
              <a:t>BUSINESS</a:t>
            </a:r>
            <a:endParaRPr sz="39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8047" y="4833577"/>
            <a:ext cx="293941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b="1" spc="-10" dirty="0">
                <a:solidFill>
                  <a:srgbClr val="FFFFFF"/>
                </a:solidFill>
                <a:latin typeface="Montserrat"/>
                <a:cs typeface="Montserrat"/>
              </a:rPr>
              <a:t>DECISIONS</a:t>
            </a:r>
            <a:endParaRPr sz="395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51882" y="2969577"/>
            <a:ext cx="1209040" cy="1270635"/>
            <a:chOff x="5651882" y="2969577"/>
            <a:chExt cx="1209040" cy="1270635"/>
          </a:xfrm>
        </p:grpSpPr>
        <p:sp>
          <p:nvSpPr>
            <p:cNvPr id="21" name="object 21"/>
            <p:cNvSpPr/>
            <p:nvPr/>
          </p:nvSpPr>
          <p:spPr>
            <a:xfrm>
              <a:off x="5651882" y="3206546"/>
              <a:ext cx="1209040" cy="1033144"/>
            </a:xfrm>
            <a:custGeom>
              <a:avLst/>
              <a:gdLst/>
              <a:ahLst/>
              <a:cxnLst/>
              <a:rect l="l" t="t" r="r" b="b"/>
              <a:pathLst>
                <a:path w="1209040" h="1033145">
                  <a:moveTo>
                    <a:pt x="604314" y="1033109"/>
                  </a:moveTo>
                  <a:lnTo>
                    <a:pt x="0" y="688743"/>
                  </a:lnTo>
                  <a:lnTo>
                    <a:pt x="0" y="0"/>
                  </a:lnTo>
                  <a:lnTo>
                    <a:pt x="604314" y="1329"/>
                  </a:lnTo>
                  <a:lnTo>
                    <a:pt x="1208653" y="0"/>
                  </a:lnTo>
                  <a:lnTo>
                    <a:pt x="1208653" y="688743"/>
                  </a:lnTo>
                  <a:lnTo>
                    <a:pt x="604314" y="1033109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08115" y="2969577"/>
              <a:ext cx="1097915" cy="1193165"/>
            </a:xfrm>
            <a:custGeom>
              <a:avLst/>
              <a:gdLst/>
              <a:ahLst/>
              <a:cxnLst/>
              <a:rect l="l" t="t" r="r" b="b"/>
              <a:pathLst>
                <a:path w="1097915" h="1193164">
                  <a:moveTo>
                    <a:pt x="548936" y="1192994"/>
                  </a:moveTo>
                  <a:lnTo>
                    <a:pt x="0" y="893002"/>
                  </a:lnTo>
                  <a:lnTo>
                    <a:pt x="0" y="0"/>
                  </a:lnTo>
                  <a:lnTo>
                    <a:pt x="1097898" y="0"/>
                  </a:lnTo>
                  <a:lnTo>
                    <a:pt x="1097898" y="893002"/>
                  </a:lnTo>
                  <a:lnTo>
                    <a:pt x="548936" y="1192994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00115" y="3381964"/>
            <a:ext cx="92392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10" dirty="0">
                <a:solidFill>
                  <a:srgbClr val="2C4C7C"/>
                </a:solidFill>
                <a:latin typeface="Montserrat"/>
                <a:cs typeface="Montserrat"/>
              </a:rPr>
              <a:t>Accurate</a:t>
            </a:r>
            <a:endParaRPr sz="1450">
              <a:latin typeface="Montserrat"/>
              <a:cs typeface="Montserra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51882" y="4662747"/>
            <a:ext cx="1209040" cy="1270635"/>
            <a:chOff x="5651882" y="4662747"/>
            <a:chExt cx="1209040" cy="1270635"/>
          </a:xfrm>
        </p:grpSpPr>
        <p:sp>
          <p:nvSpPr>
            <p:cNvPr id="25" name="object 25"/>
            <p:cNvSpPr/>
            <p:nvPr/>
          </p:nvSpPr>
          <p:spPr>
            <a:xfrm>
              <a:off x="5651882" y="4899716"/>
              <a:ext cx="1209040" cy="1033144"/>
            </a:xfrm>
            <a:custGeom>
              <a:avLst/>
              <a:gdLst/>
              <a:ahLst/>
              <a:cxnLst/>
              <a:rect l="l" t="t" r="r" b="b"/>
              <a:pathLst>
                <a:path w="1209040" h="1033145">
                  <a:moveTo>
                    <a:pt x="604314" y="1033109"/>
                  </a:moveTo>
                  <a:lnTo>
                    <a:pt x="0" y="688743"/>
                  </a:lnTo>
                  <a:lnTo>
                    <a:pt x="0" y="0"/>
                  </a:lnTo>
                  <a:lnTo>
                    <a:pt x="604314" y="1329"/>
                  </a:lnTo>
                  <a:lnTo>
                    <a:pt x="1208653" y="0"/>
                  </a:lnTo>
                  <a:lnTo>
                    <a:pt x="1208653" y="688743"/>
                  </a:lnTo>
                  <a:lnTo>
                    <a:pt x="604314" y="1033109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8115" y="4662747"/>
              <a:ext cx="1097915" cy="1193165"/>
            </a:xfrm>
            <a:custGeom>
              <a:avLst/>
              <a:gdLst/>
              <a:ahLst/>
              <a:cxnLst/>
              <a:rect l="l" t="t" r="r" b="b"/>
              <a:pathLst>
                <a:path w="1097915" h="1193164">
                  <a:moveTo>
                    <a:pt x="548936" y="1192994"/>
                  </a:moveTo>
                  <a:lnTo>
                    <a:pt x="0" y="892990"/>
                  </a:lnTo>
                  <a:lnTo>
                    <a:pt x="0" y="0"/>
                  </a:lnTo>
                  <a:lnTo>
                    <a:pt x="1097898" y="0"/>
                  </a:lnTo>
                  <a:lnTo>
                    <a:pt x="1097898" y="892990"/>
                  </a:lnTo>
                  <a:lnTo>
                    <a:pt x="548936" y="1192994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09836" y="5075134"/>
            <a:ext cx="90487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10" dirty="0">
                <a:solidFill>
                  <a:srgbClr val="2C4C7C"/>
                </a:solidFill>
                <a:latin typeface="Montserrat"/>
                <a:cs typeface="Montserrat"/>
              </a:rPr>
              <a:t>Relevant</a:t>
            </a:r>
            <a:endParaRPr sz="1450">
              <a:latin typeface="Montserrat"/>
              <a:cs typeface="Montserra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200401" y="2969577"/>
            <a:ext cx="1209040" cy="1270635"/>
            <a:chOff x="8200401" y="2969577"/>
            <a:chExt cx="1209040" cy="1270635"/>
          </a:xfrm>
        </p:grpSpPr>
        <p:sp>
          <p:nvSpPr>
            <p:cNvPr id="29" name="object 29"/>
            <p:cNvSpPr/>
            <p:nvPr/>
          </p:nvSpPr>
          <p:spPr>
            <a:xfrm>
              <a:off x="8200401" y="3206546"/>
              <a:ext cx="1209040" cy="1033144"/>
            </a:xfrm>
            <a:custGeom>
              <a:avLst/>
              <a:gdLst/>
              <a:ahLst/>
              <a:cxnLst/>
              <a:rect l="l" t="t" r="r" b="b"/>
              <a:pathLst>
                <a:path w="1209040" h="1033145">
                  <a:moveTo>
                    <a:pt x="604314" y="1033109"/>
                  </a:moveTo>
                  <a:lnTo>
                    <a:pt x="0" y="688743"/>
                  </a:lnTo>
                  <a:lnTo>
                    <a:pt x="0" y="0"/>
                  </a:lnTo>
                  <a:lnTo>
                    <a:pt x="604314" y="1329"/>
                  </a:lnTo>
                  <a:lnTo>
                    <a:pt x="1208641" y="0"/>
                  </a:lnTo>
                  <a:lnTo>
                    <a:pt x="1208641" y="688743"/>
                  </a:lnTo>
                  <a:lnTo>
                    <a:pt x="604314" y="1033109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56634" y="2969577"/>
              <a:ext cx="1097915" cy="1193165"/>
            </a:xfrm>
            <a:custGeom>
              <a:avLst/>
              <a:gdLst/>
              <a:ahLst/>
              <a:cxnLst/>
              <a:rect l="l" t="t" r="r" b="b"/>
              <a:pathLst>
                <a:path w="1097915" h="1193164">
                  <a:moveTo>
                    <a:pt x="548936" y="1192994"/>
                  </a:moveTo>
                  <a:lnTo>
                    <a:pt x="0" y="893002"/>
                  </a:lnTo>
                  <a:lnTo>
                    <a:pt x="0" y="0"/>
                  </a:lnTo>
                  <a:lnTo>
                    <a:pt x="1097898" y="0"/>
                  </a:lnTo>
                  <a:lnTo>
                    <a:pt x="1097898" y="893002"/>
                  </a:lnTo>
                  <a:lnTo>
                    <a:pt x="548936" y="1192994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64997" y="3381964"/>
            <a:ext cx="69151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10" dirty="0">
                <a:solidFill>
                  <a:srgbClr val="2C4C7C"/>
                </a:solidFill>
                <a:latin typeface="Montserrat"/>
                <a:cs typeface="Montserrat"/>
              </a:rPr>
              <a:t>Timely</a:t>
            </a:r>
            <a:endParaRPr sz="1450">
              <a:latin typeface="Montserrat"/>
              <a:cs typeface="Montserra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200401" y="4662747"/>
            <a:ext cx="1209040" cy="1270635"/>
            <a:chOff x="8200401" y="4662747"/>
            <a:chExt cx="1209040" cy="1270635"/>
          </a:xfrm>
        </p:grpSpPr>
        <p:sp>
          <p:nvSpPr>
            <p:cNvPr id="33" name="object 33"/>
            <p:cNvSpPr/>
            <p:nvPr/>
          </p:nvSpPr>
          <p:spPr>
            <a:xfrm>
              <a:off x="8200401" y="4899716"/>
              <a:ext cx="1209040" cy="1033144"/>
            </a:xfrm>
            <a:custGeom>
              <a:avLst/>
              <a:gdLst/>
              <a:ahLst/>
              <a:cxnLst/>
              <a:rect l="l" t="t" r="r" b="b"/>
              <a:pathLst>
                <a:path w="1209040" h="1033145">
                  <a:moveTo>
                    <a:pt x="604314" y="1033109"/>
                  </a:moveTo>
                  <a:lnTo>
                    <a:pt x="0" y="688743"/>
                  </a:lnTo>
                  <a:lnTo>
                    <a:pt x="0" y="0"/>
                  </a:lnTo>
                  <a:lnTo>
                    <a:pt x="604314" y="1329"/>
                  </a:lnTo>
                  <a:lnTo>
                    <a:pt x="1208641" y="0"/>
                  </a:lnTo>
                  <a:lnTo>
                    <a:pt x="1208641" y="688743"/>
                  </a:lnTo>
                  <a:lnTo>
                    <a:pt x="604314" y="1033109"/>
                  </a:lnTo>
                  <a:close/>
                </a:path>
              </a:pathLst>
            </a:custGeom>
            <a:solidFill>
              <a:srgbClr val="3C5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56634" y="4662747"/>
              <a:ext cx="1097915" cy="1193165"/>
            </a:xfrm>
            <a:custGeom>
              <a:avLst/>
              <a:gdLst/>
              <a:ahLst/>
              <a:cxnLst/>
              <a:rect l="l" t="t" r="r" b="b"/>
              <a:pathLst>
                <a:path w="1097915" h="1193164">
                  <a:moveTo>
                    <a:pt x="548936" y="1192994"/>
                  </a:moveTo>
                  <a:lnTo>
                    <a:pt x="0" y="892990"/>
                  </a:lnTo>
                  <a:lnTo>
                    <a:pt x="0" y="0"/>
                  </a:lnTo>
                  <a:lnTo>
                    <a:pt x="1097898" y="0"/>
                  </a:lnTo>
                  <a:lnTo>
                    <a:pt x="1097898" y="892990"/>
                  </a:lnTo>
                  <a:lnTo>
                    <a:pt x="548936" y="1192994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309973" y="5075134"/>
            <a:ext cx="988694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spc="-10" dirty="0">
                <a:solidFill>
                  <a:srgbClr val="2C4C7C"/>
                </a:solidFill>
                <a:latin typeface="Montserrat"/>
                <a:cs typeface="Montserrat"/>
              </a:rPr>
              <a:t>Insightful</a:t>
            </a:r>
            <a:endParaRPr sz="145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0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3</a:t>
            </a:r>
            <a:endParaRPr sz="1050">
              <a:latin typeface="Montserrat SemiBold"/>
              <a:cs typeface="Montserrat SemiBold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20" dirty="0">
                <a:solidFill>
                  <a:srgbClr val="3C5682"/>
                </a:solidFill>
              </a:rPr>
              <a:t>Private</a:t>
            </a:r>
            <a:r>
              <a:rPr spc="-30" dirty="0">
                <a:solidFill>
                  <a:srgbClr val="3C5682"/>
                </a:solidFill>
              </a:rPr>
              <a:t> </a:t>
            </a:r>
            <a:r>
              <a:rPr dirty="0">
                <a:solidFill>
                  <a:srgbClr val="3C5682"/>
                </a:solidFill>
              </a:rPr>
              <a:t>&amp;</a:t>
            </a:r>
            <a:r>
              <a:rPr spc="-35" dirty="0">
                <a:solidFill>
                  <a:srgbClr val="3C5682"/>
                </a:solidFill>
              </a:rPr>
              <a:t> </a:t>
            </a:r>
            <a:r>
              <a:rPr spc="-10" dirty="0">
                <a:solidFill>
                  <a:srgbClr val="3C5682"/>
                </a:solidFill>
              </a:rPr>
              <a:t>Confidential</a:t>
            </a:r>
            <a:r>
              <a:rPr spc="-30" dirty="0">
                <a:solidFill>
                  <a:srgbClr val="3C5682"/>
                </a:solidFill>
              </a:rPr>
              <a:t> </a:t>
            </a:r>
            <a:r>
              <a:rPr dirty="0">
                <a:solidFill>
                  <a:srgbClr val="3C5682"/>
                </a:solidFill>
              </a:rPr>
              <a:t>©</a:t>
            </a:r>
            <a:r>
              <a:rPr spc="-30" dirty="0">
                <a:solidFill>
                  <a:srgbClr val="3C5682"/>
                </a:solidFill>
              </a:rPr>
              <a:t> </a:t>
            </a:r>
            <a:r>
              <a:rPr spc="-10" dirty="0">
                <a:solidFill>
                  <a:srgbClr val="3C5682"/>
                </a:solidFill>
              </a:rPr>
              <a:t>NOW</a:t>
            </a:r>
            <a:r>
              <a:rPr spc="-30" dirty="0">
                <a:solidFill>
                  <a:srgbClr val="3C5682"/>
                </a:solidFill>
              </a:rPr>
              <a:t> </a:t>
            </a:r>
            <a:r>
              <a:rPr spc="-20" dirty="0">
                <a:solidFill>
                  <a:srgbClr val="3C5682"/>
                </a:solidFill>
              </a:rPr>
              <a:t>CFO.</a:t>
            </a:r>
            <a:r>
              <a:rPr spc="-30" dirty="0">
                <a:solidFill>
                  <a:srgbClr val="3C5682"/>
                </a:solidFill>
              </a:rPr>
              <a:t> </a:t>
            </a:r>
            <a:r>
              <a:rPr dirty="0">
                <a:solidFill>
                  <a:srgbClr val="3C5682"/>
                </a:solidFill>
              </a:rPr>
              <a:t>All</a:t>
            </a:r>
            <a:r>
              <a:rPr spc="-30" dirty="0">
                <a:solidFill>
                  <a:srgbClr val="3C5682"/>
                </a:solidFill>
              </a:rPr>
              <a:t> </a:t>
            </a:r>
            <a:r>
              <a:rPr spc="-10" dirty="0">
                <a:solidFill>
                  <a:srgbClr val="3C5682"/>
                </a:solidFill>
              </a:rPr>
              <a:t>rights</a:t>
            </a:r>
            <a:r>
              <a:rPr spc="-30" dirty="0">
                <a:solidFill>
                  <a:srgbClr val="3C5682"/>
                </a:solidFill>
              </a:rPr>
              <a:t> </a:t>
            </a:r>
            <a:r>
              <a:rPr dirty="0">
                <a:solidFill>
                  <a:srgbClr val="3C5682"/>
                </a:solidFill>
              </a:rPr>
              <a:t>reserved.</a:t>
            </a:r>
            <a:r>
              <a:rPr spc="225" dirty="0">
                <a:solidFill>
                  <a:srgbClr val="3C5682"/>
                </a:solidFill>
              </a:rPr>
              <a:t> </a:t>
            </a:r>
            <a:r>
              <a:rPr b="1" spc="-10" dirty="0">
                <a:solidFill>
                  <a:srgbClr val="3C5682"/>
                </a:solidFill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436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7DB3D6"/>
                </a:solidFill>
              </a:rPr>
              <a:t>INDUSTRY</a:t>
            </a:r>
            <a:r>
              <a:rPr spc="-110" dirty="0">
                <a:solidFill>
                  <a:srgbClr val="7DB3D6"/>
                </a:solidFill>
              </a:rPr>
              <a:t> </a:t>
            </a:r>
            <a:r>
              <a:rPr spc="-25" dirty="0"/>
              <a:t>EXPERTISE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96203" y="1860491"/>
            <a:ext cx="13481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60" dirty="0">
                <a:solidFill>
                  <a:srgbClr val="465B87"/>
                </a:solidFill>
                <a:latin typeface="Montserrat SemiBold"/>
                <a:cs typeface="Montserrat SemiBold"/>
              </a:rPr>
              <a:t>Healthcare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39795" y="1295399"/>
            <a:ext cx="657860" cy="455930"/>
          </a:xfrm>
          <a:custGeom>
            <a:avLst/>
            <a:gdLst/>
            <a:ahLst/>
            <a:cxnLst/>
            <a:rect l="l" t="t" r="r" b="b"/>
            <a:pathLst>
              <a:path w="657860" h="455930">
                <a:moveTo>
                  <a:pt x="657745" y="424180"/>
                </a:moveTo>
                <a:lnTo>
                  <a:pt x="621055" y="424180"/>
                </a:lnTo>
                <a:lnTo>
                  <a:pt x="621055" y="359410"/>
                </a:lnTo>
                <a:lnTo>
                  <a:pt x="621055" y="341630"/>
                </a:lnTo>
                <a:lnTo>
                  <a:pt x="621055" y="157480"/>
                </a:lnTo>
                <a:lnTo>
                  <a:pt x="596493" y="157480"/>
                </a:lnTo>
                <a:lnTo>
                  <a:pt x="596493" y="201930"/>
                </a:lnTo>
                <a:lnTo>
                  <a:pt x="596493" y="240030"/>
                </a:lnTo>
                <a:lnTo>
                  <a:pt x="499529" y="240030"/>
                </a:lnTo>
                <a:lnTo>
                  <a:pt x="499529" y="201930"/>
                </a:lnTo>
                <a:lnTo>
                  <a:pt x="596493" y="201930"/>
                </a:lnTo>
                <a:lnTo>
                  <a:pt x="596493" y="157480"/>
                </a:lnTo>
                <a:lnTo>
                  <a:pt x="471690" y="157480"/>
                </a:lnTo>
                <a:lnTo>
                  <a:pt x="471690" y="201930"/>
                </a:lnTo>
                <a:lnTo>
                  <a:pt x="471690" y="240030"/>
                </a:lnTo>
                <a:lnTo>
                  <a:pt x="471690" y="341630"/>
                </a:lnTo>
                <a:lnTo>
                  <a:pt x="442861" y="341630"/>
                </a:lnTo>
                <a:lnTo>
                  <a:pt x="442861" y="297535"/>
                </a:lnTo>
                <a:lnTo>
                  <a:pt x="442861" y="297180"/>
                </a:lnTo>
                <a:lnTo>
                  <a:pt x="442861" y="0"/>
                </a:lnTo>
                <a:lnTo>
                  <a:pt x="408635" y="0"/>
                </a:lnTo>
                <a:lnTo>
                  <a:pt x="408635" y="184150"/>
                </a:lnTo>
                <a:lnTo>
                  <a:pt x="408635" y="228600"/>
                </a:lnTo>
                <a:lnTo>
                  <a:pt x="408635" y="252730"/>
                </a:lnTo>
                <a:lnTo>
                  <a:pt x="408635" y="297180"/>
                </a:lnTo>
                <a:lnTo>
                  <a:pt x="351637" y="297180"/>
                </a:lnTo>
                <a:lnTo>
                  <a:pt x="351637" y="252730"/>
                </a:lnTo>
                <a:lnTo>
                  <a:pt x="408635" y="252730"/>
                </a:lnTo>
                <a:lnTo>
                  <a:pt x="408635" y="228600"/>
                </a:lnTo>
                <a:lnTo>
                  <a:pt x="351637" y="228600"/>
                </a:lnTo>
                <a:lnTo>
                  <a:pt x="351637" y="184150"/>
                </a:lnTo>
                <a:lnTo>
                  <a:pt x="408635" y="184150"/>
                </a:lnTo>
                <a:lnTo>
                  <a:pt x="408635" y="0"/>
                </a:lnTo>
                <a:lnTo>
                  <a:pt x="383082" y="0"/>
                </a:lnTo>
                <a:lnTo>
                  <a:pt x="383082" y="81280"/>
                </a:lnTo>
                <a:lnTo>
                  <a:pt x="383082" y="118110"/>
                </a:lnTo>
                <a:lnTo>
                  <a:pt x="343700" y="118110"/>
                </a:lnTo>
                <a:lnTo>
                  <a:pt x="343700" y="157480"/>
                </a:lnTo>
                <a:lnTo>
                  <a:pt x="306514" y="157480"/>
                </a:lnTo>
                <a:lnTo>
                  <a:pt x="306514" y="118110"/>
                </a:lnTo>
                <a:lnTo>
                  <a:pt x="303479" y="118110"/>
                </a:lnTo>
                <a:lnTo>
                  <a:pt x="303479" y="184150"/>
                </a:lnTo>
                <a:lnTo>
                  <a:pt x="303479" y="228600"/>
                </a:lnTo>
                <a:lnTo>
                  <a:pt x="303479" y="252730"/>
                </a:lnTo>
                <a:lnTo>
                  <a:pt x="303479" y="297180"/>
                </a:lnTo>
                <a:lnTo>
                  <a:pt x="246481" y="297180"/>
                </a:lnTo>
                <a:lnTo>
                  <a:pt x="246481" y="252730"/>
                </a:lnTo>
                <a:lnTo>
                  <a:pt x="303479" y="252730"/>
                </a:lnTo>
                <a:lnTo>
                  <a:pt x="303479" y="228600"/>
                </a:lnTo>
                <a:lnTo>
                  <a:pt x="246481" y="228600"/>
                </a:lnTo>
                <a:lnTo>
                  <a:pt x="246481" y="184150"/>
                </a:lnTo>
                <a:lnTo>
                  <a:pt x="303479" y="184150"/>
                </a:lnTo>
                <a:lnTo>
                  <a:pt x="303479" y="118110"/>
                </a:lnTo>
                <a:lnTo>
                  <a:pt x="267131" y="118110"/>
                </a:lnTo>
                <a:lnTo>
                  <a:pt x="267131" y="81280"/>
                </a:lnTo>
                <a:lnTo>
                  <a:pt x="306514" y="81280"/>
                </a:lnTo>
                <a:lnTo>
                  <a:pt x="306514" y="41910"/>
                </a:lnTo>
                <a:lnTo>
                  <a:pt x="343700" y="41910"/>
                </a:lnTo>
                <a:lnTo>
                  <a:pt x="343700" y="81280"/>
                </a:lnTo>
                <a:lnTo>
                  <a:pt x="383082" y="81280"/>
                </a:lnTo>
                <a:lnTo>
                  <a:pt x="383082" y="0"/>
                </a:lnTo>
                <a:lnTo>
                  <a:pt x="212255" y="0"/>
                </a:lnTo>
                <a:lnTo>
                  <a:pt x="212255" y="41910"/>
                </a:lnTo>
                <a:lnTo>
                  <a:pt x="212255" y="81280"/>
                </a:lnTo>
                <a:lnTo>
                  <a:pt x="212255" y="341630"/>
                </a:lnTo>
                <a:lnTo>
                  <a:pt x="186055" y="341630"/>
                </a:lnTo>
                <a:lnTo>
                  <a:pt x="186055" y="157480"/>
                </a:lnTo>
                <a:lnTo>
                  <a:pt x="160185" y="157480"/>
                </a:lnTo>
                <a:lnTo>
                  <a:pt x="160185" y="201930"/>
                </a:lnTo>
                <a:lnTo>
                  <a:pt x="160185" y="240030"/>
                </a:lnTo>
                <a:lnTo>
                  <a:pt x="63220" y="240030"/>
                </a:lnTo>
                <a:lnTo>
                  <a:pt x="63220" y="201930"/>
                </a:lnTo>
                <a:lnTo>
                  <a:pt x="160185" y="201930"/>
                </a:lnTo>
                <a:lnTo>
                  <a:pt x="160185" y="157480"/>
                </a:lnTo>
                <a:lnTo>
                  <a:pt x="36690" y="157480"/>
                </a:lnTo>
                <a:lnTo>
                  <a:pt x="36690" y="201930"/>
                </a:lnTo>
                <a:lnTo>
                  <a:pt x="36690" y="240030"/>
                </a:lnTo>
                <a:lnTo>
                  <a:pt x="36690" y="341630"/>
                </a:lnTo>
                <a:lnTo>
                  <a:pt x="36690" y="359410"/>
                </a:lnTo>
                <a:lnTo>
                  <a:pt x="36690" y="424180"/>
                </a:lnTo>
                <a:lnTo>
                  <a:pt x="0" y="424180"/>
                </a:lnTo>
                <a:lnTo>
                  <a:pt x="0" y="455930"/>
                </a:lnTo>
                <a:lnTo>
                  <a:pt x="288251" y="455930"/>
                </a:lnTo>
                <a:lnTo>
                  <a:pt x="288251" y="424180"/>
                </a:lnTo>
                <a:lnTo>
                  <a:pt x="288251" y="359410"/>
                </a:lnTo>
                <a:lnTo>
                  <a:pt x="369493" y="359410"/>
                </a:lnTo>
                <a:lnTo>
                  <a:pt x="369493" y="424180"/>
                </a:lnTo>
                <a:lnTo>
                  <a:pt x="369493" y="455930"/>
                </a:lnTo>
                <a:lnTo>
                  <a:pt x="657745" y="455930"/>
                </a:lnTo>
                <a:lnTo>
                  <a:pt x="657745" y="424180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86061" y="1860491"/>
            <a:ext cx="13963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Technology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53750" y="1288465"/>
            <a:ext cx="663575" cy="474345"/>
            <a:chOff x="5753750" y="1288465"/>
            <a:chExt cx="663575" cy="474345"/>
          </a:xfrm>
        </p:grpSpPr>
        <p:sp>
          <p:nvSpPr>
            <p:cNvPr id="13" name="object 13"/>
            <p:cNvSpPr/>
            <p:nvPr/>
          </p:nvSpPr>
          <p:spPr>
            <a:xfrm>
              <a:off x="5753748" y="1296593"/>
              <a:ext cx="290195" cy="450215"/>
            </a:xfrm>
            <a:custGeom>
              <a:avLst/>
              <a:gdLst/>
              <a:ahLst/>
              <a:cxnLst/>
              <a:rect l="l" t="t" r="r" b="b"/>
              <a:pathLst>
                <a:path w="290195" h="450214">
                  <a:moveTo>
                    <a:pt x="116052" y="304228"/>
                  </a:moveTo>
                  <a:lnTo>
                    <a:pt x="112623" y="300799"/>
                  </a:lnTo>
                  <a:lnTo>
                    <a:pt x="108394" y="300799"/>
                  </a:lnTo>
                  <a:lnTo>
                    <a:pt x="58674" y="300799"/>
                  </a:lnTo>
                  <a:lnTo>
                    <a:pt x="55245" y="304228"/>
                  </a:lnTo>
                  <a:lnTo>
                    <a:pt x="55245" y="312686"/>
                  </a:lnTo>
                  <a:lnTo>
                    <a:pt x="58674" y="316115"/>
                  </a:lnTo>
                  <a:lnTo>
                    <a:pt x="112623" y="316115"/>
                  </a:lnTo>
                  <a:lnTo>
                    <a:pt x="116052" y="312686"/>
                  </a:lnTo>
                  <a:lnTo>
                    <a:pt x="116052" y="304228"/>
                  </a:lnTo>
                  <a:close/>
                </a:path>
                <a:path w="290195" h="450214">
                  <a:moveTo>
                    <a:pt x="116052" y="224586"/>
                  </a:moveTo>
                  <a:lnTo>
                    <a:pt x="112623" y="221157"/>
                  </a:lnTo>
                  <a:lnTo>
                    <a:pt x="108394" y="221157"/>
                  </a:lnTo>
                  <a:lnTo>
                    <a:pt x="58674" y="221157"/>
                  </a:lnTo>
                  <a:lnTo>
                    <a:pt x="55245" y="224586"/>
                  </a:lnTo>
                  <a:lnTo>
                    <a:pt x="55245" y="233045"/>
                  </a:lnTo>
                  <a:lnTo>
                    <a:pt x="58674" y="236474"/>
                  </a:lnTo>
                  <a:lnTo>
                    <a:pt x="112623" y="236474"/>
                  </a:lnTo>
                  <a:lnTo>
                    <a:pt x="116052" y="233045"/>
                  </a:lnTo>
                  <a:lnTo>
                    <a:pt x="116052" y="224586"/>
                  </a:lnTo>
                  <a:close/>
                </a:path>
                <a:path w="290195" h="450214">
                  <a:moveTo>
                    <a:pt x="116052" y="146329"/>
                  </a:moveTo>
                  <a:lnTo>
                    <a:pt x="112623" y="142900"/>
                  </a:lnTo>
                  <a:lnTo>
                    <a:pt x="108394" y="142900"/>
                  </a:lnTo>
                  <a:lnTo>
                    <a:pt x="58674" y="142900"/>
                  </a:lnTo>
                  <a:lnTo>
                    <a:pt x="55245" y="146329"/>
                  </a:lnTo>
                  <a:lnTo>
                    <a:pt x="55245" y="154787"/>
                  </a:lnTo>
                  <a:lnTo>
                    <a:pt x="58674" y="158216"/>
                  </a:lnTo>
                  <a:lnTo>
                    <a:pt x="112623" y="158216"/>
                  </a:lnTo>
                  <a:lnTo>
                    <a:pt x="116052" y="154787"/>
                  </a:lnTo>
                  <a:lnTo>
                    <a:pt x="116052" y="146329"/>
                  </a:lnTo>
                  <a:close/>
                </a:path>
                <a:path w="290195" h="450214">
                  <a:moveTo>
                    <a:pt x="116052" y="68084"/>
                  </a:moveTo>
                  <a:lnTo>
                    <a:pt x="112623" y="64655"/>
                  </a:lnTo>
                  <a:lnTo>
                    <a:pt x="108394" y="64655"/>
                  </a:lnTo>
                  <a:lnTo>
                    <a:pt x="58674" y="64655"/>
                  </a:lnTo>
                  <a:lnTo>
                    <a:pt x="55245" y="68084"/>
                  </a:lnTo>
                  <a:lnTo>
                    <a:pt x="55245" y="76542"/>
                  </a:lnTo>
                  <a:lnTo>
                    <a:pt x="58674" y="79971"/>
                  </a:lnTo>
                  <a:lnTo>
                    <a:pt x="112623" y="79971"/>
                  </a:lnTo>
                  <a:lnTo>
                    <a:pt x="116052" y="76542"/>
                  </a:lnTo>
                  <a:lnTo>
                    <a:pt x="116052" y="68084"/>
                  </a:lnTo>
                  <a:close/>
                </a:path>
                <a:path w="290195" h="450214">
                  <a:moveTo>
                    <a:pt x="290156" y="23672"/>
                  </a:moveTo>
                  <a:lnTo>
                    <a:pt x="288290" y="14478"/>
                  </a:lnTo>
                  <a:lnTo>
                    <a:pt x="283197" y="6946"/>
                  </a:lnTo>
                  <a:lnTo>
                    <a:pt x="275678" y="1866"/>
                  </a:lnTo>
                  <a:lnTo>
                    <a:pt x="266484" y="0"/>
                  </a:lnTo>
                  <a:lnTo>
                    <a:pt x="254088" y="0"/>
                  </a:lnTo>
                  <a:lnTo>
                    <a:pt x="254088" y="50673"/>
                  </a:lnTo>
                  <a:lnTo>
                    <a:pt x="254088" y="93967"/>
                  </a:lnTo>
                  <a:lnTo>
                    <a:pt x="254088" y="330111"/>
                  </a:lnTo>
                  <a:lnTo>
                    <a:pt x="252437" y="331762"/>
                  </a:lnTo>
                  <a:lnTo>
                    <a:pt x="252437" y="368477"/>
                  </a:lnTo>
                  <a:lnTo>
                    <a:pt x="252437" y="384492"/>
                  </a:lnTo>
                  <a:lnTo>
                    <a:pt x="245948" y="390994"/>
                  </a:lnTo>
                  <a:lnTo>
                    <a:pt x="229920" y="390994"/>
                  </a:lnTo>
                  <a:lnTo>
                    <a:pt x="223418" y="384492"/>
                  </a:lnTo>
                  <a:lnTo>
                    <a:pt x="223418" y="368477"/>
                  </a:lnTo>
                  <a:lnTo>
                    <a:pt x="229920" y="361975"/>
                  </a:lnTo>
                  <a:lnTo>
                    <a:pt x="245948" y="361975"/>
                  </a:lnTo>
                  <a:lnTo>
                    <a:pt x="252437" y="368477"/>
                  </a:lnTo>
                  <a:lnTo>
                    <a:pt x="252437" y="331762"/>
                  </a:lnTo>
                  <a:lnTo>
                    <a:pt x="249072" y="335127"/>
                  </a:lnTo>
                  <a:lnTo>
                    <a:pt x="41084" y="335127"/>
                  </a:lnTo>
                  <a:lnTo>
                    <a:pt x="36068" y="330111"/>
                  </a:lnTo>
                  <a:lnTo>
                    <a:pt x="36068" y="286804"/>
                  </a:lnTo>
                  <a:lnTo>
                    <a:pt x="41084" y="281800"/>
                  </a:lnTo>
                  <a:lnTo>
                    <a:pt x="249072" y="281800"/>
                  </a:lnTo>
                  <a:lnTo>
                    <a:pt x="254088" y="286804"/>
                  </a:lnTo>
                  <a:lnTo>
                    <a:pt x="254088" y="250469"/>
                  </a:lnTo>
                  <a:lnTo>
                    <a:pt x="249072" y="255485"/>
                  </a:lnTo>
                  <a:lnTo>
                    <a:pt x="41084" y="255485"/>
                  </a:lnTo>
                  <a:lnTo>
                    <a:pt x="36068" y="250469"/>
                  </a:lnTo>
                  <a:lnTo>
                    <a:pt x="36068" y="207175"/>
                  </a:lnTo>
                  <a:lnTo>
                    <a:pt x="41084" y="202158"/>
                  </a:lnTo>
                  <a:lnTo>
                    <a:pt x="249072" y="202158"/>
                  </a:lnTo>
                  <a:lnTo>
                    <a:pt x="254088" y="207175"/>
                  </a:lnTo>
                  <a:lnTo>
                    <a:pt x="254088" y="172224"/>
                  </a:lnTo>
                  <a:lnTo>
                    <a:pt x="249072" y="177228"/>
                  </a:lnTo>
                  <a:lnTo>
                    <a:pt x="41084" y="177228"/>
                  </a:lnTo>
                  <a:lnTo>
                    <a:pt x="36068" y="172224"/>
                  </a:lnTo>
                  <a:lnTo>
                    <a:pt x="36068" y="128917"/>
                  </a:lnTo>
                  <a:lnTo>
                    <a:pt x="41084" y="123901"/>
                  </a:lnTo>
                  <a:lnTo>
                    <a:pt x="249072" y="123901"/>
                  </a:lnTo>
                  <a:lnTo>
                    <a:pt x="254088" y="128917"/>
                  </a:lnTo>
                  <a:lnTo>
                    <a:pt x="254088" y="93967"/>
                  </a:lnTo>
                  <a:lnTo>
                    <a:pt x="249072" y="98983"/>
                  </a:lnTo>
                  <a:lnTo>
                    <a:pt x="41084" y="98983"/>
                  </a:lnTo>
                  <a:lnTo>
                    <a:pt x="36068" y="93967"/>
                  </a:lnTo>
                  <a:lnTo>
                    <a:pt x="36068" y="50673"/>
                  </a:lnTo>
                  <a:lnTo>
                    <a:pt x="41084" y="45656"/>
                  </a:lnTo>
                  <a:lnTo>
                    <a:pt x="249072" y="45656"/>
                  </a:lnTo>
                  <a:lnTo>
                    <a:pt x="254088" y="50673"/>
                  </a:lnTo>
                  <a:lnTo>
                    <a:pt x="254088" y="0"/>
                  </a:lnTo>
                  <a:lnTo>
                    <a:pt x="23672" y="0"/>
                  </a:lnTo>
                  <a:lnTo>
                    <a:pt x="14478" y="1866"/>
                  </a:lnTo>
                  <a:lnTo>
                    <a:pt x="6946" y="6946"/>
                  </a:lnTo>
                  <a:lnTo>
                    <a:pt x="1866" y="14478"/>
                  </a:lnTo>
                  <a:lnTo>
                    <a:pt x="0" y="23672"/>
                  </a:lnTo>
                  <a:lnTo>
                    <a:pt x="114" y="402094"/>
                  </a:lnTo>
                  <a:lnTo>
                    <a:pt x="266" y="403212"/>
                  </a:lnTo>
                  <a:lnTo>
                    <a:pt x="101" y="404228"/>
                  </a:lnTo>
                  <a:lnTo>
                    <a:pt x="5727" y="444233"/>
                  </a:lnTo>
                  <a:lnTo>
                    <a:pt x="19519" y="449973"/>
                  </a:lnTo>
                  <a:lnTo>
                    <a:pt x="27089" y="448424"/>
                  </a:lnTo>
                  <a:lnTo>
                    <a:pt x="33299" y="444233"/>
                  </a:lnTo>
                  <a:lnTo>
                    <a:pt x="37490" y="438035"/>
                  </a:lnTo>
                  <a:lnTo>
                    <a:pt x="39039" y="430453"/>
                  </a:lnTo>
                  <a:lnTo>
                    <a:pt x="39039" y="423481"/>
                  </a:lnTo>
                  <a:lnTo>
                    <a:pt x="250659" y="423481"/>
                  </a:lnTo>
                  <a:lnTo>
                    <a:pt x="250659" y="430453"/>
                  </a:lnTo>
                  <a:lnTo>
                    <a:pt x="252196" y="438035"/>
                  </a:lnTo>
                  <a:lnTo>
                    <a:pt x="256387" y="444233"/>
                  </a:lnTo>
                  <a:lnTo>
                    <a:pt x="262597" y="448424"/>
                  </a:lnTo>
                  <a:lnTo>
                    <a:pt x="270179" y="449973"/>
                  </a:lnTo>
                  <a:lnTo>
                    <a:pt x="277761" y="448424"/>
                  </a:lnTo>
                  <a:lnTo>
                    <a:pt x="283959" y="444233"/>
                  </a:lnTo>
                  <a:lnTo>
                    <a:pt x="288163" y="438035"/>
                  </a:lnTo>
                  <a:lnTo>
                    <a:pt x="289699" y="430453"/>
                  </a:lnTo>
                  <a:lnTo>
                    <a:pt x="289674" y="423481"/>
                  </a:lnTo>
                  <a:lnTo>
                    <a:pt x="289737" y="404228"/>
                  </a:lnTo>
                  <a:lnTo>
                    <a:pt x="289953" y="403212"/>
                  </a:lnTo>
                  <a:lnTo>
                    <a:pt x="290080" y="402094"/>
                  </a:lnTo>
                  <a:lnTo>
                    <a:pt x="290156" y="390994"/>
                  </a:lnTo>
                  <a:lnTo>
                    <a:pt x="290156" y="361975"/>
                  </a:lnTo>
                  <a:lnTo>
                    <a:pt x="290156" y="335127"/>
                  </a:lnTo>
                  <a:lnTo>
                    <a:pt x="290156" y="45656"/>
                  </a:lnTo>
                  <a:lnTo>
                    <a:pt x="290156" y="23672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5854" y="1567077"/>
              <a:ext cx="234683" cy="1955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83795" y="1288465"/>
              <a:ext cx="333375" cy="287020"/>
            </a:xfrm>
            <a:custGeom>
              <a:avLst/>
              <a:gdLst/>
              <a:ahLst/>
              <a:cxnLst/>
              <a:rect l="l" t="t" r="r" b="b"/>
              <a:pathLst>
                <a:path w="333375" h="287019">
                  <a:moveTo>
                    <a:pt x="261099" y="56197"/>
                  </a:moveTo>
                  <a:lnTo>
                    <a:pt x="244627" y="16484"/>
                  </a:lnTo>
                  <a:lnTo>
                    <a:pt x="221996" y="3467"/>
                  </a:lnTo>
                  <a:lnTo>
                    <a:pt x="221996" y="46774"/>
                  </a:lnTo>
                  <a:lnTo>
                    <a:pt x="221996" y="65620"/>
                  </a:lnTo>
                  <a:lnTo>
                    <a:pt x="214325" y="73291"/>
                  </a:lnTo>
                  <a:lnTo>
                    <a:pt x="195478" y="73291"/>
                  </a:lnTo>
                  <a:lnTo>
                    <a:pt x="187807" y="65620"/>
                  </a:lnTo>
                  <a:lnTo>
                    <a:pt x="187807" y="46774"/>
                  </a:lnTo>
                  <a:lnTo>
                    <a:pt x="195478" y="39103"/>
                  </a:lnTo>
                  <a:lnTo>
                    <a:pt x="214325" y="39103"/>
                  </a:lnTo>
                  <a:lnTo>
                    <a:pt x="221996" y="46774"/>
                  </a:lnTo>
                  <a:lnTo>
                    <a:pt x="221996" y="3467"/>
                  </a:lnTo>
                  <a:lnTo>
                    <a:pt x="183045" y="4432"/>
                  </a:lnTo>
                  <a:lnTo>
                    <a:pt x="153123" y="34353"/>
                  </a:lnTo>
                  <a:lnTo>
                    <a:pt x="148704" y="56197"/>
                  </a:lnTo>
                  <a:lnTo>
                    <a:pt x="151396" y="73291"/>
                  </a:lnTo>
                  <a:lnTo>
                    <a:pt x="151422" y="73469"/>
                  </a:lnTo>
                  <a:lnTo>
                    <a:pt x="159016" y="88569"/>
                  </a:lnTo>
                  <a:lnTo>
                    <a:pt x="170611" y="100634"/>
                  </a:lnTo>
                  <a:lnTo>
                    <a:pt x="185343" y="108813"/>
                  </a:lnTo>
                  <a:lnTo>
                    <a:pt x="185343" y="141503"/>
                  </a:lnTo>
                  <a:lnTo>
                    <a:pt x="19558" y="141503"/>
                  </a:lnTo>
                  <a:lnTo>
                    <a:pt x="0" y="161048"/>
                  </a:lnTo>
                  <a:lnTo>
                    <a:pt x="1536" y="168656"/>
                  </a:lnTo>
                  <a:lnTo>
                    <a:pt x="5740" y="174879"/>
                  </a:lnTo>
                  <a:lnTo>
                    <a:pt x="11950" y="179070"/>
                  </a:lnTo>
                  <a:lnTo>
                    <a:pt x="19558" y="180606"/>
                  </a:lnTo>
                  <a:lnTo>
                    <a:pt x="204901" y="180606"/>
                  </a:lnTo>
                  <a:lnTo>
                    <a:pt x="212509" y="179070"/>
                  </a:lnTo>
                  <a:lnTo>
                    <a:pt x="218719" y="174879"/>
                  </a:lnTo>
                  <a:lnTo>
                    <a:pt x="222923" y="168656"/>
                  </a:lnTo>
                  <a:lnTo>
                    <a:pt x="224459" y="161048"/>
                  </a:lnTo>
                  <a:lnTo>
                    <a:pt x="224459" y="108813"/>
                  </a:lnTo>
                  <a:lnTo>
                    <a:pt x="239191" y="100634"/>
                  </a:lnTo>
                  <a:lnTo>
                    <a:pt x="250786" y="88569"/>
                  </a:lnTo>
                  <a:lnTo>
                    <a:pt x="258381" y="73469"/>
                  </a:lnTo>
                  <a:lnTo>
                    <a:pt x="258406" y="73291"/>
                  </a:lnTo>
                  <a:lnTo>
                    <a:pt x="261099" y="56197"/>
                  </a:lnTo>
                  <a:close/>
                </a:path>
                <a:path w="333375" h="287019">
                  <a:moveTo>
                    <a:pt x="332994" y="230416"/>
                  </a:moveTo>
                  <a:lnTo>
                    <a:pt x="329526" y="213321"/>
                  </a:lnTo>
                  <a:lnTo>
                    <a:pt x="328574" y="208572"/>
                  </a:lnTo>
                  <a:lnTo>
                    <a:pt x="316509" y="190703"/>
                  </a:lnTo>
                  <a:lnTo>
                    <a:pt x="298653" y="178650"/>
                  </a:lnTo>
                  <a:lnTo>
                    <a:pt x="293890" y="177685"/>
                  </a:lnTo>
                  <a:lnTo>
                    <a:pt x="293890" y="220992"/>
                  </a:lnTo>
                  <a:lnTo>
                    <a:pt x="293890" y="239839"/>
                  </a:lnTo>
                  <a:lnTo>
                    <a:pt x="286219" y="247510"/>
                  </a:lnTo>
                  <a:lnTo>
                    <a:pt x="267373" y="247510"/>
                  </a:lnTo>
                  <a:lnTo>
                    <a:pt x="259702" y="239839"/>
                  </a:lnTo>
                  <a:lnTo>
                    <a:pt x="259702" y="220992"/>
                  </a:lnTo>
                  <a:lnTo>
                    <a:pt x="267373" y="213321"/>
                  </a:lnTo>
                  <a:lnTo>
                    <a:pt x="286219" y="213321"/>
                  </a:lnTo>
                  <a:lnTo>
                    <a:pt x="293890" y="220992"/>
                  </a:lnTo>
                  <a:lnTo>
                    <a:pt x="293890" y="177685"/>
                  </a:lnTo>
                  <a:lnTo>
                    <a:pt x="276796" y="174218"/>
                  </a:lnTo>
                  <a:lnTo>
                    <a:pt x="259524" y="176949"/>
                  </a:lnTo>
                  <a:lnTo>
                    <a:pt x="244436" y="184543"/>
                  </a:lnTo>
                  <a:lnTo>
                    <a:pt x="232371" y="196126"/>
                  </a:lnTo>
                  <a:lnTo>
                    <a:pt x="224180" y="210858"/>
                  </a:lnTo>
                  <a:lnTo>
                    <a:pt x="21463" y="210858"/>
                  </a:lnTo>
                  <a:lnTo>
                    <a:pt x="13855" y="212407"/>
                  </a:lnTo>
                  <a:lnTo>
                    <a:pt x="7645" y="216598"/>
                  </a:lnTo>
                  <a:lnTo>
                    <a:pt x="3454" y="222821"/>
                  </a:lnTo>
                  <a:lnTo>
                    <a:pt x="1917" y="230416"/>
                  </a:lnTo>
                  <a:lnTo>
                    <a:pt x="3454" y="238023"/>
                  </a:lnTo>
                  <a:lnTo>
                    <a:pt x="7645" y="244246"/>
                  </a:lnTo>
                  <a:lnTo>
                    <a:pt x="13855" y="248437"/>
                  </a:lnTo>
                  <a:lnTo>
                    <a:pt x="21463" y="249974"/>
                  </a:lnTo>
                  <a:lnTo>
                    <a:pt x="224180" y="249974"/>
                  </a:lnTo>
                  <a:lnTo>
                    <a:pt x="232371" y="264718"/>
                  </a:lnTo>
                  <a:lnTo>
                    <a:pt x="244436" y="276313"/>
                  </a:lnTo>
                  <a:lnTo>
                    <a:pt x="259524" y="283895"/>
                  </a:lnTo>
                  <a:lnTo>
                    <a:pt x="276796" y="286613"/>
                  </a:lnTo>
                  <a:lnTo>
                    <a:pt x="298653" y="282194"/>
                  </a:lnTo>
                  <a:lnTo>
                    <a:pt x="316509" y="270141"/>
                  </a:lnTo>
                  <a:lnTo>
                    <a:pt x="328574" y="252272"/>
                  </a:lnTo>
                  <a:lnTo>
                    <a:pt x="329526" y="247510"/>
                  </a:lnTo>
                  <a:lnTo>
                    <a:pt x="332994" y="230416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46980" y="1860491"/>
            <a:ext cx="18002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465B87"/>
                </a:solidFill>
                <a:latin typeface="Montserrat SemiBold"/>
                <a:cs typeface="Montserrat SemiBold"/>
              </a:rPr>
              <a:t>Manufacturing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19283" y="1201468"/>
            <a:ext cx="653415" cy="640715"/>
            <a:chOff x="8319283" y="1201468"/>
            <a:chExt cx="653415" cy="640715"/>
          </a:xfrm>
        </p:grpSpPr>
        <p:sp>
          <p:nvSpPr>
            <p:cNvPr id="18" name="object 18"/>
            <p:cNvSpPr/>
            <p:nvPr/>
          </p:nvSpPr>
          <p:spPr>
            <a:xfrm>
              <a:off x="8319283" y="1201468"/>
              <a:ext cx="653415" cy="640715"/>
            </a:xfrm>
            <a:custGeom>
              <a:avLst/>
              <a:gdLst/>
              <a:ahLst/>
              <a:cxnLst/>
              <a:rect l="l" t="t" r="r" b="b"/>
              <a:pathLst>
                <a:path w="653415" h="640714">
                  <a:moveTo>
                    <a:pt x="459663" y="0"/>
                  </a:moveTo>
                  <a:lnTo>
                    <a:pt x="408186" y="6625"/>
                  </a:lnTo>
                  <a:lnTo>
                    <a:pt x="361929" y="25324"/>
                  </a:lnTo>
                  <a:lnTo>
                    <a:pt x="322740" y="54329"/>
                  </a:lnTo>
                  <a:lnTo>
                    <a:pt x="292463" y="91870"/>
                  </a:lnTo>
                  <a:lnTo>
                    <a:pt x="272943" y="136182"/>
                  </a:lnTo>
                  <a:lnTo>
                    <a:pt x="266026" y="185496"/>
                  </a:lnTo>
                  <a:lnTo>
                    <a:pt x="266695" y="200914"/>
                  </a:lnTo>
                  <a:lnTo>
                    <a:pt x="268657" y="215976"/>
                  </a:lnTo>
                  <a:lnTo>
                    <a:pt x="271850" y="230637"/>
                  </a:lnTo>
                  <a:lnTo>
                    <a:pt x="276212" y="244856"/>
                  </a:lnTo>
                  <a:lnTo>
                    <a:pt x="28473" y="493001"/>
                  </a:lnTo>
                  <a:lnTo>
                    <a:pt x="16657" y="505852"/>
                  </a:lnTo>
                  <a:lnTo>
                    <a:pt x="7688" y="520827"/>
                  </a:lnTo>
                  <a:lnTo>
                    <a:pt x="1993" y="537535"/>
                  </a:lnTo>
                  <a:lnTo>
                    <a:pt x="0" y="555586"/>
                  </a:lnTo>
                  <a:lnTo>
                    <a:pt x="6897" y="588696"/>
                  </a:lnTo>
                  <a:lnTo>
                    <a:pt x="25706" y="615735"/>
                  </a:lnTo>
                  <a:lnTo>
                    <a:pt x="53604" y="633966"/>
                  </a:lnTo>
                  <a:lnTo>
                    <a:pt x="87769" y="640651"/>
                  </a:lnTo>
                  <a:lnTo>
                    <a:pt x="105550" y="638902"/>
                  </a:lnTo>
                  <a:lnTo>
                    <a:pt x="121844" y="633966"/>
                  </a:lnTo>
                  <a:lnTo>
                    <a:pt x="137065" y="625960"/>
                  </a:lnTo>
                  <a:lnTo>
                    <a:pt x="150088" y="615467"/>
                  </a:lnTo>
                  <a:lnTo>
                    <a:pt x="180987" y="584517"/>
                  </a:lnTo>
                  <a:lnTo>
                    <a:pt x="89839" y="584517"/>
                  </a:lnTo>
                  <a:lnTo>
                    <a:pt x="76456" y="581815"/>
                  </a:lnTo>
                  <a:lnTo>
                    <a:pt x="65524" y="574447"/>
                  </a:lnTo>
                  <a:lnTo>
                    <a:pt x="58151" y="563520"/>
                  </a:lnTo>
                  <a:lnTo>
                    <a:pt x="55448" y="550138"/>
                  </a:lnTo>
                  <a:lnTo>
                    <a:pt x="58151" y="536749"/>
                  </a:lnTo>
                  <a:lnTo>
                    <a:pt x="65524" y="525818"/>
                  </a:lnTo>
                  <a:lnTo>
                    <a:pt x="76456" y="518448"/>
                  </a:lnTo>
                  <a:lnTo>
                    <a:pt x="89839" y="515747"/>
                  </a:lnTo>
                  <a:lnTo>
                    <a:pt x="249643" y="515747"/>
                  </a:lnTo>
                  <a:lnTo>
                    <a:pt x="402399" y="362737"/>
                  </a:lnTo>
                  <a:lnTo>
                    <a:pt x="515172" y="362737"/>
                  </a:lnTo>
                  <a:lnTo>
                    <a:pt x="557401" y="345667"/>
                  </a:lnTo>
                  <a:lnTo>
                    <a:pt x="596593" y="316663"/>
                  </a:lnTo>
                  <a:lnTo>
                    <a:pt x="626873" y="279121"/>
                  </a:lnTo>
                  <a:lnTo>
                    <a:pt x="637398" y="255231"/>
                  </a:lnTo>
                  <a:lnTo>
                    <a:pt x="504069" y="255231"/>
                  </a:lnTo>
                  <a:lnTo>
                    <a:pt x="487683" y="252190"/>
                  </a:lnTo>
                  <a:lnTo>
                    <a:pt x="473265" y="242798"/>
                  </a:lnTo>
                  <a:lnTo>
                    <a:pt x="402716" y="173304"/>
                  </a:lnTo>
                  <a:lnTo>
                    <a:pt x="393114" y="159028"/>
                  </a:lnTo>
                  <a:lnTo>
                    <a:pt x="389824" y="142690"/>
                  </a:lnTo>
                  <a:lnTo>
                    <a:pt x="392867" y="126305"/>
                  </a:lnTo>
                  <a:lnTo>
                    <a:pt x="402259" y="111887"/>
                  </a:lnTo>
                  <a:lnTo>
                    <a:pt x="506958" y="5600"/>
                  </a:lnTo>
                  <a:lnTo>
                    <a:pt x="495477" y="3187"/>
                  </a:lnTo>
                  <a:lnTo>
                    <a:pt x="483754" y="1433"/>
                  </a:lnTo>
                  <a:lnTo>
                    <a:pt x="471809" y="362"/>
                  </a:lnTo>
                  <a:lnTo>
                    <a:pt x="459663" y="0"/>
                  </a:lnTo>
                  <a:close/>
                </a:path>
                <a:path w="653415" h="640714">
                  <a:moveTo>
                    <a:pt x="249643" y="515747"/>
                  </a:moveTo>
                  <a:lnTo>
                    <a:pt x="89839" y="515747"/>
                  </a:lnTo>
                  <a:lnTo>
                    <a:pt x="103221" y="518448"/>
                  </a:lnTo>
                  <a:lnTo>
                    <a:pt x="114149" y="525818"/>
                  </a:lnTo>
                  <a:lnTo>
                    <a:pt x="121516" y="536749"/>
                  </a:lnTo>
                  <a:lnTo>
                    <a:pt x="124218" y="550138"/>
                  </a:lnTo>
                  <a:lnTo>
                    <a:pt x="121516" y="563520"/>
                  </a:lnTo>
                  <a:lnTo>
                    <a:pt x="114149" y="574447"/>
                  </a:lnTo>
                  <a:lnTo>
                    <a:pt x="103221" y="581815"/>
                  </a:lnTo>
                  <a:lnTo>
                    <a:pt x="89839" y="584517"/>
                  </a:lnTo>
                  <a:lnTo>
                    <a:pt x="180987" y="584517"/>
                  </a:lnTo>
                  <a:lnTo>
                    <a:pt x="249643" y="515747"/>
                  </a:lnTo>
                  <a:close/>
                </a:path>
                <a:path w="653415" h="640714">
                  <a:moveTo>
                    <a:pt x="515172" y="362737"/>
                  </a:moveTo>
                  <a:lnTo>
                    <a:pt x="402399" y="362737"/>
                  </a:lnTo>
                  <a:lnTo>
                    <a:pt x="416178" y="366288"/>
                  </a:lnTo>
                  <a:lnTo>
                    <a:pt x="430341" y="368874"/>
                  </a:lnTo>
                  <a:lnTo>
                    <a:pt x="444849" y="370456"/>
                  </a:lnTo>
                  <a:lnTo>
                    <a:pt x="459663" y="370992"/>
                  </a:lnTo>
                  <a:lnTo>
                    <a:pt x="511142" y="364366"/>
                  </a:lnTo>
                  <a:lnTo>
                    <a:pt x="515172" y="362737"/>
                  </a:lnTo>
                  <a:close/>
                </a:path>
                <a:path w="653415" h="640714">
                  <a:moveTo>
                    <a:pt x="644702" y="130657"/>
                  </a:moveTo>
                  <a:lnTo>
                    <a:pt x="534682" y="242328"/>
                  </a:lnTo>
                  <a:lnTo>
                    <a:pt x="520407" y="251939"/>
                  </a:lnTo>
                  <a:lnTo>
                    <a:pt x="504069" y="255231"/>
                  </a:lnTo>
                  <a:lnTo>
                    <a:pt x="637398" y="255231"/>
                  </a:lnTo>
                  <a:lnTo>
                    <a:pt x="646395" y="234809"/>
                  </a:lnTo>
                  <a:lnTo>
                    <a:pt x="653313" y="185496"/>
                  </a:lnTo>
                  <a:lnTo>
                    <a:pt x="652832" y="173304"/>
                  </a:lnTo>
                  <a:lnTo>
                    <a:pt x="652753" y="171312"/>
                  </a:lnTo>
                  <a:lnTo>
                    <a:pt x="651103" y="157419"/>
                  </a:lnTo>
                  <a:lnTo>
                    <a:pt x="648405" y="143855"/>
                  </a:lnTo>
                  <a:lnTo>
                    <a:pt x="644702" y="130657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356" y="1222945"/>
              <a:ext cx="212610" cy="21295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71266" y="1860491"/>
            <a:ext cx="52133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5" dirty="0">
                <a:solidFill>
                  <a:srgbClr val="465B87"/>
                </a:solidFill>
                <a:latin typeface="Montserrat SemiBold"/>
                <a:cs typeface="Montserrat SemiBold"/>
              </a:rPr>
              <a:t>M&amp;A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8156" y="1285925"/>
            <a:ext cx="667385" cy="475615"/>
          </a:xfrm>
          <a:custGeom>
            <a:avLst/>
            <a:gdLst/>
            <a:ahLst/>
            <a:cxnLst/>
            <a:rect l="l" t="t" r="r" b="b"/>
            <a:pathLst>
              <a:path w="667385" h="475614">
                <a:moveTo>
                  <a:pt x="201498" y="305676"/>
                </a:moveTo>
                <a:lnTo>
                  <a:pt x="191033" y="294551"/>
                </a:lnTo>
                <a:lnTo>
                  <a:pt x="54952" y="412318"/>
                </a:lnTo>
                <a:lnTo>
                  <a:pt x="54952" y="475132"/>
                </a:lnTo>
                <a:lnTo>
                  <a:pt x="201498" y="475132"/>
                </a:lnTo>
                <a:lnTo>
                  <a:pt x="201498" y="305676"/>
                </a:lnTo>
                <a:close/>
              </a:path>
              <a:path w="667385" h="475614">
                <a:moveTo>
                  <a:pt x="403009" y="339051"/>
                </a:moveTo>
                <a:lnTo>
                  <a:pt x="319265" y="409702"/>
                </a:lnTo>
                <a:lnTo>
                  <a:pt x="256463" y="349516"/>
                </a:lnTo>
                <a:lnTo>
                  <a:pt x="256463" y="475132"/>
                </a:lnTo>
                <a:lnTo>
                  <a:pt x="403009" y="475132"/>
                </a:lnTo>
                <a:lnTo>
                  <a:pt x="403009" y="339051"/>
                </a:lnTo>
                <a:close/>
              </a:path>
              <a:path w="667385" h="475614">
                <a:moveTo>
                  <a:pt x="601891" y="184645"/>
                </a:moveTo>
                <a:lnTo>
                  <a:pt x="591426" y="167640"/>
                </a:lnTo>
                <a:lnTo>
                  <a:pt x="455345" y="294563"/>
                </a:lnTo>
                <a:lnTo>
                  <a:pt x="455345" y="475132"/>
                </a:lnTo>
                <a:lnTo>
                  <a:pt x="601891" y="475132"/>
                </a:lnTo>
                <a:lnTo>
                  <a:pt x="601891" y="184645"/>
                </a:lnTo>
                <a:close/>
              </a:path>
              <a:path w="667385" h="475614">
                <a:moveTo>
                  <a:pt x="667092" y="0"/>
                </a:moveTo>
                <a:lnTo>
                  <a:pt x="517499" y="28067"/>
                </a:lnTo>
                <a:lnTo>
                  <a:pt x="557936" y="68503"/>
                </a:lnTo>
                <a:lnTo>
                  <a:pt x="320929" y="284899"/>
                </a:lnTo>
                <a:lnTo>
                  <a:pt x="192493" y="162966"/>
                </a:lnTo>
                <a:lnTo>
                  <a:pt x="0" y="335254"/>
                </a:lnTo>
                <a:lnTo>
                  <a:pt x="34912" y="374256"/>
                </a:lnTo>
                <a:lnTo>
                  <a:pt x="191452" y="234149"/>
                </a:lnTo>
                <a:lnTo>
                  <a:pt x="320230" y="356412"/>
                </a:lnTo>
                <a:lnTo>
                  <a:pt x="594982" y="105549"/>
                </a:lnTo>
                <a:lnTo>
                  <a:pt x="631621" y="142189"/>
                </a:lnTo>
                <a:lnTo>
                  <a:pt x="667092" y="0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40412" y="3126934"/>
            <a:ext cx="205993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465B87"/>
                </a:solidFill>
                <a:latin typeface="Montserrat SemiBold"/>
                <a:cs typeface="Montserrat SemiBold"/>
              </a:rPr>
              <a:t>Business</a:t>
            </a:r>
            <a:r>
              <a:rPr sz="1700" b="1" spc="75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Services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52133" y="2457262"/>
            <a:ext cx="636270" cy="665480"/>
            <a:chOff x="3152133" y="2457262"/>
            <a:chExt cx="636270" cy="66548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7365" y="2457262"/>
              <a:ext cx="140271" cy="1383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52127" y="2601061"/>
              <a:ext cx="631825" cy="521970"/>
            </a:xfrm>
            <a:custGeom>
              <a:avLst/>
              <a:gdLst/>
              <a:ahLst/>
              <a:cxnLst/>
              <a:rect l="l" t="t" r="r" b="b"/>
              <a:pathLst>
                <a:path w="631825" h="521969">
                  <a:moveTo>
                    <a:pt x="417639" y="62407"/>
                  </a:moveTo>
                  <a:lnTo>
                    <a:pt x="414515" y="52120"/>
                  </a:lnTo>
                  <a:lnTo>
                    <a:pt x="408051" y="44069"/>
                  </a:lnTo>
                  <a:lnTo>
                    <a:pt x="398856" y="39370"/>
                  </a:lnTo>
                  <a:lnTo>
                    <a:pt x="229285" y="15392"/>
                  </a:lnTo>
                  <a:lnTo>
                    <a:pt x="229285" y="4114"/>
                  </a:lnTo>
                  <a:lnTo>
                    <a:pt x="222059" y="1511"/>
                  </a:lnTo>
                  <a:lnTo>
                    <a:pt x="214261" y="0"/>
                  </a:lnTo>
                  <a:lnTo>
                    <a:pt x="170865" y="698"/>
                  </a:lnTo>
                  <a:lnTo>
                    <a:pt x="135369" y="113449"/>
                  </a:lnTo>
                  <a:lnTo>
                    <a:pt x="100215" y="1816"/>
                  </a:lnTo>
                  <a:lnTo>
                    <a:pt x="39547" y="7708"/>
                  </a:lnTo>
                  <a:lnTo>
                    <a:pt x="5105" y="41478"/>
                  </a:lnTo>
                  <a:lnTo>
                    <a:pt x="0" y="65773"/>
                  </a:lnTo>
                  <a:lnTo>
                    <a:pt x="0" y="236474"/>
                  </a:lnTo>
                  <a:lnTo>
                    <a:pt x="3238" y="255790"/>
                  </a:lnTo>
                  <a:lnTo>
                    <a:pt x="12255" y="272503"/>
                  </a:lnTo>
                  <a:lnTo>
                    <a:pt x="25971" y="285686"/>
                  </a:lnTo>
                  <a:lnTo>
                    <a:pt x="43345" y="294360"/>
                  </a:lnTo>
                  <a:lnTo>
                    <a:pt x="43345" y="521538"/>
                  </a:lnTo>
                  <a:lnTo>
                    <a:pt x="102235" y="521538"/>
                  </a:lnTo>
                  <a:lnTo>
                    <a:pt x="135369" y="303263"/>
                  </a:lnTo>
                  <a:lnTo>
                    <a:pt x="175856" y="521538"/>
                  </a:lnTo>
                  <a:lnTo>
                    <a:pt x="227380" y="521538"/>
                  </a:lnTo>
                  <a:lnTo>
                    <a:pt x="227380" y="291439"/>
                  </a:lnTo>
                  <a:lnTo>
                    <a:pt x="229285" y="290601"/>
                  </a:lnTo>
                  <a:lnTo>
                    <a:pt x="229285" y="101219"/>
                  </a:lnTo>
                  <a:lnTo>
                    <a:pt x="384632" y="95453"/>
                  </a:lnTo>
                  <a:lnTo>
                    <a:pt x="394944" y="95719"/>
                  </a:lnTo>
                  <a:lnTo>
                    <a:pt x="404469" y="91719"/>
                  </a:lnTo>
                  <a:lnTo>
                    <a:pt x="412127" y="84175"/>
                  </a:lnTo>
                  <a:lnTo>
                    <a:pt x="416864" y="73787"/>
                  </a:lnTo>
                  <a:lnTo>
                    <a:pt x="417639" y="62407"/>
                  </a:lnTo>
                  <a:close/>
                </a:path>
                <a:path w="631825" h="521969">
                  <a:moveTo>
                    <a:pt x="631596" y="328980"/>
                  </a:moveTo>
                  <a:lnTo>
                    <a:pt x="471081" y="328980"/>
                  </a:lnTo>
                  <a:lnTo>
                    <a:pt x="358736" y="443585"/>
                  </a:lnTo>
                  <a:lnTo>
                    <a:pt x="382346" y="462737"/>
                  </a:lnTo>
                  <a:lnTo>
                    <a:pt x="409359" y="477189"/>
                  </a:lnTo>
                  <a:lnTo>
                    <a:pt x="439140" y="486308"/>
                  </a:lnTo>
                  <a:lnTo>
                    <a:pt x="471081" y="489496"/>
                  </a:lnTo>
                  <a:lnTo>
                    <a:pt x="521817" y="481317"/>
                  </a:lnTo>
                  <a:lnTo>
                    <a:pt x="565873" y="458520"/>
                  </a:lnTo>
                  <a:lnTo>
                    <a:pt x="600621" y="423773"/>
                  </a:lnTo>
                  <a:lnTo>
                    <a:pt x="623404" y="379717"/>
                  </a:lnTo>
                  <a:lnTo>
                    <a:pt x="631596" y="32898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663" y="2746292"/>
              <a:ext cx="152590" cy="1513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49932" y="2751787"/>
              <a:ext cx="151130" cy="264795"/>
            </a:xfrm>
            <a:custGeom>
              <a:avLst/>
              <a:gdLst/>
              <a:ahLst/>
              <a:cxnLst/>
              <a:rect l="l" t="t" r="r" b="b"/>
              <a:pathLst>
                <a:path w="151129" h="264794">
                  <a:moveTo>
                    <a:pt x="150787" y="0"/>
                  </a:moveTo>
                  <a:lnTo>
                    <a:pt x="102806" y="10395"/>
                  </a:lnTo>
                  <a:lnTo>
                    <a:pt x="61373" y="33972"/>
                  </a:lnTo>
                  <a:lnTo>
                    <a:pt x="28852" y="68371"/>
                  </a:lnTo>
                  <a:lnTo>
                    <a:pt x="7607" y="111233"/>
                  </a:lnTo>
                  <a:lnTo>
                    <a:pt x="0" y="160197"/>
                  </a:lnTo>
                  <a:lnTo>
                    <a:pt x="2631" y="189269"/>
                  </a:lnTo>
                  <a:lnTo>
                    <a:pt x="10212" y="216609"/>
                  </a:lnTo>
                  <a:lnTo>
                    <a:pt x="22272" y="241756"/>
                  </a:lnTo>
                  <a:lnTo>
                    <a:pt x="38341" y="264248"/>
                  </a:lnTo>
                  <a:lnTo>
                    <a:pt x="150787" y="150393"/>
                  </a:lnTo>
                  <a:lnTo>
                    <a:pt x="150787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414670" y="3126934"/>
            <a:ext cx="13392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85" dirty="0">
                <a:solidFill>
                  <a:srgbClr val="465B87"/>
                </a:solidFill>
                <a:latin typeface="Montserrat SemiBold"/>
                <a:cs typeface="Montserrat SemiBold"/>
              </a:rPr>
              <a:t>Real</a:t>
            </a:r>
            <a:r>
              <a:rPr sz="1700" b="1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Estate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52376" y="2482214"/>
            <a:ext cx="663575" cy="615315"/>
          </a:xfrm>
          <a:custGeom>
            <a:avLst/>
            <a:gdLst/>
            <a:ahLst/>
            <a:cxnLst/>
            <a:rect l="l" t="t" r="r" b="b"/>
            <a:pathLst>
              <a:path w="663575" h="615314">
                <a:moveTo>
                  <a:pt x="615251" y="338251"/>
                </a:moveTo>
                <a:lnTo>
                  <a:pt x="334949" y="136512"/>
                </a:lnTo>
                <a:lnTo>
                  <a:pt x="54660" y="338251"/>
                </a:lnTo>
                <a:lnTo>
                  <a:pt x="54660" y="615315"/>
                </a:lnTo>
                <a:lnTo>
                  <a:pt x="257098" y="615315"/>
                </a:lnTo>
                <a:lnTo>
                  <a:pt x="257098" y="388772"/>
                </a:lnTo>
                <a:lnTo>
                  <a:pt x="412813" y="388772"/>
                </a:lnTo>
                <a:lnTo>
                  <a:pt x="412813" y="615315"/>
                </a:lnTo>
                <a:lnTo>
                  <a:pt x="615251" y="615315"/>
                </a:lnTo>
                <a:lnTo>
                  <a:pt x="615251" y="338251"/>
                </a:lnTo>
                <a:close/>
              </a:path>
              <a:path w="663575" h="615314">
                <a:moveTo>
                  <a:pt x="663371" y="331889"/>
                </a:moveTo>
                <a:lnTo>
                  <a:pt x="661085" y="222732"/>
                </a:lnTo>
                <a:lnTo>
                  <a:pt x="583565" y="166941"/>
                </a:lnTo>
                <a:lnTo>
                  <a:pt x="583565" y="59461"/>
                </a:lnTo>
                <a:lnTo>
                  <a:pt x="510844" y="59461"/>
                </a:lnTo>
                <a:lnTo>
                  <a:pt x="510844" y="118110"/>
                </a:lnTo>
                <a:lnTo>
                  <a:pt x="334962" y="0"/>
                </a:lnTo>
                <a:lnTo>
                  <a:pt x="0" y="228104"/>
                </a:lnTo>
                <a:lnTo>
                  <a:pt x="4356" y="331889"/>
                </a:lnTo>
                <a:lnTo>
                  <a:pt x="334962" y="99847"/>
                </a:lnTo>
                <a:lnTo>
                  <a:pt x="663371" y="331889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967733" y="3126934"/>
            <a:ext cx="13589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Automotive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34876" y="2747804"/>
            <a:ext cx="824865" cy="374015"/>
          </a:xfrm>
          <a:custGeom>
            <a:avLst/>
            <a:gdLst/>
            <a:ahLst/>
            <a:cxnLst/>
            <a:rect l="l" t="t" r="r" b="b"/>
            <a:pathLst>
              <a:path w="824865" h="374014">
                <a:moveTo>
                  <a:pt x="181036" y="373460"/>
                </a:moveTo>
                <a:lnTo>
                  <a:pt x="143639" y="366899"/>
                </a:lnTo>
                <a:lnTo>
                  <a:pt x="113069" y="349017"/>
                </a:lnTo>
                <a:lnTo>
                  <a:pt x="92441" y="322516"/>
                </a:lnTo>
                <a:lnTo>
                  <a:pt x="84872" y="290099"/>
                </a:lnTo>
                <a:lnTo>
                  <a:pt x="84879" y="289138"/>
                </a:lnTo>
                <a:lnTo>
                  <a:pt x="10926" y="289138"/>
                </a:lnTo>
                <a:lnTo>
                  <a:pt x="9485" y="283826"/>
                </a:lnTo>
                <a:lnTo>
                  <a:pt x="5497" y="268105"/>
                </a:lnTo>
                <a:lnTo>
                  <a:pt x="2071" y="251637"/>
                </a:lnTo>
                <a:lnTo>
                  <a:pt x="0" y="236212"/>
                </a:lnTo>
                <a:lnTo>
                  <a:pt x="75" y="223614"/>
                </a:lnTo>
                <a:lnTo>
                  <a:pt x="1074" y="216158"/>
                </a:lnTo>
                <a:lnTo>
                  <a:pt x="8303" y="211015"/>
                </a:lnTo>
                <a:lnTo>
                  <a:pt x="12639" y="208439"/>
                </a:lnTo>
                <a:lnTo>
                  <a:pt x="14032" y="197122"/>
                </a:lnTo>
                <a:lnTo>
                  <a:pt x="14717" y="186425"/>
                </a:lnTo>
                <a:lnTo>
                  <a:pt x="14844" y="180315"/>
                </a:lnTo>
                <a:lnTo>
                  <a:pt x="14882" y="155602"/>
                </a:lnTo>
                <a:lnTo>
                  <a:pt x="16840" y="145447"/>
                </a:lnTo>
                <a:lnTo>
                  <a:pt x="21857" y="138336"/>
                </a:lnTo>
                <a:lnTo>
                  <a:pt x="28895" y="134131"/>
                </a:lnTo>
                <a:lnTo>
                  <a:pt x="36916" y="132690"/>
                </a:lnTo>
                <a:lnTo>
                  <a:pt x="54832" y="131950"/>
                </a:lnTo>
                <a:lnTo>
                  <a:pt x="65442" y="130692"/>
                </a:lnTo>
                <a:lnTo>
                  <a:pt x="70551" y="129482"/>
                </a:lnTo>
                <a:lnTo>
                  <a:pt x="71958" y="128883"/>
                </a:lnTo>
                <a:lnTo>
                  <a:pt x="107734" y="96626"/>
                </a:lnTo>
                <a:lnTo>
                  <a:pt x="150015" y="65934"/>
                </a:lnTo>
                <a:lnTo>
                  <a:pt x="193806" y="38975"/>
                </a:lnTo>
                <a:lnTo>
                  <a:pt x="234110" y="17916"/>
                </a:lnTo>
                <a:lnTo>
                  <a:pt x="276027" y="5155"/>
                </a:lnTo>
                <a:lnTo>
                  <a:pt x="324749" y="0"/>
                </a:lnTo>
                <a:lnTo>
                  <a:pt x="372022" y="0"/>
                </a:lnTo>
                <a:lnTo>
                  <a:pt x="431228" y="2944"/>
                </a:lnTo>
                <a:lnTo>
                  <a:pt x="470678" y="11153"/>
                </a:lnTo>
                <a:lnTo>
                  <a:pt x="507500" y="27224"/>
                </a:lnTo>
                <a:lnTo>
                  <a:pt x="365634" y="27224"/>
                </a:lnTo>
                <a:lnTo>
                  <a:pt x="342072" y="28902"/>
                </a:lnTo>
                <a:lnTo>
                  <a:pt x="337776" y="29448"/>
                </a:lnTo>
                <a:lnTo>
                  <a:pt x="332774" y="30624"/>
                </a:lnTo>
                <a:lnTo>
                  <a:pt x="330316" y="31619"/>
                </a:lnTo>
                <a:lnTo>
                  <a:pt x="330316" y="32977"/>
                </a:lnTo>
                <a:lnTo>
                  <a:pt x="290222" y="32977"/>
                </a:lnTo>
                <a:lnTo>
                  <a:pt x="251121" y="44546"/>
                </a:lnTo>
                <a:lnTo>
                  <a:pt x="203906" y="76052"/>
                </a:lnTo>
                <a:lnTo>
                  <a:pt x="174978" y="105076"/>
                </a:lnTo>
                <a:lnTo>
                  <a:pt x="198721" y="124144"/>
                </a:lnTo>
                <a:lnTo>
                  <a:pt x="629798" y="124144"/>
                </a:lnTo>
                <a:lnTo>
                  <a:pt x="633285" y="128023"/>
                </a:lnTo>
                <a:lnTo>
                  <a:pt x="786918" y="156563"/>
                </a:lnTo>
                <a:lnTo>
                  <a:pt x="791478" y="158181"/>
                </a:lnTo>
                <a:lnTo>
                  <a:pt x="796893" y="164674"/>
                </a:lnTo>
                <a:lnTo>
                  <a:pt x="800729" y="180315"/>
                </a:lnTo>
                <a:lnTo>
                  <a:pt x="800626" y="197122"/>
                </a:lnTo>
                <a:lnTo>
                  <a:pt x="800551" y="209374"/>
                </a:lnTo>
                <a:lnTo>
                  <a:pt x="824564" y="219235"/>
                </a:lnTo>
                <a:lnTo>
                  <a:pt x="824564" y="241429"/>
                </a:lnTo>
                <a:lnTo>
                  <a:pt x="181214" y="241429"/>
                </a:lnTo>
                <a:lnTo>
                  <a:pt x="159444" y="245249"/>
                </a:lnTo>
                <a:lnTo>
                  <a:pt x="141648" y="255659"/>
                </a:lnTo>
                <a:lnTo>
                  <a:pt x="129639" y="271087"/>
                </a:lnTo>
                <a:lnTo>
                  <a:pt x="125425" y="289138"/>
                </a:lnTo>
                <a:lnTo>
                  <a:pt x="125375" y="289352"/>
                </a:lnTo>
                <a:lnTo>
                  <a:pt x="141648" y="324256"/>
                </a:lnTo>
                <a:lnTo>
                  <a:pt x="181214" y="338485"/>
                </a:lnTo>
                <a:lnTo>
                  <a:pt x="257207" y="338485"/>
                </a:lnTo>
                <a:lnTo>
                  <a:pt x="249008" y="349017"/>
                </a:lnTo>
                <a:lnTo>
                  <a:pt x="218434" y="366899"/>
                </a:lnTo>
                <a:lnTo>
                  <a:pt x="181036" y="373460"/>
                </a:lnTo>
                <a:close/>
              </a:path>
              <a:path w="824865" h="374014">
                <a:moveTo>
                  <a:pt x="629798" y="124144"/>
                </a:moveTo>
                <a:lnTo>
                  <a:pt x="557799" y="124144"/>
                </a:lnTo>
                <a:lnTo>
                  <a:pt x="565684" y="118865"/>
                </a:lnTo>
                <a:lnTo>
                  <a:pt x="529670" y="85400"/>
                </a:lnTo>
                <a:lnTo>
                  <a:pt x="491223" y="59142"/>
                </a:lnTo>
                <a:lnTo>
                  <a:pt x="454198" y="40982"/>
                </a:lnTo>
                <a:lnTo>
                  <a:pt x="403562" y="29113"/>
                </a:lnTo>
                <a:lnTo>
                  <a:pt x="365634" y="27224"/>
                </a:lnTo>
                <a:lnTo>
                  <a:pt x="507500" y="27224"/>
                </a:lnTo>
                <a:lnTo>
                  <a:pt x="514914" y="30460"/>
                </a:lnTo>
                <a:lnTo>
                  <a:pt x="559629" y="58169"/>
                </a:lnTo>
                <a:lnTo>
                  <a:pt x="600521" y="91588"/>
                </a:lnTo>
                <a:lnTo>
                  <a:pt x="629798" y="124144"/>
                </a:lnTo>
                <a:close/>
              </a:path>
              <a:path w="824865" h="374014">
                <a:moveTo>
                  <a:pt x="334022" y="124144"/>
                </a:moveTo>
                <a:lnTo>
                  <a:pt x="293515" y="124144"/>
                </a:lnTo>
                <a:lnTo>
                  <a:pt x="294327" y="123558"/>
                </a:lnTo>
                <a:lnTo>
                  <a:pt x="295538" y="122208"/>
                </a:lnTo>
                <a:lnTo>
                  <a:pt x="296445" y="120998"/>
                </a:lnTo>
                <a:lnTo>
                  <a:pt x="296445" y="33495"/>
                </a:lnTo>
                <a:lnTo>
                  <a:pt x="294756" y="33186"/>
                </a:lnTo>
                <a:lnTo>
                  <a:pt x="292248" y="32977"/>
                </a:lnTo>
                <a:lnTo>
                  <a:pt x="330316" y="32977"/>
                </a:lnTo>
                <a:lnTo>
                  <a:pt x="330316" y="119800"/>
                </a:lnTo>
                <a:lnTo>
                  <a:pt x="331827" y="122208"/>
                </a:lnTo>
                <a:lnTo>
                  <a:pt x="334022" y="124144"/>
                </a:lnTo>
                <a:close/>
              </a:path>
              <a:path w="824865" h="374014">
                <a:moveTo>
                  <a:pt x="257207" y="338485"/>
                </a:moveTo>
                <a:lnTo>
                  <a:pt x="181214" y="338485"/>
                </a:lnTo>
                <a:lnTo>
                  <a:pt x="202984" y="334666"/>
                </a:lnTo>
                <a:lnTo>
                  <a:pt x="220782" y="324256"/>
                </a:lnTo>
                <a:lnTo>
                  <a:pt x="232791" y="308829"/>
                </a:lnTo>
                <a:lnTo>
                  <a:pt x="237165" y="290099"/>
                </a:lnTo>
                <a:lnTo>
                  <a:pt x="237198" y="289958"/>
                </a:lnTo>
                <a:lnTo>
                  <a:pt x="232791" y="271087"/>
                </a:lnTo>
                <a:lnTo>
                  <a:pt x="220782" y="255659"/>
                </a:lnTo>
                <a:lnTo>
                  <a:pt x="202984" y="245249"/>
                </a:lnTo>
                <a:lnTo>
                  <a:pt x="181214" y="241429"/>
                </a:lnTo>
                <a:lnTo>
                  <a:pt x="660221" y="241429"/>
                </a:lnTo>
                <a:lnTo>
                  <a:pt x="638452" y="245249"/>
                </a:lnTo>
                <a:lnTo>
                  <a:pt x="620655" y="255659"/>
                </a:lnTo>
                <a:lnTo>
                  <a:pt x="608647" y="271087"/>
                </a:lnTo>
                <a:lnTo>
                  <a:pt x="604433" y="289138"/>
                </a:lnTo>
                <a:lnTo>
                  <a:pt x="277203" y="289138"/>
                </a:lnTo>
                <a:lnTo>
                  <a:pt x="277210" y="290099"/>
                </a:lnTo>
                <a:lnTo>
                  <a:pt x="269639" y="322516"/>
                </a:lnTo>
                <a:lnTo>
                  <a:pt x="257207" y="338485"/>
                </a:lnTo>
                <a:close/>
              </a:path>
              <a:path w="824865" h="374014">
                <a:moveTo>
                  <a:pt x="735497" y="338485"/>
                </a:moveTo>
                <a:lnTo>
                  <a:pt x="660221" y="338485"/>
                </a:lnTo>
                <a:lnTo>
                  <a:pt x="681992" y="334666"/>
                </a:lnTo>
                <a:lnTo>
                  <a:pt x="699789" y="324256"/>
                </a:lnTo>
                <a:lnTo>
                  <a:pt x="711799" y="308829"/>
                </a:lnTo>
                <a:lnTo>
                  <a:pt x="716173" y="290099"/>
                </a:lnTo>
                <a:lnTo>
                  <a:pt x="716205" y="289958"/>
                </a:lnTo>
                <a:lnTo>
                  <a:pt x="711799" y="271087"/>
                </a:lnTo>
                <a:lnTo>
                  <a:pt x="699789" y="255659"/>
                </a:lnTo>
                <a:lnTo>
                  <a:pt x="681992" y="245249"/>
                </a:lnTo>
                <a:lnTo>
                  <a:pt x="660221" y="241429"/>
                </a:lnTo>
                <a:lnTo>
                  <a:pt x="824564" y="241429"/>
                </a:lnTo>
                <a:lnTo>
                  <a:pt x="824564" y="289138"/>
                </a:lnTo>
                <a:lnTo>
                  <a:pt x="756078" y="289138"/>
                </a:lnTo>
                <a:lnTo>
                  <a:pt x="756078" y="289352"/>
                </a:lnTo>
                <a:lnTo>
                  <a:pt x="748508" y="321770"/>
                </a:lnTo>
                <a:lnTo>
                  <a:pt x="735497" y="338485"/>
                </a:lnTo>
                <a:close/>
              </a:path>
              <a:path w="824865" h="374014">
                <a:moveTo>
                  <a:pt x="659905" y="372720"/>
                </a:moveTo>
                <a:lnTo>
                  <a:pt x="622508" y="366158"/>
                </a:lnTo>
                <a:lnTo>
                  <a:pt x="591936" y="348273"/>
                </a:lnTo>
                <a:lnTo>
                  <a:pt x="571307" y="321770"/>
                </a:lnTo>
                <a:lnTo>
                  <a:pt x="563738" y="289352"/>
                </a:lnTo>
                <a:lnTo>
                  <a:pt x="563738" y="289138"/>
                </a:lnTo>
                <a:lnTo>
                  <a:pt x="604433" y="289138"/>
                </a:lnTo>
                <a:lnTo>
                  <a:pt x="604382" y="289352"/>
                </a:lnTo>
                <a:lnTo>
                  <a:pt x="604274" y="290099"/>
                </a:lnTo>
                <a:lnTo>
                  <a:pt x="608647" y="308829"/>
                </a:lnTo>
                <a:lnTo>
                  <a:pt x="620655" y="324256"/>
                </a:lnTo>
                <a:lnTo>
                  <a:pt x="638452" y="334666"/>
                </a:lnTo>
                <a:lnTo>
                  <a:pt x="660221" y="338485"/>
                </a:lnTo>
                <a:lnTo>
                  <a:pt x="735497" y="338485"/>
                </a:lnTo>
                <a:lnTo>
                  <a:pt x="727877" y="348273"/>
                </a:lnTo>
                <a:lnTo>
                  <a:pt x="697303" y="366158"/>
                </a:lnTo>
                <a:lnTo>
                  <a:pt x="659905" y="372720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8377" y="3126934"/>
            <a:ext cx="15068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60" dirty="0">
                <a:solidFill>
                  <a:srgbClr val="465B87"/>
                </a:solidFill>
                <a:latin typeface="Montserrat SemiBold"/>
                <a:cs typeface="Montserrat SemiBold"/>
              </a:rPr>
              <a:t>Life</a:t>
            </a:r>
            <a:r>
              <a:rPr sz="1700" b="1" spc="1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Sciences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99172" y="2457322"/>
            <a:ext cx="465455" cy="665480"/>
          </a:xfrm>
          <a:custGeom>
            <a:avLst/>
            <a:gdLst/>
            <a:ahLst/>
            <a:cxnLst/>
            <a:rect l="l" t="t" r="r" b="b"/>
            <a:pathLst>
              <a:path w="465455" h="665480">
                <a:moveTo>
                  <a:pt x="419265" y="343611"/>
                </a:moveTo>
                <a:lnTo>
                  <a:pt x="403656" y="328002"/>
                </a:lnTo>
                <a:lnTo>
                  <a:pt x="302768" y="428891"/>
                </a:lnTo>
                <a:lnTo>
                  <a:pt x="318376" y="444500"/>
                </a:lnTo>
                <a:lnTo>
                  <a:pt x="419265" y="343611"/>
                </a:lnTo>
                <a:close/>
              </a:path>
              <a:path w="465455" h="665480">
                <a:moveTo>
                  <a:pt x="465048" y="616407"/>
                </a:moveTo>
                <a:lnTo>
                  <a:pt x="462813" y="605383"/>
                </a:lnTo>
                <a:lnTo>
                  <a:pt x="456717" y="596366"/>
                </a:lnTo>
                <a:lnTo>
                  <a:pt x="447700" y="590270"/>
                </a:lnTo>
                <a:lnTo>
                  <a:pt x="436676" y="588035"/>
                </a:lnTo>
                <a:lnTo>
                  <a:pt x="301447" y="588035"/>
                </a:lnTo>
                <a:lnTo>
                  <a:pt x="303961" y="581736"/>
                </a:lnTo>
                <a:lnTo>
                  <a:pt x="305841" y="575157"/>
                </a:lnTo>
                <a:lnTo>
                  <a:pt x="307009" y="568312"/>
                </a:lnTo>
                <a:lnTo>
                  <a:pt x="307416" y="558469"/>
                </a:lnTo>
                <a:lnTo>
                  <a:pt x="306603" y="553173"/>
                </a:lnTo>
                <a:lnTo>
                  <a:pt x="463918" y="395859"/>
                </a:lnTo>
                <a:lnTo>
                  <a:pt x="431152" y="363080"/>
                </a:lnTo>
                <a:lnTo>
                  <a:pt x="283121" y="511098"/>
                </a:lnTo>
                <a:lnTo>
                  <a:pt x="274307" y="505066"/>
                </a:lnTo>
                <a:lnTo>
                  <a:pt x="264553" y="500494"/>
                </a:lnTo>
                <a:lnTo>
                  <a:pt x="254012" y="497611"/>
                </a:lnTo>
                <a:lnTo>
                  <a:pt x="242785" y="496595"/>
                </a:lnTo>
                <a:lnTo>
                  <a:pt x="230149" y="497852"/>
                </a:lnTo>
                <a:lnTo>
                  <a:pt x="218363" y="501434"/>
                </a:lnTo>
                <a:lnTo>
                  <a:pt x="207645" y="507111"/>
                </a:lnTo>
                <a:lnTo>
                  <a:pt x="198208" y="514604"/>
                </a:lnTo>
                <a:lnTo>
                  <a:pt x="196989" y="514223"/>
                </a:lnTo>
                <a:lnTo>
                  <a:pt x="199885" y="508088"/>
                </a:lnTo>
                <a:lnTo>
                  <a:pt x="160337" y="481914"/>
                </a:lnTo>
                <a:lnTo>
                  <a:pt x="130111" y="446303"/>
                </a:lnTo>
                <a:lnTo>
                  <a:pt x="110794" y="403783"/>
                </a:lnTo>
                <a:lnTo>
                  <a:pt x="104000" y="356857"/>
                </a:lnTo>
                <a:lnTo>
                  <a:pt x="105308" y="335991"/>
                </a:lnTo>
                <a:lnTo>
                  <a:pt x="109181" y="315531"/>
                </a:lnTo>
                <a:lnTo>
                  <a:pt x="115557" y="295732"/>
                </a:lnTo>
                <a:lnTo>
                  <a:pt x="124333" y="276885"/>
                </a:lnTo>
                <a:lnTo>
                  <a:pt x="121729" y="275463"/>
                </a:lnTo>
                <a:lnTo>
                  <a:pt x="161315" y="265379"/>
                </a:lnTo>
                <a:lnTo>
                  <a:pt x="212331" y="316395"/>
                </a:lnTo>
                <a:lnTo>
                  <a:pt x="220675" y="321919"/>
                </a:lnTo>
                <a:lnTo>
                  <a:pt x="230174" y="323761"/>
                </a:lnTo>
                <a:lnTo>
                  <a:pt x="239687" y="321919"/>
                </a:lnTo>
                <a:lnTo>
                  <a:pt x="248005" y="316395"/>
                </a:lnTo>
                <a:lnTo>
                  <a:pt x="317957" y="246443"/>
                </a:lnTo>
                <a:lnTo>
                  <a:pt x="323481" y="238112"/>
                </a:lnTo>
                <a:lnTo>
                  <a:pt x="325310" y="228612"/>
                </a:lnTo>
                <a:lnTo>
                  <a:pt x="323481" y="219113"/>
                </a:lnTo>
                <a:lnTo>
                  <a:pt x="317957" y="210781"/>
                </a:lnTo>
                <a:lnTo>
                  <a:pt x="129171" y="21996"/>
                </a:lnTo>
                <a:lnTo>
                  <a:pt x="120853" y="16484"/>
                </a:lnTo>
                <a:lnTo>
                  <a:pt x="111340" y="14643"/>
                </a:lnTo>
                <a:lnTo>
                  <a:pt x="101841" y="16484"/>
                </a:lnTo>
                <a:lnTo>
                  <a:pt x="93510" y="21996"/>
                </a:lnTo>
                <a:lnTo>
                  <a:pt x="81876" y="33629"/>
                </a:lnTo>
                <a:lnTo>
                  <a:pt x="61048" y="10388"/>
                </a:lnTo>
                <a:lnTo>
                  <a:pt x="51028" y="2933"/>
                </a:lnTo>
                <a:lnTo>
                  <a:pt x="39281" y="0"/>
                </a:lnTo>
                <a:lnTo>
                  <a:pt x="27305" y="1651"/>
                </a:lnTo>
                <a:lnTo>
                  <a:pt x="16522" y="7962"/>
                </a:lnTo>
                <a:lnTo>
                  <a:pt x="11823" y="12179"/>
                </a:lnTo>
                <a:lnTo>
                  <a:pt x="4381" y="22199"/>
                </a:lnTo>
                <a:lnTo>
                  <a:pt x="1435" y="33934"/>
                </a:lnTo>
                <a:lnTo>
                  <a:pt x="3086" y="45923"/>
                </a:lnTo>
                <a:lnTo>
                  <a:pt x="9398" y="56692"/>
                </a:lnTo>
                <a:lnTo>
                  <a:pt x="32550" y="82511"/>
                </a:lnTo>
                <a:lnTo>
                  <a:pt x="36715" y="78778"/>
                </a:lnTo>
                <a:lnTo>
                  <a:pt x="23558" y="91948"/>
                </a:lnTo>
                <a:lnTo>
                  <a:pt x="18046" y="100279"/>
                </a:lnTo>
                <a:lnTo>
                  <a:pt x="16205" y="109778"/>
                </a:lnTo>
                <a:lnTo>
                  <a:pt x="18046" y="119291"/>
                </a:lnTo>
                <a:lnTo>
                  <a:pt x="23558" y="127622"/>
                </a:lnTo>
                <a:lnTo>
                  <a:pt x="72021" y="176085"/>
                </a:lnTo>
                <a:lnTo>
                  <a:pt x="68757" y="181089"/>
                </a:lnTo>
                <a:lnTo>
                  <a:pt x="66382" y="186639"/>
                </a:lnTo>
                <a:lnTo>
                  <a:pt x="64604" y="192468"/>
                </a:lnTo>
                <a:lnTo>
                  <a:pt x="62852" y="191109"/>
                </a:lnTo>
                <a:lnTo>
                  <a:pt x="40944" y="222834"/>
                </a:lnTo>
                <a:lnTo>
                  <a:pt x="20675" y="261696"/>
                </a:lnTo>
                <a:lnTo>
                  <a:pt x="5791" y="306717"/>
                </a:lnTo>
                <a:lnTo>
                  <a:pt x="0" y="356857"/>
                </a:lnTo>
                <a:lnTo>
                  <a:pt x="3987" y="401993"/>
                </a:lnTo>
                <a:lnTo>
                  <a:pt x="15519" y="445884"/>
                </a:lnTo>
                <a:lnTo>
                  <a:pt x="33934" y="487476"/>
                </a:lnTo>
                <a:lnTo>
                  <a:pt x="58572" y="525729"/>
                </a:lnTo>
                <a:lnTo>
                  <a:pt x="88798" y="559600"/>
                </a:lnTo>
                <a:lnTo>
                  <a:pt x="123952" y="588035"/>
                </a:lnTo>
                <a:lnTo>
                  <a:pt x="44157" y="588035"/>
                </a:lnTo>
                <a:lnTo>
                  <a:pt x="33147" y="590270"/>
                </a:lnTo>
                <a:lnTo>
                  <a:pt x="24130" y="596366"/>
                </a:lnTo>
                <a:lnTo>
                  <a:pt x="18034" y="605383"/>
                </a:lnTo>
                <a:lnTo>
                  <a:pt x="15786" y="616407"/>
                </a:lnTo>
                <a:lnTo>
                  <a:pt x="15786" y="636905"/>
                </a:lnTo>
                <a:lnTo>
                  <a:pt x="18034" y="647928"/>
                </a:lnTo>
                <a:lnTo>
                  <a:pt x="24130" y="656945"/>
                </a:lnTo>
                <a:lnTo>
                  <a:pt x="33147" y="663041"/>
                </a:lnTo>
                <a:lnTo>
                  <a:pt x="44157" y="665276"/>
                </a:lnTo>
                <a:lnTo>
                  <a:pt x="436676" y="665276"/>
                </a:lnTo>
                <a:lnTo>
                  <a:pt x="447700" y="663041"/>
                </a:lnTo>
                <a:lnTo>
                  <a:pt x="456717" y="656945"/>
                </a:lnTo>
                <a:lnTo>
                  <a:pt x="462813" y="647928"/>
                </a:lnTo>
                <a:lnTo>
                  <a:pt x="465048" y="636905"/>
                </a:lnTo>
                <a:lnTo>
                  <a:pt x="465048" y="616407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56799" y="4363698"/>
            <a:ext cx="14268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80" dirty="0">
                <a:solidFill>
                  <a:srgbClr val="465B87"/>
                </a:solidFill>
                <a:latin typeface="Montserrat SemiBold"/>
                <a:cs typeface="Montserrat SemiBold"/>
              </a:rPr>
              <a:t>Agriculture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57817" y="3694036"/>
            <a:ext cx="606425" cy="665480"/>
          </a:xfrm>
          <a:custGeom>
            <a:avLst/>
            <a:gdLst/>
            <a:ahLst/>
            <a:cxnLst/>
            <a:rect l="l" t="t" r="r" b="b"/>
            <a:pathLst>
              <a:path w="606425" h="665479">
                <a:moveTo>
                  <a:pt x="606348" y="665327"/>
                </a:moveTo>
                <a:lnTo>
                  <a:pt x="583653" y="624382"/>
                </a:lnTo>
                <a:lnTo>
                  <a:pt x="550989" y="591426"/>
                </a:lnTo>
                <a:lnTo>
                  <a:pt x="510324" y="568477"/>
                </a:lnTo>
                <a:lnTo>
                  <a:pt x="463664" y="557517"/>
                </a:lnTo>
                <a:lnTo>
                  <a:pt x="463664" y="486156"/>
                </a:lnTo>
                <a:lnTo>
                  <a:pt x="520039" y="469900"/>
                </a:lnTo>
                <a:lnTo>
                  <a:pt x="559219" y="420966"/>
                </a:lnTo>
                <a:lnTo>
                  <a:pt x="565340" y="372732"/>
                </a:lnTo>
                <a:lnTo>
                  <a:pt x="562673" y="362839"/>
                </a:lnTo>
                <a:lnTo>
                  <a:pt x="562000" y="362305"/>
                </a:lnTo>
                <a:lnTo>
                  <a:pt x="551675" y="361645"/>
                </a:lnTo>
                <a:lnTo>
                  <a:pt x="530999" y="366217"/>
                </a:lnTo>
                <a:lnTo>
                  <a:pt x="480085" y="399567"/>
                </a:lnTo>
                <a:lnTo>
                  <a:pt x="463664" y="433387"/>
                </a:lnTo>
                <a:lnTo>
                  <a:pt x="463664" y="357289"/>
                </a:lnTo>
                <a:lnTo>
                  <a:pt x="520039" y="341033"/>
                </a:lnTo>
                <a:lnTo>
                  <a:pt x="559219" y="292100"/>
                </a:lnTo>
                <a:lnTo>
                  <a:pt x="565340" y="243878"/>
                </a:lnTo>
                <a:lnTo>
                  <a:pt x="562673" y="233984"/>
                </a:lnTo>
                <a:lnTo>
                  <a:pt x="561987" y="233438"/>
                </a:lnTo>
                <a:lnTo>
                  <a:pt x="551675" y="232791"/>
                </a:lnTo>
                <a:lnTo>
                  <a:pt x="530999" y="237363"/>
                </a:lnTo>
                <a:lnTo>
                  <a:pt x="480085" y="270713"/>
                </a:lnTo>
                <a:lnTo>
                  <a:pt x="463664" y="304533"/>
                </a:lnTo>
                <a:lnTo>
                  <a:pt x="463664" y="231902"/>
                </a:lnTo>
                <a:lnTo>
                  <a:pt x="520039" y="215633"/>
                </a:lnTo>
                <a:lnTo>
                  <a:pt x="559219" y="166712"/>
                </a:lnTo>
                <a:lnTo>
                  <a:pt x="565340" y="118478"/>
                </a:lnTo>
                <a:lnTo>
                  <a:pt x="562673" y="108585"/>
                </a:lnTo>
                <a:lnTo>
                  <a:pt x="561987" y="108051"/>
                </a:lnTo>
                <a:lnTo>
                  <a:pt x="551675" y="107391"/>
                </a:lnTo>
                <a:lnTo>
                  <a:pt x="530999" y="111963"/>
                </a:lnTo>
                <a:lnTo>
                  <a:pt x="480085" y="145313"/>
                </a:lnTo>
                <a:lnTo>
                  <a:pt x="463664" y="179133"/>
                </a:lnTo>
                <a:lnTo>
                  <a:pt x="463664" y="132334"/>
                </a:lnTo>
                <a:lnTo>
                  <a:pt x="471258" y="121183"/>
                </a:lnTo>
                <a:lnTo>
                  <a:pt x="478256" y="107442"/>
                </a:lnTo>
                <a:lnTo>
                  <a:pt x="483527" y="91592"/>
                </a:lnTo>
                <a:lnTo>
                  <a:pt x="485927" y="71589"/>
                </a:lnTo>
                <a:lnTo>
                  <a:pt x="480352" y="43535"/>
                </a:lnTo>
                <a:lnTo>
                  <a:pt x="468960" y="20764"/>
                </a:lnTo>
                <a:lnTo>
                  <a:pt x="456895" y="5524"/>
                </a:lnTo>
                <a:lnTo>
                  <a:pt x="449287" y="0"/>
                </a:lnTo>
                <a:lnTo>
                  <a:pt x="448487" y="0"/>
                </a:lnTo>
                <a:lnTo>
                  <a:pt x="440766" y="5524"/>
                </a:lnTo>
                <a:lnTo>
                  <a:pt x="428701" y="20764"/>
                </a:lnTo>
                <a:lnTo>
                  <a:pt x="417309" y="43535"/>
                </a:lnTo>
                <a:lnTo>
                  <a:pt x="411734" y="74104"/>
                </a:lnTo>
                <a:lnTo>
                  <a:pt x="414134" y="91592"/>
                </a:lnTo>
                <a:lnTo>
                  <a:pt x="419404" y="107454"/>
                </a:lnTo>
                <a:lnTo>
                  <a:pt x="426402" y="121208"/>
                </a:lnTo>
                <a:lnTo>
                  <a:pt x="434009" y="132359"/>
                </a:lnTo>
                <a:lnTo>
                  <a:pt x="434009" y="179133"/>
                </a:lnTo>
                <a:lnTo>
                  <a:pt x="415874" y="143192"/>
                </a:lnTo>
                <a:lnTo>
                  <a:pt x="366674" y="111963"/>
                </a:lnTo>
                <a:lnTo>
                  <a:pt x="345998" y="107403"/>
                </a:lnTo>
                <a:lnTo>
                  <a:pt x="335762" y="107975"/>
                </a:lnTo>
                <a:lnTo>
                  <a:pt x="335102" y="108508"/>
                </a:lnTo>
                <a:lnTo>
                  <a:pt x="332320" y="118478"/>
                </a:lnTo>
                <a:lnTo>
                  <a:pt x="332524" y="139661"/>
                </a:lnTo>
                <a:lnTo>
                  <a:pt x="353212" y="194602"/>
                </a:lnTo>
                <a:lnTo>
                  <a:pt x="402005" y="226987"/>
                </a:lnTo>
                <a:lnTo>
                  <a:pt x="422541" y="231927"/>
                </a:lnTo>
                <a:lnTo>
                  <a:pt x="434009" y="231902"/>
                </a:lnTo>
                <a:lnTo>
                  <a:pt x="434009" y="304520"/>
                </a:lnTo>
                <a:lnTo>
                  <a:pt x="415874" y="268592"/>
                </a:lnTo>
                <a:lnTo>
                  <a:pt x="366674" y="237363"/>
                </a:lnTo>
                <a:lnTo>
                  <a:pt x="345998" y="232791"/>
                </a:lnTo>
                <a:lnTo>
                  <a:pt x="335762" y="233362"/>
                </a:lnTo>
                <a:lnTo>
                  <a:pt x="335102" y="233908"/>
                </a:lnTo>
                <a:lnTo>
                  <a:pt x="332320" y="243878"/>
                </a:lnTo>
                <a:lnTo>
                  <a:pt x="332524" y="265049"/>
                </a:lnTo>
                <a:lnTo>
                  <a:pt x="353212" y="320001"/>
                </a:lnTo>
                <a:lnTo>
                  <a:pt x="402005" y="352386"/>
                </a:lnTo>
                <a:lnTo>
                  <a:pt x="422541" y="357314"/>
                </a:lnTo>
                <a:lnTo>
                  <a:pt x="434009" y="357289"/>
                </a:lnTo>
                <a:lnTo>
                  <a:pt x="434009" y="433374"/>
                </a:lnTo>
                <a:lnTo>
                  <a:pt x="415874" y="397446"/>
                </a:lnTo>
                <a:lnTo>
                  <a:pt x="366674" y="366217"/>
                </a:lnTo>
                <a:lnTo>
                  <a:pt x="345998" y="361645"/>
                </a:lnTo>
                <a:lnTo>
                  <a:pt x="335762" y="362216"/>
                </a:lnTo>
                <a:lnTo>
                  <a:pt x="335102" y="362762"/>
                </a:lnTo>
                <a:lnTo>
                  <a:pt x="332320" y="372732"/>
                </a:lnTo>
                <a:lnTo>
                  <a:pt x="332524" y="393915"/>
                </a:lnTo>
                <a:lnTo>
                  <a:pt x="353212" y="448856"/>
                </a:lnTo>
                <a:lnTo>
                  <a:pt x="402005" y="481241"/>
                </a:lnTo>
                <a:lnTo>
                  <a:pt x="422541" y="486168"/>
                </a:lnTo>
                <a:lnTo>
                  <a:pt x="434009" y="486156"/>
                </a:lnTo>
                <a:lnTo>
                  <a:pt x="434009" y="557517"/>
                </a:lnTo>
                <a:lnTo>
                  <a:pt x="393776" y="566102"/>
                </a:lnTo>
                <a:lnTo>
                  <a:pt x="357733" y="583704"/>
                </a:lnTo>
                <a:lnTo>
                  <a:pt x="327113" y="609041"/>
                </a:lnTo>
                <a:lnTo>
                  <a:pt x="303174" y="640854"/>
                </a:lnTo>
                <a:lnTo>
                  <a:pt x="279222" y="609028"/>
                </a:lnTo>
                <a:lnTo>
                  <a:pt x="248615" y="583692"/>
                </a:lnTo>
                <a:lnTo>
                  <a:pt x="212572" y="566102"/>
                </a:lnTo>
                <a:lnTo>
                  <a:pt x="172339" y="557517"/>
                </a:lnTo>
                <a:lnTo>
                  <a:pt x="172339" y="486156"/>
                </a:lnTo>
                <a:lnTo>
                  <a:pt x="228727" y="469887"/>
                </a:lnTo>
                <a:lnTo>
                  <a:pt x="267906" y="420966"/>
                </a:lnTo>
                <a:lnTo>
                  <a:pt x="274027" y="372732"/>
                </a:lnTo>
                <a:lnTo>
                  <a:pt x="271348" y="362839"/>
                </a:lnTo>
                <a:lnTo>
                  <a:pt x="270675" y="362305"/>
                </a:lnTo>
                <a:lnTo>
                  <a:pt x="260350" y="361645"/>
                </a:lnTo>
                <a:lnTo>
                  <a:pt x="239674" y="366217"/>
                </a:lnTo>
                <a:lnTo>
                  <a:pt x="188760" y="399567"/>
                </a:lnTo>
                <a:lnTo>
                  <a:pt x="172339" y="433387"/>
                </a:lnTo>
                <a:lnTo>
                  <a:pt x="172339" y="357289"/>
                </a:lnTo>
                <a:lnTo>
                  <a:pt x="228727" y="341033"/>
                </a:lnTo>
                <a:lnTo>
                  <a:pt x="267906" y="292100"/>
                </a:lnTo>
                <a:lnTo>
                  <a:pt x="274027" y="243878"/>
                </a:lnTo>
                <a:lnTo>
                  <a:pt x="271348" y="233984"/>
                </a:lnTo>
                <a:lnTo>
                  <a:pt x="270675" y="233451"/>
                </a:lnTo>
                <a:lnTo>
                  <a:pt x="260350" y="232791"/>
                </a:lnTo>
                <a:lnTo>
                  <a:pt x="239674" y="237363"/>
                </a:lnTo>
                <a:lnTo>
                  <a:pt x="188760" y="270713"/>
                </a:lnTo>
                <a:lnTo>
                  <a:pt x="172339" y="304533"/>
                </a:lnTo>
                <a:lnTo>
                  <a:pt x="172339" y="231902"/>
                </a:lnTo>
                <a:lnTo>
                  <a:pt x="228727" y="215633"/>
                </a:lnTo>
                <a:lnTo>
                  <a:pt x="267906" y="166712"/>
                </a:lnTo>
                <a:lnTo>
                  <a:pt x="274027" y="118491"/>
                </a:lnTo>
                <a:lnTo>
                  <a:pt x="271348" y="108597"/>
                </a:lnTo>
                <a:lnTo>
                  <a:pt x="270675" y="108051"/>
                </a:lnTo>
                <a:lnTo>
                  <a:pt x="260350" y="107403"/>
                </a:lnTo>
                <a:lnTo>
                  <a:pt x="239674" y="111975"/>
                </a:lnTo>
                <a:lnTo>
                  <a:pt x="188760" y="145326"/>
                </a:lnTo>
                <a:lnTo>
                  <a:pt x="172339" y="179133"/>
                </a:lnTo>
                <a:lnTo>
                  <a:pt x="172339" y="132334"/>
                </a:lnTo>
                <a:lnTo>
                  <a:pt x="179933" y="121183"/>
                </a:lnTo>
                <a:lnTo>
                  <a:pt x="186944" y="107442"/>
                </a:lnTo>
                <a:lnTo>
                  <a:pt x="192201" y="91592"/>
                </a:lnTo>
                <a:lnTo>
                  <a:pt x="194602" y="71589"/>
                </a:lnTo>
                <a:lnTo>
                  <a:pt x="189026" y="43535"/>
                </a:lnTo>
                <a:lnTo>
                  <a:pt x="177634" y="20764"/>
                </a:lnTo>
                <a:lnTo>
                  <a:pt x="165569" y="5524"/>
                </a:lnTo>
                <a:lnTo>
                  <a:pt x="157962" y="0"/>
                </a:lnTo>
                <a:lnTo>
                  <a:pt x="157175" y="0"/>
                </a:lnTo>
                <a:lnTo>
                  <a:pt x="149440" y="5524"/>
                </a:lnTo>
                <a:lnTo>
                  <a:pt x="137375" y="20764"/>
                </a:lnTo>
                <a:lnTo>
                  <a:pt x="125984" y="43535"/>
                </a:lnTo>
                <a:lnTo>
                  <a:pt x="120408" y="74104"/>
                </a:lnTo>
                <a:lnTo>
                  <a:pt x="122809" y="91592"/>
                </a:lnTo>
                <a:lnTo>
                  <a:pt x="128079" y="107454"/>
                </a:lnTo>
                <a:lnTo>
                  <a:pt x="135089" y="121208"/>
                </a:lnTo>
                <a:lnTo>
                  <a:pt x="142684" y="132359"/>
                </a:lnTo>
                <a:lnTo>
                  <a:pt x="142684" y="179133"/>
                </a:lnTo>
                <a:lnTo>
                  <a:pt x="124548" y="143192"/>
                </a:lnTo>
                <a:lnTo>
                  <a:pt x="75361" y="111963"/>
                </a:lnTo>
                <a:lnTo>
                  <a:pt x="54673" y="107391"/>
                </a:lnTo>
                <a:lnTo>
                  <a:pt x="44450" y="107975"/>
                </a:lnTo>
                <a:lnTo>
                  <a:pt x="43776" y="108508"/>
                </a:lnTo>
                <a:lnTo>
                  <a:pt x="41008" y="118478"/>
                </a:lnTo>
                <a:lnTo>
                  <a:pt x="41198" y="139661"/>
                </a:lnTo>
                <a:lnTo>
                  <a:pt x="61887" y="194602"/>
                </a:lnTo>
                <a:lnTo>
                  <a:pt x="110680" y="226987"/>
                </a:lnTo>
                <a:lnTo>
                  <a:pt x="131216" y="231927"/>
                </a:lnTo>
                <a:lnTo>
                  <a:pt x="142684" y="231902"/>
                </a:lnTo>
                <a:lnTo>
                  <a:pt x="142684" y="304520"/>
                </a:lnTo>
                <a:lnTo>
                  <a:pt x="124548" y="268592"/>
                </a:lnTo>
                <a:lnTo>
                  <a:pt x="75361" y="237363"/>
                </a:lnTo>
                <a:lnTo>
                  <a:pt x="54673" y="232791"/>
                </a:lnTo>
                <a:lnTo>
                  <a:pt x="44450" y="233362"/>
                </a:lnTo>
                <a:lnTo>
                  <a:pt x="43776" y="233908"/>
                </a:lnTo>
                <a:lnTo>
                  <a:pt x="41008" y="243878"/>
                </a:lnTo>
                <a:lnTo>
                  <a:pt x="41198" y="265049"/>
                </a:lnTo>
                <a:lnTo>
                  <a:pt x="61887" y="320001"/>
                </a:lnTo>
                <a:lnTo>
                  <a:pt x="110680" y="352386"/>
                </a:lnTo>
                <a:lnTo>
                  <a:pt x="131216" y="357314"/>
                </a:lnTo>
                <a:lnTo>
                  <a:pt x="142684" y="357289"/>
                </a:lnTo>
                <a:lnTo>
                  <a:pt x="142684" y="433374"/>
                </a:lnTo>
                <a:lnTo>
                  <a:pt x="124548" y="397446"/>
                </a:lnTo>
                <a:lnTo>
                  <a:pt x="75361" y="366217"/>
                </a:lnTo>
                <a:lnTo>
                  <a:pt x="54673" y="361645"/>
                </a:lnTo>
                <a:lnTo>
                  <a:pt x="44450" y="362216"/>
                </a:lnTo>
                <a:lnTo>
                  <a:pt x="43776" y="362762"/>
                </a:lnTo>
                <a:lnTo>
                  <a:pt x="41008" y="372732"/>
                </a:lnTo>
                <a:lnTo>
                  <a:pt x="41198" y="393915"/>
                </a:lnTo>
                <a:lnTo>
                  <a:pt x="61887" y="448856"/>
                </a:lnTo>
                <a:lnTo>
                  <a:pt x="110680" y="481241"/>
                </a:lnTo>
                <a:lnTo>
                  <a:pt x="131216" y="486168"/>
                </a:lnTo>
                <a:lnTo>
                  <a:pt x="142684" y="486156"/>
                </a:lnTo>
                <a:lnTo>
                  <a:pt x="142684" y="557517"/>
                </a:lnTo>
                <a:lnTo>
                  <a:pt x="96024" y="568464"/>
                </a:lnTo>
                <a:lnTo>
                  <a:pt x="55359" y="591426"/>
                </a:lnTo>
                <a:lnTo>
                  <a:pt x="22682" y="624382"/>
                </a:lnTo>
                <a:lnTo>
                  <a:pt x="0" y="665327"/>
                </a:lnTo>
                <a:lnTo>
                  <a:pt x="303174" y="665327"/>
                </a:lnTo>
                <a:lnTo>
                  <a:pt x="315023" y="665327"/>
                </a:lnTo>
                <a:lnTo>
                  <a:pt x="606348" y="665327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07098" y="4363698"/>
            <a:ext cx="23545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465B87"/>
                </a:solidFill>
                <a:latin typeface="Montserrat SemiBold"/>
                <a:cs typeface="Montserrat SemiBold"/>
              </a:rPr>
              <a:t>Consumer</a:t>
            </a:r>
            <a:r>
              <a:rPr sz="1700" b="1" spc="-45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700" b="1" spc="75" dirty="0">
                <a:solidFill>
                  <a:srgbClr val="465B87"/>
                </a:solidFill>
                <a:latin typeface="Montserrat SemiBold"/>
                <a:cs typeface="Montserrat SemiBold"/>
              </a:rPr>
              <a:t>Products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753624" y="3696442"/>
            <a:ext cx="662940" cy="650240"/>
            <a:chOff x="5753624" y="3696442"/>
            <a:chExt cx="662940" cy="650240"/>
          </a:xfrm>
        </p:grpSpPr>
        <p:sp>
          <p:nvSpPr>
            <p:cNvPr id="38" name="object 38"/>
            <p:cNvSpPr/>
            <p:nvPr/>
          </p:nvSpPr>
          <p:spPr>
            <a:xfrm>
              <a:off x="5904610" y="3703345"/>
              <a:ext cx="359410" cy="152400"/>
            </a:xfrm>
            <a:custGeom>
              <a:avLst/>
              <a:gdLst/>
              <a:ahLst/>
              <a:cxnLst/>
              <a:rect l="l" t="t" r="r" b="b"/>
              <a:pathLst>
                <a:path w="359410" h="152400">
                  <a:moveTo>
                    <a:pt x="359028" y="0"/>
                  </a:moveTo>
                  <a:lnTo>
                    <a:pt x="0" y="0"/>
                  </a:lnTo>
                  <a:lnTo>
                    <a:pt x="0" y="151891"/>
                  </a:lnTo>
                  <a:lnTo>
                    <a:pt x="359028" y="151891"/>
                  </a:lnTo>
                  <a:lnTo>
                    <a:pt x="359028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04610" y="3703345"/>
              <a:ext cx="359410" cy="152400"/>
            </a:xfrm>
            <a:custGeom>
              <a:avLst/>
              <a:gdLst/>
              <a:ahLst/>
              <a:cxnLst/>
              <a:rect l="l" t="t" r="r" b="b"/>
              <a:pathLst>
                <a:path w="359410" h="152400">
                  <a:moveTo>
                    <a:pt x="359028" y="151891"/>
                  </a:moveTo>
                  <a:lnTo>
                    <a:pt x="0" y="151891"/>
                  </a:lnTo>
                  <a:lnTo>
                    <a:pt x="0" y="0"/>
                  </a:lnTo>
                  <a:lnTo>
                    <a:pt x="359028" y="0"/>
                  </a:lnTo>
                  <a:lnTo>
                    <a:pt x="359028" y="151891"/>
                  </a:lnTo>
                  <a:close/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71452" y="3773458"/>
              <a:ext cx="124460" cy="207645"/>
            </a:xfrm>
            <a:custGeom>
              <a:avLst/>
              <a:gdLst/>
              <a:ahLst/>
              <a:cxnLst/>
              <a:rect l="l" t="t" r="r" b="b"/>
              <a:pathLst>
                <a:path w="124460" h="207645">
                  <a:moveTo>
                    <a:pt x="0" y="0"/>
                  </a:moveTo>
                  <a:lnTo>
                    <a:pt x="124282" y="0"/>
                  </a:lnTo>
                  <a:lnTo>
                    <a:pt x="124282" y="207136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74336" y="3773455"/>
              <a:ext cx="124460" cy="207645"/>
            </a:xfrm>
            <a:custGeom>
              <a:avLst/>
              <a:gdLst/>
              <a:ahLst/>
              <a:cxnLst/>
              <a:rect l="l" t="t" r="r" b="b"/>
              <a:pathLst>
                <a:path w="124460" h="207645">
                  <a:moveTo>
                    <a:pt x="0" y="207137"/>
                  </a:moveTo>
                  <a:lnTo>
                    <a:pt x="0" y="0"/>
                  </a:lnTo>
                  <a:lnTo>
                    <a:pt x="124282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74335" y="3977138"/>
              <a:ext cx="621665" cy="31115"/>
            </a:xfrm>
            <a:custGeom>
              <a:avLst/>
              <a:gdLst/>
              <a:ahLst/>
              <a:cxnLst/>
              <a:rect l="l" t="t" r="r" b="b"/>
              <a:pathLst>
                <a:path w="621664" h="31114">
                  <a:moveTo>
                    <a:pt x="621398" y="0"/>
                  </a:moveTo>
                  <a:lnTo>
                    <a:pt x="0" y="0"/>
                  </a:lnTo>
                  <a:lnTo>
                    <a:pt x="2441" y="12094"/>
                  </a:lnTo>
                  <a:lnTo>
                    <a:pt x="9099" y="21972"/>
                  </a:lnTo>
                  <a:lnTo>
                    <a:pt x="18977" y="28633"/>
                  </a:lnTo>
                  <a:lnTo>
                    <a:pt x="31076" y="31076"/>
                  </a:lnTo>
                  <a:lnTo>
                    <a:pt x="43169" y="28633"/>
                  </a:lnTo>
                  <a:lnTo>
                    <a:pt x="53043" y="21972"/>
                  </a:lnTo>
                  <a:lnTo>
                    <a:pt x="59700" y="12094"/>
                  </a:lnTo>
                  <a:lnTo>
                    <a:pt x="62141" y="0"/>
                  </a:lnTo>
                  <a:lnTo>
                    <a:pt x="64582" y="12094"/>
                  </a:lnTo>
                  <a:lnTo>
                    <a:pt x="71239" y="21972"/>
                  </a:lnTo>
                  <a:lnTo>
                    <a:pt x="81113" y="28633"/>
                  </a:lnTo>
                  <a:lnTo>
                    <a:pt x="93205" y="31076"/>
                  </a:lnTo>
                  <a:lnTo>
                    <a:pt x="105304" y="28633"/>
                  </a:lnTo>
                  <a:lnTo>
                    <a:pt x="115182" y="21972"/>
                  </a:lnTo>
                  <a:lnTo>
                    <a:pt x="121841" y="12094"/>
                  </a:lnTo>
                  <a:lnTo>
                    <a:pt x="124282" y="0"/>
                  </a:lnTo>
                  <a:lnTo>
                    <a:pt x="126723" y="12094"/>
                  </a:lnTo>
                  <a:lnTo>
                    <a:pt x="133380" y="21972"/>
                  </a:lnTo>
                  <a:lnTo>
                    <a:pt x="143254" y="28633"/>
                  </a:lnTo>
                  <a:lnTo>
                    <a:pt x="155346" y="31076"/>
                  </a:lnTo>
                  <a:lnTo>
                    <a:pt x="167440" y="28633"/>
                  </a:lnTo>
                  <a:lnTo>
                    <a:pt x="177318" y="21972"/>
                  </a:lnTo>
                  <a:lnTo>
                    <a:pt x="183980" y="12094"/>
                  </a:lnTo>
                  <a:lnTo>
                    <a:pt x="186423" y="0"/>
                  </a:lnTo>
                  <a:lnTo>
                    <a:pt x="188864" y="12094"/>
                  </a:lnTo>
                  <a:lnTo>
                    <a:pt x="195521" y="21972"/>
                  </a:lnTo>
                  <a:lnTo>
                    <a:pt x="205395" y="28633"/>
                  </a:lnTo>
                  <a:lnTo>
                    <a:pt x="217487" y="31076"/>
                  </a:lnTo>
                  <a:lnTo>
                    <a:pt x="229581" y="28633"/>
                  </a:lnTo>
                  <a:lnTo>
                    <a:pt x="239460" y="21972"/>
                  </a:lnTo>
                  <a:lnTo>
                    <a:pt x="246121" y="12094"/>
                  </a:lnTo>
                  <a:lnTo>
                    <a:pt x="248564" y="0"/>
                  </a:lnTo>
                  <a:lnTo>
                    <a:pt x="251005" y="12094"/>
                  </a:lnTo>
                  <a:lnTo>
                    <a:pt x="257662" y="21972"/>
                  </a:lnTo>
                  <a:lnTo>
                    <a:pt x="267536" y="28633"/>
                  </a:lnTo>
                  <a:lnTo>
                    <a:pt x="279628" y="31076"/>
                  </a:lnTo>
                  <a:lnTo>
                    <a:pt x="291722" y="28633"/>
                  </a:lnTo>
                  <a:lnTo>
                    <a:pt x="301601" y="21972"/>
                  </a:lnTo>
                  <a:lnTo>
                    <a:pt x="308262" y="12094"/>
                  </a:lnTo>
                  <a:lnTo>
                    <a:pt x="310705" y="0"/>
                  </a:lnTo>
                  <a:lnTo>
                    <a:pt x="313146" y="12094"/>
                  </a:lnTo>
                  <a:lnTo>
                    <a:pt x="319803" y="21972"/>
                  </a:lnTo>
                  <a:lnTo>
                    <a:pt x="329677" y="28633"/>
                  </a:lnTo>
                  <a:lnTo>
                    <a:pt x="341769" y="31076"/>
                  </a:lnTo>
                  <a:lnTo>
                    <a:pt x="353861" y="28633"/>
                  </a:lnTo>
                  <a:lnTo>
                    <a:pt x="363735" y="21972"/>
                  </a:lnTo>
                  <a:lnTo>
                    <a:pt x="370392" y="12094"/>
                  </a:lnTo>
                  <a:lnTo>
                    <a:pt x="372833" y="0"/>
                  </a:lnTo>
                  <a:lnTo>
                    <a:pt x="375276" y="12094"/>
                  </a:lnTo>
                  <a:lnTo>
                    <a:pt x="381938" y="21972"/>
                  </a:lnTo>
                  <a:lnTo>
                    <a:pt x="391816" y="28633"/>
                  </a:lnTo>
                  <a:lnTo>
                    <a:pt x="403910" y="31076"/>
                  </a:lnTo>
                  <a:lnTo>
                    <a:pt x="416002" y="28633"/>
                  </a:lnTo>
                  <a:lnTo>
                    <a:pt x="425877" y="21972"/>
                  </a:lnTo>
                  <a:lnTo>
                    <a:pt x="432534" y="12094"/>
                  </a:lnTo>
                  <a:lnTo>
                    <a:pt x="434974" y="0"/>
                  </a:lnTo>
                  <a:lnTo>
                    <a:pt x="437417" y="12094"/>
                  </a:lnTo>
                  <a:lnTo>
                    <a:pt x="444079" y="21972"/>
                  </a:lnTo>
                  <a:lnTo>
                    <a:pt x="453957" y="28633"/>
                  </a:lnTo>
                  <a:lnTo>
                    <a:pt x="466051" y="31076"/>
                  </a:lnTo>
                  <a:lnTo>
                    <a:pt x="478144" y="28633"/>
                  </a:lnTo>
                  <a:lnTo>
                    <a:pt x="488018" y="21972"/>
                  </a:lnTo>
                  <a:lnTo>
                    <a:pt x="494675" y="12094"/>
                  </a:lnTo>
                  <a:lnTo>
                    <a:pt x="497116" y="0"/>
                  </a:lnTo>
                  <a:lnTo>
                    <a:pt x="499557" y="12094"/>
                  </a:lnTo>
                  <a:lnTo>
                    <a:pt x="506215" y="21972"/>
                  </a:lnTo>
                  <a:lnTo>
                    <a:pt x="516093" y="28633"/>
                  </a:lnTo>
                  <a:lnTo>
                    <a:pt x="528192" y="31076"/>
                  </a:lnTo>
                  <a:lnTo>
                    <a:pt x="540285" y="28633"/>
                  </a:lnTo>
                  <a:lnTo>
                    <a:pt x="550159" y="21972"/>
                  </a:lnTo>
                  <a:lnTo>
                    <a:pt x="556816" y="12094"/>
                  </a:lnTo>
                  <a:lnTo>
                    <a:pt x="559257" y="0"/>
                  </a:lnTo>
                  <a:lnTo>
                    <a:pt x="561698" y="12094"/>
                  </a:lnTo>
                  <a:lnTo>
                    <a:pt x="568355" y="21972"/>
                  </a:lnTo>
                  <a:lnTo>
                    <a:pt x="578229" y="28633"/>
                  </a:lnTo>
                  <a:lnTo>
                    <a:pt x="590321" y="31076"/>
                  </a:lnTo>
                  <a:lnTo>
                    <a:pt x="602420" y="28633"/>
                  </a:lnTo>
                  <a:lnTo>
                    <a:pt x="612298" y="21972"/>
                  </a:lnTo>
                  <a:lnTo>
                    <a:pt x="618957" y="12094"/>
                  </a:lnTo>
                  <a:lnTo>
                    <a:pt x="621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74335" y="3977138"/>
              <a:ext cx="621665" cy="31115"/>
            </a:xfrm>
            <a:custGeom>
              <a:avLst/>
              <a:gdLst/>
              <a:ahLst/>
              <a:cxnLst/>
              <a:rect l="l" t="t" r="r" b="b"/>
              <a:pathLst>
                <a:path w="621664" h="31114">
                  <a:moveTo>
                    <a:pt x="621398" y="0"/>
                  </a:moveTo>
                  <a:lnTo>
                    <a:pt x="618957" y="12094"/>
                  </a:lnTo>
                  <a:lnTo>
                    <a:pt x="612298" y="21972"/>
                  </a:lnTo>
                  <a:lnTo>
                    <a:pt x="602420" y="28633"/>
                  </a:lnTo>
                  <a:lnTo>
                    <a:pt x="590321" y="31076"/>
                  </a:lnTo>
                  <a:lnTo>
                    <a:pt x="578229" y="28633"/>
                  </a:lnTo>
                  <a:lnTo>
                    <a:pt x="568355" y="21972"/>
                  </a:lnTo>
                  <a:lnTo>
                    <a:pt x="561698" y="12094"/>
                  </a:lnTo>
                  <a:lnTo>
                    <a:pt x="559257" y="0"/>
                  </a:lnTo>
                  <a:lnTo>
                    <a:pt x="556816" y="12094"/>
                  </a:lnTo>
                  <a:lnTo>
                    <a:pt x="550159" y="21972"/>
                  </a:lnTo>
                  <a:lnTo>
                    <a:pt x="540285" y="28633"/>
                  </a:lnTo>
                  <a:lnTo>
                    <a:pt x="528192" y="31076"/>
                  </a:lnTo>
                  <a:lnTo>
                    <a:pt x="516093" y="28633"/>
                  </a:lnTo>
                  <a:lnTo>
                    <a:pt x="506215" y="21972"/>
                  </a:lnTo>
                  <a:lnTo>
                    <a:pt x="499557" y="12094"/>
                  </a:lnTo>
                  <a:lnTo>
                    <a:pt x="497116" y="0"/>
                  </a:lnTo>
                  <a:lnTo>
                    <a:pt x="494675" y="12094"/>
                  </a:lnTo>
                  <a:lnTo>
                    <a:pt x="488018" y="21972"/>
                  </a:lnTo>
                  <a:lnTo>
                    <a:pt x="478144" y="28633"/>
                  </a:lnTo>
                  <a:lnTo>
                    <a:pt x="466051" y="31076"/>
                  </a:lnTo>
                  <a:lnTo>
                    <a:pt x="453957" y="28633"/>
                  </a:lnTo>
                  <a:lnTo>
                    <a:pt x="444079" y="21972"/>
                  </a:lnTo>
                  <a:lnTo>
                    <a:pt x="437417" y="12094"/>
                  </a:lnTo>
                  <a:lnTo>
                    <a:pt x="434974" y="0"/>
                  </a:lnTo>
                  <a:lnTo>
                    <a:pt x="432534" y="12094"/>
                  </a:lnTo>
                  <a:lnTo>
                    <a:pt x="425877" y="21972"/>
                  </a:lnTo>
                  <a:lnTo>
                    <a:pt x="416002" y="28633"/>
                  </a:lnTo>
                  <a:lnTo>
                    <a:pt x="403910" y="31076"/>
                  </a:lnTo>
                  <a:lnTo>
                    <a:pt x="391816" y="28633"/>
                  </a:lnTo>
                  <a:lnTo>
                    <a:pt x="381938" y="21972"/>
                  </a:lnTo>
                  <a:lnTo>
                    <a:pt x="375276" y="12094"/>
                  </a:lnTo>
                  <a:lnTo>
                    <a:pt x="372833" y="0"/>
                  </a:lnTo>
                  <a:lnTo>
                    <a:pt x="370392" y="12094"/>
                  </a:lnTo>
                  <a:lnTo>
                    <a:pt x="363735" y="21972"/>
                  </a:lnTo>
                  <a:lnTo>
                    <a:pt x="353861" y="28633"/>
                  </a:lnTo>
                  <a:lnTo>
                    <a:pt x="341769" y="31076"/>
                  </a:lnTo>
                  <a:lnTo>
                    <a:pt x="329677" y="28633"/>
                  </a:lnTo>
                  <a:lnTo>
                    <a:pt x="319803" y="21972"/>
                  </a:lnTo>
                  <a:lnTo>
                    <a:pt x="313146" y="12094"/>
                  </a:lnTo>
                  <a:lnTo>
                    <a:pt x="310705" y="0"/>
                  </a:lnTo>
                  <a:lnTo>
                    <a:pt x="308262" y="12094"/>
                  </a:lnTo>
                  <a:lnTo>
                    <a:pt x="301601" y="21972"/>
                  </a:lnTo>
                  <a:lnTo>
                    <a:pt x="291722" y="28633"/>
                  </a:lnTo>
                  <a:lnTo>
                    <a:pt x="279628" y="31076"/>
                  </a:lnTo>
                  <a:lnTo>
                    <a:pt x="267536" y="28633"/>
                  </a:lnTo>
                  <a:lnTo>
                    <a:pt x="257662" y="21972"/>
                  </a:lnTo>
                  <a:lnTo>
                    <a:pt x="251005" y="12094"/>
                  </a:lnTo>
                  <a:lnTo>
                    <a:pt x="248564" y="0"/>
                  </a:lnTo>
                  <a:lnTo>
                    <a:pt x="246121" y="12094"/>
                  </a:lnTo>
                  <a:lnTo>
                    <a:pt x="239460" y="21972"/>
                  </a:lnTo>
                  <a:lnTo>
                    <a:pt x="229581" y="28633"/>
                  </a:lnTo>
                  <a:lnTo>
                    <a:pt x="217487" y="31076"/>
                  </a:lnTo>
                  <a:lnTo>
                    <a:pt x="205395" y="28633"/>
                  </a:lnTo>
                  <a:lnTo>
                    <a:pt x="195521" y="21972"/>
                  </a:lnTo>
                  <a:lnTo>
                    <a:pt x="188864" y="12094"/>
                  </a:lnTo>
                  <a:lnTo>
                    <a:pt x="186423" y="0"/>
                  </a:lnTo>
                  <a:lnTo>
                    <a:pt x="183980" y="12094"/>
                  </a:lnTo>
                  <a:lnTo>
                    <a:pt x="177318" y="21972"/>
                  </a:lnTo>
                  <a:lnTo>
                    <a:pt x="167440" y="28633"/>
                  </a:lnTo>
                  <a:lnTo>
                    <a:pt x="155346" y="31076"/>
                  </a:lnTo>
                  <a:lnTo>
                    <a:pt x="143254" y="28633"/>
                  </a:lnTo>
                  <a:lnTo>
                    <a:pt x="133380" y="21972"/>
                  </a:lnTo>
                  <a:lnTo>
                    <a:pt x="126723" y="12094"/>
                  </a:lnTo>
                  <a:lnTo>
                    <a:pt x="124282" y="0"/>
                  </a:lnTo>
                  <a:lnTo>
                    <a:pt x="121841" y="12094"/>
                  </a:lnTo>
                  <a:lnTo>
                    <a:pt x="115182" y="21972"/>
                  </a:lnTo>
                  <a:lnTo>
                    <a:pt x="105304" y="28633"/>
                  </a:lnTo>
                  <a:lnTo>
                    <a:pt x="93205" y="31076"/>
                  </a:lnTo>
                  <a:lnTo>
                    <a:pt x="81113" y="28633"/>
                  </a:lnTo>
                  <a:lnTo>
                    <a:pt x="71239" y="21972"/>
                  </a:lnTo>
                  <a:lnTo>
                    <a:pt x="64582" y="12094"/>
                  </a:lnTo>
                  <a:lnTo>
                    <a:pt x="62141" y="0"/>
                  </a:lnTo>
                  <a:lnTo>
                    <a:pt x="59700" y="12094"/>
                  </a:lnTo>
                  <a:lnTo>
                    <a:pt x="53043" y="21972"/>
                  </a:lnTo>
                  <a:lnTo>
                    <a:pt x="43169" y="28633"/>
                  </a:lnTo>
                  <a:lnTo>
                    <a:pt x="31076" y="31076"/>
                  </a:lnTo>
                  <a:lnTo>
                    <a:pt x="18977" y="28633"/>
                  </a:lnTo>
                  <a:lnTo>
                    <a:pt x="9099" y="21972"/>
                  </a:lnTo>
                  <a:lnTo>
                    <a:pt x="2441" y="12094"/>
                  </a:ln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36476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36476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98616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98616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60756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60756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22894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22894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85035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85035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47174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47174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09314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09314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452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71452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33595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3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33595" y="392536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32"/>
                  </a:move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01951" y="4008208"/>
              <a:ext cx="566420" cy="331470"/>
            </a:xfrm>
            <a:custGeom>
              <a:avLst/>
              <a:gdLst/>
              <a:ahLst/>
              <a:cxnLst/>
              <a:rect l="l" t="t" r="r" b="b"/>
              <a:pathLst>
                <a:path w="566420" h="331470">
                  <a:moveTo>
                    <a:pt x="566165" y="0"/>
                  </a:moveTo>
                  <a:lnTo>
                    <a:pt x="0" y="0"/>
                  </a:lnTo>
                  <a:lnTo>
                    <a:pt x="0" y="331406"/>
                  </a:lnTo>
                  <a:lnTo>
                    <a:pt x="566165" y="331406"/>
                  </a:lnTo>
                  <a:lnTo>
                    <a:pt x="566165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01951" y="4008208"/>
              <a:ext cx="566420" cy="331470"/>
            </a:xfrm>
            <a:custGeom>
              <a:avLst/>
              <a:gdLst/>
              <a:ahLst/>
              <a:cxnLst/>
              <a:rect l="l" t="t" r="r" b="b"/>
              <a:pathLst>
                <a:path w="566420" h="331470">
                  <a:moveTo>
                    <a:pt x="566165" y="0"/>
                  </a:moveTo>
                  <a:lnTo>
                    <a:pt x="566165" y="331406"/>
                  </a:lnTo>
                  <a:lnTo>
                    <a:pt x="0" y="331406"/>
                  </a:lnTo>
                  <a:lnTo>
                    <a:pt x="0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53624" y="4339619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39">
                  <a:moveTo>
                    <a:pt x="662825" y="0"/>
                  </a:moveTo>
                  <a:lnTo>
                    <a:pt x="0" y="0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53624" y="4339619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39">
                  <a:moveTo>
                    <a:pt x="0" y="0"/>
                  </a:moveTo>
                  <a:lnTo>
                    <a:pt x="662825" y="0"/>
                  </a:lnTo>
                </a:path>
              </a:pathLst>
            </a:custGeom>
            <a:ln w="13804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60973" y="4063441"/>
              <a:ext cx="165735" cy="276225"/>
            </a:xfrm>
            <a:custGeom>
              <a:avLst/>
              <a:gdLst/>
              <a:ahLst/>
              <a:cxnLst/>
              <a:rect l="l" t="t" r="r" b="b"/>
              <a:pathLst>
                <a:path w="165735" h="276225">
                  <a:moveTo>
                    <a:pt x="165709" y="276174"/>
                  </a:moveTo>
                  <a:lnTo>
                    <a:pt x="0" y="276174"/>
                  </a:lnTo>
                  <a:lnTo>
                    <a:pt x="0" y="0"/>
                  </a:lnTo>
                  <a:lnTo>
                    <a:pt x="165709" y="0"/>
                  </a:lnTo>
                  <a:lnTo>
                    <a:pt x="165709" y="276174"/>
                  </a:lnTo>
                  <a:close/>
                </a:path>
              </a:pathLst>
            </a:custGeom>
            <a:ln w="1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1698" y="4208438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4832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81698" y="4208438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323" y="0"/>
                  </a:lnTo>
                </a:path>
              </a:pathLst>
            </a:custGeom>
            <a:ln w="1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57176" y="4091063"/>
              <a:ext cx="248920" cy="165735"/>
            </a:xfrm>
            <a:custGeom>
              <a:avLst/>
              <a:gdLst/>
              <a:ahLst/>
              <a:cxnLst/>
              <a:rect l="l" t="t" r="r" b="b"/>
              <a:pathLst>
                <a:path w="248920" h="165735">
                  <a:moveTo>
                    <a:pt x="248577" y="0"/>
                  </a:moveTo>
                  <a:lnTo>
                    <a:pt x="124282" y="0"/>
                  </a:lnTo>
                  <a:lnTo>
                    <a:pt x="0" y="0"/>
                  </a:lnTo>
                  <a:lnTo>
                    <a:pt x="0" y="165709"/>
                  </a:lnTo>
                  <a:lnTo>
                    <a:pt x="124282" y="165709"/>
                  </a:lnTo>
                  <a:lnTo>
                    <a:pt x="248577" y="165709"/>
                  </a:lnTo>
                  <a:lnTo>
                    <a:pt x="2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1626" y="3732037"/>
              <a:ext cx="289928" cy="8126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7746765" y="4363698"/>
            <a:ext cx="18008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10" dirty="0">
                <a:solidFill>
                  <a:srgbClr val="465B87"/>
                </a:solidFill>
                <a:latin typeface="Montserrat SemiBold"/>
                <a:cs typeface="Montserrat SemiBold"/>
              </a:rPr>
              <a:t>Infrastructure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321525" y="3712491"/>
            <a:ext cx="649605" cy="631190"/>
            <a:chOff x="8321525" y="3712491"/>
            <a:chExt cx="649605" cy="631190"/>
          </a:xfrm>
        </p:grpSpPr>
        <p:sp>
          <p:nvSpPr>
            <p:cNvPr id="73" name="object 73"/>
            <p:cNvSpPr/>
            <p:nvPr/>
          </p:nvSpPr>
          <p:spPr>
            <a:xfrm>
              <a:off x="8321525" y="3880068"/>
              <a:ext cx="251460" cy="461009"/>
            </a:xfrm>
            <a:custGeom>
              <a:avLst/>
              <a:gdLst/>
              <a:ahLst/>
              <a:cxnLst/>
              <a:rect l="l" t="t" r="r" b="b"/>
              <a:pathLst>
                <a:path w="251459" h="461010">
                  <a:moveTo>
                    <a:pt x="251358" y="0"/>
                  </a:moveTo>
                  <a:lnTo>
                    <a:pt x="188518" y="0"/>
                  </a:lnTo>
                  <a:lnTo>
                    <a:pt x="0" y="460819"/>
                  </a:lnTo>
                  <a:lnTo>
                    <a:pt x="125679" y="460819"/>
                  </a:lnTo>
                  <a:lnTo>
                    <a:pt x="251358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47202" y="3880078"/>
              <a:ext cx="523875" cy="461009"/>
            </a:xfrm>
            <a:custGeom>
              <a:avLst/>
              <a:gdLst/>
              <a:ahLst/>
              <a:cxnLst/>
              <a:rect l="l" t="t" r="r" b="b"/>
              <a:pathLst>
                <a:path w="523875" h="461010">
                  <a:moveTo>
                    <a:pt x="523659" y="460819"/>
                  </a:moveTo>
                  <a:lnTo>
                    <a:pt x="335140" y="0"/>
                  </a:lnTo>
                  <a:lnTo>
                    <a:pt x="272300" y="0"/>
                  </a:lnTo>
                  <a:lnTo>
                    <a:pt x="125679" y="0"/>
                  </a:lnTo>
                  <a:lnTo>
                    <a:pt x="0" y="460819"/>
                  </a:lnTo>
                  <a:lnTo>
                    <a:pt x="397979" y="460819"/>
                  </a:lnTo>
                  <a:lnTo>
                    <a:pt x="523659" y="460819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47209" y="3880068"/>
              <a:ext cx="398145" cy="461009"/>
            </a:xfrm>
            <a:custGeom>
              <a:avLst/>
              <a:gdLst/>
              <a:ahLst/>
              <a:cxnLst/>
              <a:rect l="l" t="t" r="r" b="b"/>
              <a:pathLst>
                <a:path w="398145" h="461010">
                  <a:moveTo>
                    <a:pt x="272300" y="0"/>
                  </a:moveTo>
                  <a:lnTo>
                    <a:pt x="198983" y="0"/>
                  </a:lnTo>
                  <a:lnTo>
                    <a:pt x="125679" y="0"/>
                  </a:lnTo>
                  <a:lnTo>
                    <a:pt x="0" y="460819"/>
                  </a:lnTo>
                  <a:lnTo>
                    <a:pt x="198983" y="460819"/>
                  </a:lnTo>
                  <a:lnTo>
                    <a:pt x="397979" y="460819"/>
                  </a:lnTo>
                  <a:lnTo>
                    <a:pt x="272300" y="0"/>
                  </a:lnTo>
                  <a:close/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46200" y="391147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54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46197" y="3911488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2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46200" y="418379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0"/>
                  </a:moveTo>
                  <a:lnTo>
                    <a:pt x="0" y="41884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46197" y="418379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0"/>
                  </a:moveTo>
                  <a:lnTo>
                    <a:pt x="0" y="41897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46200" y="4267591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0"/>
                  </a:moveTo>
                  <a:lnTo>
                    <a:pt x="0" y="41884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646197" y="4267581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0"/>
                  </a:moveTo>
                  <a:lnTo>
                    <a:pt x="0" y="41897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46200" y="4120963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407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46197" y="4120954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419"/>
                  </a:moveTo>
                  <a:lnTo>
                    <a:pt x="0" y="0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646200" y="4058121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407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646197" y="4058113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419"/>
                  </a:moveTo>
                  <a:lnTo>
                    <a:pt x="0" y="0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46200" y="399527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419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646197" y="3995275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419"/>
                  </a:moveTo>
                  <a:lnTo>
                    <a:pt x="0" y="0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646200" y="3953383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2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46197" y="3953385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942"/>
                  </a:moveTo>
                  <a:lnTo>
                    <a:pt x="0" y="0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646200" y="388007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2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646197" y="3880073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942"/>
                  </a:moveTo>
                  <a:lnTo>
                    <a:pt x="0" y="0"/>
                  </a:lnTo>
                </a:path>
              </a:pathLst>
            </a:custGeom>
            <a:ln w="5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24234" y="3712491"/>
              <a:ext cx="146634" cy="14663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897554" y="3859122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3255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897554" y="3859122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3255"/>
                  </a:lnTo>
                </a:path>
              </a:pathLst>
            </a:custGeom>
            <a:ln w="5321">
              <a:solidFill>
                <a:srgbClr val="7E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85296" y="37858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511" y="0"/>
                  </a:moveTo>
                  <a:lnTo>
                    <a:pt x="0" y="0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885296" y="37858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511" y="0"/>
                  </a:lnTo>
                </a:path>
              </a:pathLst>
            </a:custGeom>
            <a:ln w="106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34325" y="37858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511" y="0"/>
                  </a:moveTo>
                  <a:lnTo>
                    <a:pt x="0" y="0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34325" y="37858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511" y="0"/>
                  </a:lnTo>
                </a:path>
              </a:pathLst>
            </a:custGeom>
            <a:ln w="106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836272" y="37858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510" y="0"/>
                  </a:moveTo>
                  <a:lnTo>
                    <a:pt x="0" y="0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836272" y="378580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24510" y="0"/>
                  </a:moveTo>
                  <a:lnTo>
                    <a:pt x="0" y="0"/>
                  </a:lnTo>
                </a:path>
              </a:pathLst>
            </a:custGeom>
            <a:ln w="106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7136" y="3794290"/>
              <a:ext cx="161086" cy="211456"/>
            </a:xfrm>
            <a:prstGeom prst="rect">
              <a:avLst/>
            </a:prstGeom>
          </p:spPr>
        </p:pic>
      </p:grpSp>
      <p:sp>
        <p:nvSpPr>
          <p:cNvPr id="102" name="object 102"/>
          <p:cNvSpPr txBox="1"/>
          <p:nvPr/>
        </p:nvSpPr>
        <p:spPr>
          <a:xfrm>
            <a:off x="510971" y="4363698"/>
            <a:ext cx="14420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465B87"/>
                </a:solidFill>
                <a:latin typeface="Montserrat SemiBold"/>
                <a:cs typeface="Montserrat SemiBold"/>
              </a:rPr>
              <a:t>ERP</a:t>
            </a: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700" b="1" spc="-45" dirty="0">
                <a:solidFill>
                  <a:srgbClr val="465B87"/>
                </a:solidFill>
                <a:latin typeface="Montserrat SemiBold"/>
                <a:cs typeface="Montserrat SemiBold"/>
              </a:rPr>
              <a:t>Systems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99045" y="3748570"/>
            <a:ext cx="665480" cy="556260"/>
          </a:xfrm>
          <a:custGeom>
            <a:avLst/>
            <a:gdLst/>
            <a:ahLst/>
            <a:cxnLst/>
            <a:rect l="l" t="t" r="r" b="b"/>
            <a:pathLst>
              <a:path w="665480" h="556260">
                <a:moveTo>
                  <a:pt x="481545" y="289115"/>
                </a:moveTo>
                <a:lnTo>
                  <a:pt x="469252" y="285280"/>
                </a:lnTo>
                <a:lnTo>
                  <a:pt x="468871" y="281470"/>
                </a:lnTo>
                <a:lnTo>
                  <a:pt x="468833" y="281127"/>
                </a:lnTo>
                <a:lnTo>
                  <a:pt x="468312" y="278650"/>
                </a:lnTo>
                <a:lnTo>
                  <a:pt x="468236" y="278307"/>
                </a:lnTo>
                <a:lnTo>
                  <a:pt x="468134" y="277850"/>
                </a:lnTo>
                <a:lnTo>
                  <a:pt x="468083" y="277622"/>
                </a:lnTo>
                <a:lnTo>
                  <a:pt x="467969" y="277075"/>
                </a:lnTo>
                <a:lnTo>
                  <a:pt x="466725" y="273177"/>
                </a:lnTo>
                <a:lnTo>
                  <a:pt x="476504" y="264731"/>
                </a:lnTo>
                <a:lnTo>
                  <a:pt x="475640" y="262559"/>
                </a:lnTo>
                <a:lnTo>
                  <a:pt x="475018" y="261010"/>
                </a:lnTo>
                <a:lnTo>
                  <a:pt x="473214" y="257467"/>
                </a:lnTo>
                <a:lnTo>
                  <a:pt x="472871" y="256921"/>
                </a:lnTo>
                <a:lnTo>
                  <a:pt x="471131" y="254101"/>
                </a:lnTo>
                <a:lnTo>
                  <a:pt x="458533" y="256921"/>
                </a:lnTo>
                <a:lnTo>
                  <a:pt x="456120" y="253593"/>
                </a:lnTo>
                <a:lnTo>
                  <a:pt x="454444" y="251714"/>
                </a:lnTo>
                <a:lnTo>
                  <a:pt x="453364" y="250494"/>
                </a:lnTo>
                <a:lnTo>
                  <a:pt x="450303" y="247713"/>
                </a:lnTo>
                <a:lnTo>
                  <a:pt x="453732" y="237883"/>
                </a:lnTo>
                <a:lnTo>
                  <a:pt x="454558" y="235496"/>
                </a:lnTo>
                <a:lnTo>
                  <a:pt x="451434" y="233057"/>
                </a:lnTo>
                <a:lnTo>
                  <a:pt x="448170" y="230873"/>
                </a:lnTo>
                <a:lnTo>
                  <a:pt x="444601" y="228942"/>
                </a:lnTo>
                <a:lnTo>
                  <a:pt x="439496" y="233667"/>
                </a:lnTo>
                <a:lnTo>
                  <a:pt x="439496" y="292684"/>
                </a:lnTo>
                <a:lnTo>
                  <a:pt x="436664" y="303428"/>
                </a:lnTo>
                <a:lnTo>
                  <a:pt x="436600" y="303644"/>
                </a:lnTo>
                <a:lnTo>
                  <a:pt x="429971" y="312356"/>
                </a:lnTo>
                <a:lnTo>
                  <a:pt x="420573" y="317944"/>
                </a:lnTo>
                <a:lnTo>
                  <a:pt x="409359" y="319532"/>
                </a:lnTo>
                <a:lnTo>
                  <a:pt x="398411" y="316649"/>
                </a:lnTo>
                <a:lnTo>
                  <a:pt x="389712" y="310032"/>
                </a:lnTo>
                <a:lnTo>
                  <a:pt x="384124" y="300634"/>
                </a:lnTo>
                <a:lnTo>
                  <a:pt x="382625" y="290233"/>
                </a:lnTo>
                <a:lnTo>
                  <a:pt x="382600" y="289115"/>
                </a:lnTo>
                <a:lnTo>
                  <a:pt x="385343" y="278650"/>
                </a:lnTo>
                <a:lnTo>
                  <a:pt x="385381" y="278460"/>
                </a:lnTo>
                <a:lnTo>
                  <a:pt x="392010" y="269748"/>
                </a:lnTo>
                <a:lnTo>
                  <a:pt x="401421" y="264172"/>
                </a:lnTo>
                <a:lnTo>
                  <a:pt x="412635" y="262559"/>
                </a:lnTo>
                <a:lnTo>
                  <a:pt x="423595" y="265430"/>
                </a:lnTo>
                <a:lnTo>
                  <a:pt x="432295" y="272059"/>
                </a:lnTo>
                <a:lnTo>
                  <a:pt x="437883" y="281470"/>
                </a:lnTo>
                <a:lnTo>
                  <a:pt x="439496" y="292684"/>
                </a:lnTo>
                <a:lnTo>
                  <a:pt x="439496" y="233667"/>
                </a:lnTo>
                <a:lnTo>
                  <a:pt x="435102" y="237731"/>
                </a:lnTo>
                <a:lnTo>
                  <a:pt x="431406" y="236016"/>
                </a:lnTo>
                <a:lnTo>
                  <a:pt x="429285" y="235318"/>
                </a:lnTo>
                <a:lnTo>
                  <a:pt x="427469" y="234721"/>
                </a:lnTo>
                <a:lnTo>
                  <a:pt x="423379" y="233832"/>
                </a:lnTo>
                <a:lnTo>
                  <a:pt x="420954" y="221157"/>
                </a:lnTo>
                <a:lnTo>
                  <a:pt x="417042" y="220637"/>
                </a:lnTo>
                <a:lnTo>
                  <a:pt x="409028" y="220637"/>
                </a:lnTo>
                <a:lnTo>
                  <a:pt x="405231" y="232791"/>
                </a:lnTo>
                <a:lnTo>
                  <a:pt x="401091" y="233197"/>
                </a:lnTo>
                <a:lnTo>
                  <a:pt x="397014" y="234061"/>
                </a:lnTo>
                <a:lnTo>
                  <a:pt x="393115" y="235318"/>
                </a:lnTo>
                <a:lnTo>
                  <a:pt x="384683" y="225513"/>
                </a:lnTo>
                <a:lnTo>
                  <a:pt x="380961" y="226987"/>
                </a:lnTo>
                <a:lnTo>
                  <a:pt x="377215" y="228942"/>
                </a:lnTo>
                <a:lnTo>
                  <a:pt x="374053" y="230873"/>
                </a:lnTo>
                <a:lnTo>
                  <a:pt x="376847" y="243293"/>
                </a:lnTo>
                <a:lnTo>
                  <a:pt x="376885" y="243484"/>
                </a:lnTo>
                <a:lnTo>
                  <a:pt x="373532" y="245897"/>
                </a:lnTo>
                <a:lnTo>
                  <a:pt x="370433" y="248666"/>
                </a:lnTo>
                <a:lnTo>
                  <a:pt x="367677" y="251714"/>
                </a:lnTo>
                <a:lnTo>
                  <a:pt x="365150" y="250837"/>
                </a:lnTo>
                <a:lnTo>
                  <a:pt x="365353" y="250494"/>
                </a:lnTo>
                <a:lnTo>
                  <a:pt x="367753" y="247230"/>
                </a:lnTo>
                <a:lnTo>
                  <a:pt x="371157" y="242481"/>
                </a:lnTo>
                <a:lnTo>
                  <a:pt x="373265" y="238620"/>
                </a:lnTo>
                <a:lnTo>
                  <a:pt x="373672" y="237883"/>
                </a:lnTo>
                <a:lnTo>
                  <a:pt x="365874" y="229425"/>
                </a:lnTo>
                <a:lnTo>
                  <a:pt x="359257" y="222262"/>
                </a:lnTo>
                <a:lnTo>
                  <a:pt x="362013" y="216192"/>
                </a:lnTo>
                <a:lnTo>
                  <a:pt x="364185" y="209753"/>
                </a:lnTo>
                <a:lnTo>
                  <a:pt x="365544" y="203352"/>
                </a:lnTo>
                <a:lnTo>
                  <a:pt x="365620" y="202996"/>
                </a:lnTo>
                <a:lnTo>
                  <a:pt x="386422" y="199034"/>
                </a:lnTo>
                <a:lnTo>
                  <a:pt x="386854" y="195808"/>
                </a:lnTo>
                <a:lnTo>
                  <a:pt x="387210" y="192595"/>
                </a:lnTo>
                <a:lnTo>
                  <a:pt x="387438" y="189318"/>
                </a:lnTo>
                <a:lnTo>
                  <a:pt x="387540" y="179489"/>
                </a:lnTo>
                <a:lnTo>
                  <a:pt x="367347" y="173202"/>
                </a:lnTo>
                <a:lnTo>
                  <a:pt x="366725" y="166941"/>
                </a:lnTo>
                <a:lnTo>
                  <a:pt x="366649" y="166243"/>
                </a:lnTo>
                <a:lnTo>
                  <a:pt x="365239" y="159715"/>
                </a:lnTo>
                <a:lnTo>
                  <a:pt x="363207" y="153327"/>
                </a:lnTo>
                <a:lnTo>
                  <a:pt x="379260" y="139458"/>
                </a:lnTo>
                <a:lnTo>
                  <a:pt x="370433" y="122021"/>
                </a:lnTo>
                <a:lnTo>
                  <a:pt x="349758" y="126644"/>
                </a:lnTo>
                <a:lnTo>
                  <a:pt x="345795" y="121170"/>
                </a:lnTo>
                <a:lnTo>
                  <a:pt x="343065" y="118097"/>
                </a:lnTo>
                <a:lnTo>
                  <a:pt x="341274" y="116090"/>
                </a:lnTo>
                <a:lnTo>
                  <a:pt x="336245" y="111518"/>
                </a:lnTo>
                <a:lnTo>
                  <a:pt x="341960" y="95123"/>
                </a:lnTo>
                <a:lnTo>
                  <a:pt x="343230" y="91478"/>
                </a:lnTo>
                <a:lnTo>
                  <a:pt x="338099" y="87464"/>
                </a:lnTo>
                <a:lnTo>
                  <a:pt x="332752" y="83870"/>
                </a:lnTo>
                <a:lnTo>
                  <a:pt x="326885" y="80721"/>
                </a:lnTo>
                <a:lnTo>
                  <a:pt x="318503" y="88468"/>
                </a:lnTo>
                <a:lnTo>
                  <a:pt x="318503" y="185356"/>
                </a:lnTo>
                <a:lnTo>
                  <a:pt x="313855" y="202996"/>
                </a:lnTo>
                <a:lnTo>
                  <a:pt x="313753" y="203352"/>
                </a:lnTo>
                <a:lnTo>
                  <a:pt x="302882" y="217639"/>
                </a:lnTo>
                <a:lnTo>
                  <a:pt x="287439" y="226809"/>
                </a:lnTo>
                <a:lnTo>
                  <a:pt x="269036" y="229425"/>
                </a:lnTo>
                <a:lnTo>
                  <a:pt x="251053" y="224713"/>
                </a:lnTo>
                <a:lnTo>
                  <a:pt x="236766" y="213842"/>
                </a:lnTo>
                <a:lnTo>
                  <a:pt x="227596" y="198412"/>
                </a:lnTo>
                <a:lnTo>
                  <a:pt x="224955" y="180009"/>
                </a:lnTo>
                <a:lnTo>
                  <a:pt x="229590" y="162318"/>
                </a:lnTo>
                <a:lnTo>
                  <a:pt x="229679" y="162001"/>
                </a:lnTo>
                <a:lnTo>
                  <a:pt x="240550" y="147713"/>
                </a:lnTo>
                <a:lnTo>
                  <a:pt x="255993" y="138544"/>
                </a:lnTo>
                <a:lnTo>
                  <a:pt x="274408" y="135902"/>
                </a:lnTo>
                <a:lnTo>
                  <a:pt x="292404" y="140627"/>
                </a:lnTo>
                <a:lnTo>
                  <a:pt x="306705" y="151498"/>
                </a:lnTo>
                <a:lnTo>
                  <a:pt x="315874" y="166941"/>
                </a:lnTo>
                <a:lnTo>
                  <a:pt x="318503" y="185356"/>
                </a:lnTo>
                <a:lnTo>
                  <a:pt x="318503" y="88468"/>
                </a:lnTo>
                <a:lnTo>
                  <a:pt x="311302" y="95123"/>
                </a:lnTo>
                <a:lnTo>
                  <a:pt x="305206" y="92329"/>
                </a:lnTo>
                <a:lnTo>
                  <a:pt x="301713" y="91173"/>
                </a:lnTo>
                <a:lnTo>
                  <a:pt x="298767" y="90195"/>
                </a:lnTo>
                <a:lnTo>
                  <a:pt x="292061" y="88747"/>
                </a:lnTo>
                <a:lnTo>
                  <a:pt x="288074" y="67919"/>
                </a:lnTo>
                <a:lnTo>
                  <a:pt x="284886" y="67487"/>
                </a:lnTo>
                <a:lnTo>
                  <a:pt x="281635" y="67094"/>
                </a:lnTo>
                <a:lnTo>
                  <a:pt x="276466" y="66814"/>
                </a:lnTo>
                <a:lnTo>
                  <a:pt x="268579" y="66814"/>
                </a:lnTo>
                <a:lnTo>
                  <a:pt x="262255" y="87020"/>
                </a:lnTo>
                <a:lnTo>
                  <a:pt x="255447" y="87693"/>
                </a:lnTo>
                <a:lnTo>
                  <a:pt x="248767" y="89103"/>
                </a:lnTo>
                <a:lnTo>
                  <a:pt x="242366" y="91173"/>
                </a:lnTo>
                <a:lnTo>
                  <a:pt x="228523" y="75095"/>
                </a:lnTo>
                <a:lnTo>
                  <a:pt x="222427" y="77508"/>
                </a:lnTo>
                <a:lnTo>
                  <a:pt x="216611" y="80505"/>
                </a:lnTo>
                <a:lnTo>
                  <a:pt x="211086" y="83870"/>
                </a:lnTo>
                <a:lnTo>
                  <a:pt x="215734" y="104597"/>
                </a:lnTo>
                <a:lnTo>
                  <a:pt x="210223" y="108546"/>
                </a:lnTo>
                <a:lnTo>
                  <a:pt x="205130" y="113093"/>
                </a:lnTo>
                <a:lnTo>
                  <a:pt x="200609" y="118097"/>
                </a:lnTo>
                <a:lnTo>
                  <a:pt x="180555" y="111099"/>
                </a:lnTo>
                <a:lnTo>
                  <a:pt x="176644" y="116090"/>
                </a:lnTo>
                <a:lnTo>
                  <a:pt x="176530" y="116243"/>
                </a:lnTo>
                <a:lnTo>
                  <a:pt x="172935" y="121666"/>
                </a:lnTo>
                <a:lnTo>
                  <a:pt x="169786" y="127533"/>
                </a:lnTo>
                <a:lnTo>
                  <a:pt x="169926" y="127533"/>
                </a:lnTo>
                <a:lnTo>
                  <a:pt x="184200" y="143078"/>
                </a:lnTo>
                <a:lnTo>
                  <a:pt x="181419" y="149136"/>
                </a:lnTo>
                <a:lnTo>
                  <a:pt x="179298" y="155600"/>
                </a:lnTo>
                <a:lnTo>
                  <a:pt x="177888" y="162001"/>
                </a:lnTo>
                <a:lnTo>
                  <a:pt x="177812" y="162318"/>
                </a:lnTo>
                <a:lnTo>
                  <a:pt x="156997" y="166243"/>
                </a:lnTo>
                <a:lnTo>
                  <a:pt x="156565" y="169468"/>
                </a:lnTo>
                <a:lnTo>
                  <a:pt x="156197" y="172732"/>
                </a:lnTo>
                <a:lnTo>
                  <a:pt x="155790" y="179311"/>
                </a:lnTo>
                <a:lnTo>
                  <a:pt x="155879" y="185788"/>
                </a:lnTo>
                <a:lnTo>
                  <a:pt x="176098" y="192112"/>
                </a:lnTo>
                <a:lnTo>
                  <a:pt x="176745" y="198412"/>
                </a:lnTo>
                <a:lnTo>
                  <a:pt x="176809" y="199034"/>
                </a:lnTo>
                <a:lnTo>
                  <a:pt x="178231" y="205613"/>
                </a:lnTo>
                <a:lnTo>
                  <a:pt x="180238" y="211988"/>
                </a:lnTo>
                <a:lnTo>
                  <a:pt x="164134" y="225844"/>
                </a:lnTo>
                <a:lnTo>
                  <a:pt x="166611" y="231940"/>
                </a:lnTo>
                <a:lnTo>
                  <a:pt x="169608" y="237883"/>
                </a:lnTo>
                <a:lnTo>
                  <a:pt x="172986" y="243293"/>
                </a:lnTo>
                <a:lnTo>
                  <a:pt x="193662" y="238620"/>
                </a:lnTo>
                <a:lnTo>
                  <a:pt x="197612" y="244157"/>
                </a:lnTo>
                <a:lnTo>
                  <a:pt x="202133" y="249250"/>
                </a:lnTo>
                <a:lnTo>
                  <a:pt x="206971" y="253593"/>
                </a:lnTo>
                <a:lnTo>
                  <a:pt x="207060" y="254101"/>
                </a:lnTo>
                <a:lnTo>
                  <a:pt x="200152" y="273850"/>
                </a:lnTo>
                <a:lnTo>
                  <a:pt x="205282" y="277850"/>
                </a:lnTo>
                <a:lnTo>
                  <a:pt x="210756" y="281470"/>
                </a:lnTo>
                <a:lnTo>
                  <a:pt x="216496" y="284581"/>
                </a:lnTo>
                <a:lnTo>
                  <a:pt x="232117" y="270192"/>
                </a:lnTo>
                <a:lnTo>
                  <a:pt x="238213" y="272923"/>
                </a:lnTo>
                <a:lnTo>
                  <a:pt x="244652" y="275107"/>
                </a:lnTo>
                <a:lnTo>
                  <a:pt x="251371" y="276529"/>
                </a:lnTo>
                <a:lnTo>
                  <a:pt x="255193" y="296799"/>
                </a:lnTo>
                <a:lnTo>
                  <a:pt x="255295" y="297357"/>
                </a:lnTo>
                <a:lnTo>
                  <a:pt x="258559" y="297840"/>
                </a:lnTo>
                <a:lnTo>
                  <a:pt x="261785" y="298208"/>
                </a:lnTo>
                <a:lnTo>
                  <a:pt x="267055" y="298513"/>
                </a:lnTo>
                <a:lnTo>
                  <a:pt x="274853" y="298513"/>
                </a:lnTo>
                <a:lnTo>
                  <a:pt x="281063" y="278650"/>
                </a:lnTo>
                <a:lnTo>
                  <a:pt x="281165" y="278307"/>
                </a:lnTo>
                <a:lnTo>
                  <a:pt x="288010" y="277622"/>
                </a:lnTo>
                <a:lnTo>
                  <a:pt x="294703" y="276212"/>
                </a:lnTo>
                <a:lnTo>
                  <a:pt x="301040" y="274154"/>
                </a:lnTo>
                <a:lnTo>
                  <a:pt x="314896" y="290233"/>
                </a:lnTo>
                <a:lnTo>
                  <a:pt x="320992" y="287756"/>
                </a:lnTo>
                <a:lnTo>
                  <a:pt x="326859" y="284822"/>
                </a:lnTo>
                <a:lnTo>
                  <a:pt x="332282" y="281470"/>
                </a:lnTo>
                <a:lnTo>
                  <a:pt x="332295" y="281127"/>
                </a:lnTo>
                <a:lnTo>
                  <a:pt x="330949" y="275107"/>
                </a:lnTo>
                <a:lnTo>
                  <a:pt x="330822" y="274561"/>
                </a:lnTo>
                <a:lnTo>
                  <a:pt x="330733" y="274154"/>
                </a:lnTo>
                <a:lnTo>
                  <a:pt x="329933" y="270624"/>
                </a:lnTo>
                <a:lnTo>
                  <a:pt x="329844" y="270192"/>
                </a:lnTo>
                <a:lnTo>
                  <a:pt x="327774" y="261010"/>
                </a:lnTo>
                <a:lnTo>
                  <a:pt x="327710" y="260718"/>
                </a:lnTo>
                <a:lnTo>
                  <a:pt x="333197" y="256781"/>
                </a:lnTo>
                <a:lnTo>
                  <a:pt x="338277" y="252260"/>
                </a:lnTo>
                <a:lnTo>
                  <a:pt x="342849" y="247230"/>
                </a:lnTo>
                <a:lnTo>
                  <a:pt x="353250" y="250837"/>
                </a:lnTo>
                <a:lnTo>
                  <a:pt x="351751" y="252984"/>
                </a:lnTo>
                <a:lnTo>
                  <a:pt x="350177" y="255079"/>
                </a:lnTo>
                <a:lnTo>
                  <a:pt x="349262" y="256781"/>
                </a:lnTo>
                <a:lnTo>
                  <a:pt x="349186" y="256921"/>
                </a:lnTo>
                <a:lnTo>
                  <a:pt x="348996" y="257467"/>
                </a:lnTo>
                <a:lnTo>
                  <a:pt x="357682" y="266928"/>
                </a:lnTo>
                <a:lnTo>
                  <a:pt x="355981" y="270624"/>
                </a:lnTo>
                <a:lnTo>
                  <a:pt x="354698" y="274561"/>
                </a:lnTo>
                <a:lnTo>
                  <a:pt x="354330" y="276212"/>
                </a:lnTo>
                <a:lnTo>
                  <a:pt x="354266" y="276529"/>
                </a:lnTo>
                <a:lnTo>
                  <a:pt x="354139" y="277075"/>
                </a:lnTo>
                <a:lnTo>
                  <a:pt x="354025" y="277622"/>
                </a:lnTo>
                <a:lnTo>
                  <a:pt x="353974" y="277850"/>
                </a:lnTo>
                <a:lnTo>
                  <a:pt x="353872" y="278307"/>
                </a:lnTo>
                <a:lnTo>
                  <a:pt x="353796" y="278650"/>
                </a:lnTo>
                <a:lnTo>
                  <a:pt x="340639" y="281127"/>
                </a:lnTo>
                <a:lnTo>
                  <a:pt x="341096" y="281127"/>
                </a:lnTo>
                <a:lnTo>
                  <a:pt x="340677" y="284581"/>
                </a:lnTo>
                <a:lnTo>
                  <a:pt x="340626" y="284988"/>
                </a:lnTo>
                <a:lnTo>
                  <a:pt x="340499" y="286981"/>
                </a:lnTo>
                <a:lnTo>
                  <a:pt x="340436" y="292950"/>
                </a:lnTo>
                <a:lnTo>
                  <a:pt x="352742" y="296799"/>
                </a:lnTo>
                <a:lnTo>
                  <a:pt x="353136" y="300634"/>
                </a:lnTo>
                <a:lnTo>
                  <a:pt x="353187" y="301015"/>
                </a:lnTo>
                <a:lnTo>
                  <a:pt x="354050" y="305028"/>
                </a:lnTo>
                <a:lnTo>
                  <a:pt x="355269" y="308902"/>
                </a:lnTo>
                <a:lnTo>
                  <a:pt x="345465" y="317347"/>
                </a:lnTo>
                <a:lnTo>
                  <a:pt x="346976" y="321056"/>
                </a:lnTo>
                <a:lnTo>
                  <a:pt x="348792" y="324675"/>
                </a:lnTo>
                <a:lnTo>
                  <a:pt x="350850" y="327977"/>
                </a:lnTo>
                <a:lnTo>
                  <a:pt x="363448" y="325132"/>
                </a:lnTo>
                <a:lnTo>
                  <a:pt x="365848" y="328510"/>
                </a:lnTo>
                <a:lnTo>
                  <a:pt x="368604" y="331609"/>
                </a:lnTo>
                <a:lnTo>
                  <a:pt x="371678" y="334365"/>
                </a:lnTo>
                <a:lnTo>
                  <a:pt x="367398" y="346595"/>
                </a:lnTo>
                <a:lnTo>
                  <a:pt x="370522" y="349021"/>
                </a:lnTo>
                <a:lnTo>
                  <a:pt x="373849" y="351231"/>
                </a:lnTo>
                <a:lnTo>
                  <a:pt x="377355" y="353123"/>
                </a:lnTo>
                <a:lnTo>
                  <a:pt x="386867" y="344360"/>
                </a:lnTo>
                <a:lnTo>
                  <a:pt x="390588" y="346024"/>
                </a:lnTo>
                <a:lnTo>
                  <a:pt x="394512" y="347357"/>
                </a:lnTo>
                <a:lnTo>
                  <a:pt x="398602" y="348234"/>
                </a:lnTo>
                <a:lnTo>
                  <a:pt x="400989" y="360921"/>
                </a:lnTo>
                <a:lnTo>
                  <a:pt x="402971" y="361200"/>
                </a:lnTo>
                <a:lnTo>
                  <a:pt x="406577" y="361619"/>
                </a:lnTo>
                <a:lnTo>
                  <a:pt x="412915" y="361619"/>
                </a:lnTo>
                <a:lnTo>
                  <a:pt x="416750" y="349300"/>
                </a:lnTo>
                <a:lnTo>
                  <a:pt x="420916" y="348894"/>
                </a:lnTo>
                <a:lnTo>
                  <a:pt x="425005" y="348030"/>
                </a:lnTo>
                <a:lnTo>
                  <a:pt x="428853" y="346773"/>
                </a:lnTo>
                <a:lnTo>
                  <a:pt x="437299" y="356577"/>
                </a:lnTo>
                <a:lnTo>
                  <a:pt x="441007" y="355066"/>
                </a:lnTo>
                <a:lnTo>
                  <a:pt x="444588" y="353275"/>
                </a:lnTo>
                <a:lnTo>
                  <a:pt x="447903" y="351231"/>
                </a:lnTo>
                <a:lnTo>
                  <a:pt x="447509" y="349300"/>
                </a:lnTo>
                <a:lnTo>
                  <a:pt x="446938" y="346773"/>
                </a:lnTo>
                <a:lnTo>
                  <a:pt x="446405" y="344360"/>
                </a:lnTo>
                <a:lnTo>
                  <a:pt x="445096" y="338594"/>
                </a:lnTo>
                <a:lnTo>
                  <a:pt x="448449" y="336194"/>
                </a:lnTo>
                <a:lnTo>
                  <a:pt x="451535" y="333438"/>
                </a:lnTo>
                <a:lnTo>
                  <a:pt x="454317" y="330377"/>
                </a:lnTo>
                <a:lnTo>
                  <a:pt x="466534" y="334606"/>
                </a:lnTo>
                <a:lnTo>
                  <a:pt x="468884" y="331609"/>
                </a:lnTo>
                <a:lnTo>
                  <a:pt x="469722" y="330377"/>
                </a:lnTo>
                <a:lnTo>
                  <a:pt x="471170" y="328206"/>
                </a:lnTo>
                <a:lnTo>
                  <a:pt x="472846" y="325132"/>
                </a:lnTo>
                <a:lnTo>
                  <a:pt x="473100" y="324675"/>
                </a:lnTo>
                <a:lnTo>
                  <a:pt x="468350" y="319532"/>
                </a:lnTo>
                <a:lnTo>
                  <a:pt x="464312" y="315163"/>
                </a:lnTo>
                <a:lnTo>
                  <a:pt x="466001" y="311467"/>
                </a:lnTo>
                <a:lnTo>
                  <a:pt x="467321" y="307543"/>
                </a:lnTo>
                <a:lnTo>
                  <a:pt x="468147" y="303644"/>
                </a:lnTo>
                <a:lnTo>
                  <a:pt x="468198" y="303428"/>
                </a:lnTo>
                <a:lnTo>
                  <a:pt x="480872" y="301015"/>
                </a:lnTo>
                <a:lnTo>
                  <a:pt x="481126" y="299046"/>
                </a:lnTo>
                <a:lnTo>
                  <a:pt x="481215" y="298208"/>
                </a:lnTo>
                <a:lnTo>
                  <a:pt x="481342" y="297103"/>
                </a:lnTo>
                <a:lnTo>
                  <a:pt x="481368" y="296799"/>
                </a:lnTo>
                <a:lnTo>
                  <a:pt x="481482" y="295097"/>
                </a:lnTo>
                <a:lnTo>
                  <a:pt x="481545" y="289115"/>
                </a:lnTo>
                <a:close/>
              </a:path>
              <a:path w="665480" h="556260">
                <a:moveTo>
                  <a:pt x="496417" y="523494"/>
                </a:moveTo>
                <a:lnTo>
                  <a:pt x="410438" y="523494"/>
                </a:lnTo>
                <a:lnTo>
                  <a:pt x="385876" y="490740"/>
                </a:lnTo>
                <a:lnTo>
                  <a:pt x="279425" y="490740"/>
                </a:lnTo>
                <a:lnTo>
                  <a:pt x="254863" y="523494"/>
                </a:lnTo>
                <a:lnTo>
                  <a:pt x="168884" y="523494"/>
                </a:lnTo>
                <a:lnTo>
                  <a:pt x="168884" y="534416"/>
                </a:lnTo>
                <a:lnTo>
                  <a:pt x="170827" y="542899"/>
                </a:lnTo>
                <a:lnTo>
                  <a:pt x="176110" y="549833"/>
                </a:lnTo>
                <a:lnTo>
                  <a:pt x="183934" y="554532"/>
                </a:lnTo>
                <a:lnTo>
                  <a:pt x="193484" y="556247"/>
                </a:lnTo>
                <a:lnTo>
                  <a:pt x="471817" y="556247"/>
                </a:lnTo>
                <a:lnTo>
                  <a:pt x="481368" y="554532"/>
                </a:lnTo>
                <a:lnTo>
                  <a:pt x="489191" y="549833"/>
                </a:lnTo>
                <a:lnTo>
                  <a:pt x="494474" y="542899"/>
                </a:lnTo>
                <a:lnTo>
                  <a:pt x="496417" y="534416"/>
                </a:lnTo>
                <a:lnTo>
                  <a:pt x="496417" y="523494"/>
                </a:lnTo>
                <a:close/>
              </a:path>
              <a:path w="665480" h="556260">
                <a:moveTo>
                  <a:pt x="665327" y="54698"/>
                </a:moveTo>
                <a:lnTo>
                  <a:pt x="661009" y="33464"/>
                </a:lnTo>
                <a:lnTo>
                  <a:pt x="649262" y="16065"/>
                </a:lnTo>
                <a:lnTo>
                  <a:pt x="631863" y="4318"/>
                </a:lnTo>
                <a:lnTo>
                  <a:pt x="619760" y="1866"/>
                </a:lnTo>
                <a:lnTo>
                  <a:pt x="619760" y="54698"/>
                </a:lnTo>
                <a:lnTo>
                  <a:pt x="619760" y="373684"/>
                </a:lnTo>
                <a:lnTo>
                  <a:pt x="380517" y="373684"/>
                </a:lnTo>
                <a:lnTo>
                  <a:pt x="380517" y="397738"/>
                </a:lnTo>
                <a:lnTo>
                  <a:pt x="380517" y="419252"/>
                </a:lnTo>
                <a:lnTo>
                  <a:pt x="284822" y="419252"/>
                </a:lnTo>
                <a:lnTo>
                  <a:pt x="284822" y="397738"/>
                </a:lnTo>
                <a:lnTo>
                  <a:pt x="380517" y="397738"/>
                </a:lnTo>
                <a:lnTo>
                  <a:pt x="380517" y="373684"/>
                </a:lnTo>
                <a:lnTo>
                  <a:pt x="45554" y="373684"/>
                </a:lnTo>
                <a:lnTo>
                  <a:pt x="45554" y="54698"/>
                </a:lnTo>
                <a:lnTo>
                  <a:pt x="619760" y="54698"/>
                </a:lnTo>
                <a:lnTo>
                  <a:pt x="619760" y="1866"/>
                </a:lnTo>
                <a:lnTo>
                  <a:pt x="610641" y="0"/>
                </a:lnTo>
                <a:lnTo>
                  <a:pt x="54686" y="0"/>
                </a:lnTo>
                <a:lnTo>
                  <a:pt x="33439" y="4318"/>
                </a:lnTo>
                <a:lnTo>
                  <a:pt x="16052" y="16065"/>
                </a:lnTo>
                <a:lnTo>
                  <a:pt x="4305" y="33464"/>
                </a:lnTo>
                <a:lnTo>
                  <a:pt x="0" y="54698"/>
                </a:lnTo>
                <a:lnTo>
                  <a:pt x="0" y="419252"/>
                </a:lnTo>
                <a:lnTo>
                  <a:pt x="4305" y="440486"/>
                </a:lnTo>
                <a:lnTo>
                  <a:pt x="16052" y="457873"/>
                </a:lnTo>
                <a:lnTo>
                  <a:pt x="33439" y="469633"/>
                </a:lnTo>
                <a:lnTo>
                  <a:pt x="54686" y="473938"/>
                </a:lnTo>
                <a:lnTo>
                  <a:pt x="610641" y="473938"/>
                </a:lnTo>
                <a:lnTo>
                  <a:pt x="631863" y="469633"/>
                </a:lnTo>
                <a:lnTo>
                  <a:pt x="649262" y="457873"/>
                </a:lnTo>
                <a:lnTo>
                  <a:pt x="661009" y="440486"/>
                </a:lnTo>
                <a:lnTo>
                  <a:pt x="665327" y="419252"/>
                </a:lnTo>
                <a:lnTo>
                  <a:pt x="665327" y="397738"/>
                </a:lnTo>
                <a:lnTo>
                  <a:pt x="665327" y="373684"/>
                </a:lnTo>
                <a:lnTo>
                  <a:pt x="665327" y="54698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615605" y="5600463"/>
            <a:ext cx="17094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Entertainment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165652" y="5076045"/>
            <a:ext cx="609600" cy="375285"/>
          </a:xfrm>
          <a:custGeom>
            <a:avLst/>
            <a:gdLst/>
            <a:ahLst/>
            <a:cxnLst/>
            <a:rect l="l" t="t" r="r" b="b"/>
            <a:pathLst>
              <a:path w="609600" h="375285">
                <a:moveTo>
                  <a:pt x="609092" y="46850"/>
                </a:moveTo>
                <a:lnTo>
                  <a:pt x="421678" y="155054"/>
                </a:lnTo>
                <a:lnTo>
                  <a:pt x="421678" y="0"/>
                </a:lnTo>
                <a:lnTo>
                  <a:pt x="0" y="0"/>
                </a:lnTo>
                <a:lnTo>
                  <a:pt x="0" y="374827"/>
                </a:lnTo>
                <a:lnTo>
                  <a:pt x="421678" y="374827"/>
                </a:lnTo>
                <a:lnTo>
                  <a:pt x="421678" y="219773"/>
                </a:lnTo>
                <a:lnTo>
                  <a:pt x="609092" y="327977"/>
                </a:lnTo>
                <a:lnTo>
                  <a:pt x="609092" y="46850"/>
                </a:lnTo>
                <a:close/>
              </a:path>
            </a:pathLst>
          </a:custGeom>
          <a:ln w="6181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722865" y="5600463"/>
            <a:ext cx="7226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60" dirty="0">
                <a:solidFill>
                  <a:srgbClr val="465B87"/>
                </a:solidFill>
                <a:latin typeface="Montserrat SemiBold"/>
                <a:cs typeface="Montserrat SemiBold"/>
              </a:rPr>
              <a:t>Retail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752376" y="4955743"/>
            <a:ext cx="663575" cy="615315"/>
          </a:xfrm>
          <a:custGeom>
            <a:avLst/>
            <a:gdLst/>
            <a:ahLst/>
            <a:cxnLst/>
            <a:rect l="l" t="t" r="r" b="b"/>
            <a:pathLst>
              <a:path w="663575" h="615314">
                <a:moveTo>
                  <a:pt x="615251" y="338251"/>
                </a:moveTo>
                <a:lnTo>
                  <a:pt x="334949" y="136512"/>
                </a:lnTo>
                <a:lnTo>
                  <a:pt x="54660" y="338251"/>
                </a:lnTo>
                <a:lnTo>
                  <a:pt x="54660" y="615315"/>
                </a:lnTo>
                <a:lnTo>
                  <a:pt x="257098" y="615315"/>
                </a:lnTo>
                <a:lnTo>
                  <a:pt x="257098" y="388772"/>
                </a:lnTo>
                <a:lnTo>
                  <a:pt x="412813" y="388772"/>
                </a:lnTo>
                <a:lnTo>
                  <a:pt x="412813" y="615315"/>
                </a:lnTo>
                <a:lnTo>
                  <a:pt x="615251" y="615315"/>
                </a:lnTo>
                <a:lnTo>
                  <a:pt x="615251" y="338251"/>
                </a:lnTo>
                <a:close/>
              </a:path>
              <a:path w="663575" h="615314">
                <a:moveTo>
                  <a:pt x="663371" y="331889"/>
                </a:moveTo>
                <a:lnTo>
                  <a:pt x="661085" y="222732"/>
                </a:lnTo>
                <a:lnTo>
                  <a:pt x="583565" y="166941"/>
                </a:lnTo>
                <a:lnTo>
                  <a:pt x="583565" y="59461"/>
                </a:lnTo>
                <a:lnTo>
                  <a:pt x="510844" y="59461"/>
                </a:lnTo>
                <a:lnTo>
                  <a:pt x="510844" y="118110"/>
                </a:lnTo>
                <a:lnTo>
                  <a:pt x="334962" y="0"/>
                </a:lnTo>
                <a:lnTo>
                  <a:pt x="0" y="228104"/>
                </a:lnTo>
                <a:lnTo>
                  <a:pt x="4356" y="331889"/>
                </a:lnTo>
                <a:lnTo>
                  <a:pt x="334962" y="99847"/>
                </a:lnTo>
                <a:lnTo>
                  <a:pt x="663371" y="331889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7670879" y="5600463"/>
            <a:ext cx="19526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465B87"/>
                </a:solidFill>
                <a:latin typeface="Montserrat SemiBold"/>
                <a:cs typeface="Montserrat SemiBold"/>
              </a:rPr>
              <a:t>Food</a:t>
            </a:r>
            <a:r>
              <a:rPr sz="1700" b="1" spc="5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700" b="1" spc="-210" dirty="0">
                <a:solidFill>
                  <a:srgbClr val="465B87"/>
                </a:solidFill>
                <a:latin typeface="Montserrat SemiBold"/>
                <a:cs typeface="Montserrat SemiBold"/>
              </a:rPr>
              <a:t>&amp;</a:t>
            </a:r>
            <a:r>
              <a:rPr sz="1700" b="1" spc="10" dirty="0">
                <a:solidFill>
                  <a:srgbClr val="465B87"/>
                </a:solidFill>
                <a:latin typeface="Montserrat SemiBold"/>
                <a:cs typeface="Montserrat SemiBold"/>
              </a:rPr>
              <a:t> </a:t>
            </a: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Beverage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315985" y="4938267"/>
            <a:ext cx="662305" cy="650875"/>
          </a:xfrm>
          <a:custGeom>
            <a:avLst/>
            <a:gdLst/>
            <a:ahLst/>
            <a:cxnLst/>
            <a:rect l="l" t="t" r="r" b="b"/>
            <a:pathLst>
              <a:path w="662304" h="650875">
                <a:moveTo>
                  <a:pt x="273545" y="431965"/>
                </a:moveTo>
                <a:lnTo>
                  <a:pt x="215747" y="374040"/>
                </a:lnTo>
                <a:lnTo>
                  <a:pt x="10121" y="582650"/>
                </a:lnTo>
                <a:lnTo>
                  <a:pt x="2476" y="594347"/>
                </a:lnTo>
                <a:lnTo>
                  <a:pt x="0" y="607656"/>
                </a:lnTo>
                <a:lnTo>
                  <a:pt x="2667" y="620928"/>
                </a:lnTo>
                <a:lnTo>
                  <a:pt x="10464" y="632523"/>
                </a:lnTo>
                <a:lnTo>
                  <a:pt x="18427" y="640372"/>
                </a:lnTo>
                <a:lnTo>
                  <a:pt x="30124" y="648004"/>
                </a:lnTo>
                <a:lnTo>
                  <a:pt x="43421" y="650494"/>
                </a:lnTo>
                <a:lnTo>
                  <a:pt x="56692" y="647827"/>
                </a:lnTo>
                <a:lnTo>
                  <a:pt x="68287" y="640029"/>
                </a:lnTo>
                <a:lnTo>
                  <a:pt x="273545" y="431965"/>
                </a:lnTo>
                <a:close/>
              </a:path>
              <a:path w="662304" h="650875">
                <a:moveTo>
                  <a:pt x="640854" y="126136"/>
                </a:moveTo>
                <a:lnTo>
                  <a:pt x="639165" y="117932"/>
                </a:lnTo>
                <a:lnTo>
                  <a:pt x="634580" y="110426"/>
                </a:lnTo>
                <a:lnTo>
                  <a:pt x="627824" y="105105"/>
                </a:lnTo>
                <a:lnTo>
                  <a:pt x="620242" y="102819"/>
                </a:lnTo>
                <a:lnTo>
                  <a:pt x="612736" y="103644"/>
                </a:lnTo>
                <a:lnTo>
                  <a:pt x="606247" y="107683"/>
                </a:lnTo>
                <a:lnTo>
                  <a:pt x="478878" y="235419"/>
                </a:lnTo>
                <a:lnTo>
                  <a:pt x="472020" y="239318"/>
                </a:lnTo>
                <a:lnTo>
                  <a:pt x="463638" y="238874"/>
                </a:lnTo>
                <a:lnTo>
                  <a:pt x="458330" y="233413"/>
                </a:lnTo>
                <a:lnTo>
                  <a:pt x="454863" y="227787"/>
                </a:lnTo>
                <a:lnTo>
                  <a:pt x="453974" y="221297"/>
                </a:lnTo>
                <a:lnTo>
                  <a:pt x="455637" y="214706"/>
                </a:lnTo>
                <a:lnTo>
                  <a:pt x="459790" y="208826"/>
                </a:lnTo>
                <a:lnTo>
                  <a:pt x="460146" y="208495"/>
                </a:lnTo>
                <a:lnTo>
                  <a:pt x="460375" y="208343"/>
                </a:lnTo>
                <a:lnTo>
                  <a:pt x="480720" y="187921"/>
                </a:lnTo>
                <a:lnTo>
                  <a:pt x="581482" y="86779"/>
                </a:lnTo>
                <a:lnTo>
                  <a:pt x="585660" y="80124"/>
                </a:lnTo>
                <a:lnTo>
                  <a:pt x="586892" y="72199"/>
                </a:lnTo>
                <a:lnTo>
                  <a:pt x="585203" y="63995"/>
                </a:lnTo>
                <a:lnTo>
                  <a:pt x="580618" y="56489"/>
                </a:lnTo>
                <a:lnTo>
                  <a:pt x="573862" y="51168"/>
                </a:lnTo>
                <a:lnTo>
                  <a:pt x="566280" y="48882"/>
                </a:lnTo>
                <a:lnTo>
                  <a:pt x="558774" y="49707"/>
                </a:lnTo>
                <a:lnTo>
                  <a:pt x="552284" y="53746"/>
                </a:lnTo>
                <a:lnTo>
                  <a:pt x="423735" y="182676"/>
                </a:lnTo>
                <a:lnTo>
                  <a:pt x="416585" y="187921"/>
                </a:lnTo>
                <a:lnTo>
                  <a:pt x="407085" y="187921"/>
                </a:lnTo>
                <a:lnTo>
                  <a:pt x="396481" y="176999"/>
                </a:lnTo>
                <a:lnTo>
                  <a:pt x="395655" y="169545"/>
                </a:lnTo>
                <a:lnTo>
                  <a:pt x="398602" y="163169"/>
                </a:lnTo>
                <a:lnTo>
                  <a:pt x="523519" y="37896"/>
                </a:lnTo>
                <a:lnTo>
                  <a:pt x="527697" y="31242"/>
                </a:lnTo>
                <a:lnTo>
                  <a:pt x="508304" y="0"/>
                </a:lnTo>
                <a:lnTo>
                  <a:pt x="500799" y="825"/>
                </a:lnTo>
                <a:lnTo>
                  <a:pt x="494322" y="4864"/>
                </a:lnTo>
                <a:lnTo>
                  <a:pt x="353453" y="146151"/>
                </a:lnTo>
                <a:lnTo>
                  <a:pt x="353275" y="146456"/>
                </a:lnTo>
                <a:lnTo>
                  <a:pt x="353047" y="146710"/>
                </a:lnTo>
                <a:lnTo>
                  <a:pt x="346481" y="153314"/>
                </a:lnTo>
                <a:lnTo>
                  <a:pt x="336372" y="172859"/>
                </a:lnTo>
                <a:lnTo>
                  <a:pt x="334848" y="198107"/>
                </a:lnTo>
                <a:lnTo>
                  <a:pt x="340880" y="223443"/>
                </a:lnTo>
                <a:lnTo>
                  <a:pt x="353428" y="243217"/>
                </a:lnTo>
                <a:lnTo>
                  <a:pt x="392557" y="281495"/>
                </a:lnTo>
                <a:lnTo>
                  <a:pt x="413042" y="294017"/>
                </a:lnTo>
                <a:lnTo>
                  <a:pt x="439458" y="300418"/>
                </a:lnTo>
                <a:lnTo>
                  <a:pt x="465696" y="299313"/>
                </a:lnTo>
                <a:lnTo>
                  <a:pt x="485635" y="289382"/>
                </a:lnTo>
                <a:lnTo>
                  <a:pt x="489978" y="285013"/>
                </a:lnTo>
                <a:lnTo>
                  <a:pt x="491731" y="284213"/>
                </a:lnTo>
                <a:lnTo>
                  <a:pt x="493395" y="283184"/>
                </a:lnTo>
                <a:lnTo>
                  <a:pt x="537133" y="239318"/>
                </a:lnTo>
                <a:lnTo>
                  <a:pt x="635444" y="140716"/>
                </a:lnTo>
                <a:lnTo>
                  <a:pt x="639622" y="134061"/>
                </a:lnTo>
                <a:lnTo>
                  <a:pt x="640854" y="126136"/>
                </a:lnTo>
                <a:close/>
              </a:path>
              <a:path w="662304" h="650875">
                <a:moveTo>
                  <a:pt x="662051" y="594626"/>
                </a:moveTo>
                <a:lnTo>
                  <a:pt x="100939" y="26530"/>
                </a:lnTo>
                <a:lnTo>
                  <a:pt x="75933" y="16421"/>
                </a:lnTo>
                <a:lnTo>
                  <a:pt x="62661" y="19088"/>
                </a:lnTo>
                <a:lnTo>
                  <a:pt x="51066" y="26873"/>
                </a:lnTo>
                <a:lnTo>
                  <a:pt x="43218" y="34836"/>
                </a:lnTo>
                <a:lnTo>
                  <a:pt x="35026" y="54254"/>
                </a:lnTo>
                <a:lnTo>
                  <a:pt x="32410" y="87820"/>
                </a:lnTo>
                <a:lnTo>
                  <a:pt x="37604" y="129578"/>
                </a:lnTo>
                <a:lnTo>
                  <a:pt x="52844" y="173609"/>
                </a:lnTo>
                <a:lnTo>
                  <a:pt x="311569" y="423595"/>
                </a:lnTo>
                <a:lnTo>
                  <a:pt x="382739" y="419468"/>
                </a:lnTo>
                <a:lnTo>
                  <a:pt x="594220" y="627926"/>
                </a:lnTo>
                <a:lnTo>
                  <a:pt x="605917" y="635558"/>
                </a:lnTo>
                <a:lnTo>
                  <a:pt x="619213" y="638035"/>
                </a:lnTo>
                <a:lnTo>
                  <a:pt x="632485" y="635381"/>
                </a:lnTo>
                <a:lnTo>
                  <a:pt x="644093" y="627583"/>
                </a:lnTo>
                <a:lnTo>
                  <a:pt x="651941" y="619620"/>
                </a:lnTo>
                <a:lnTo>
                  <a:pt x="659574" y="607923"/>
                </a:lnTo>
                <a:lnTo>
                  <a:pt x="662051" y="594626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60845" y="5600463"/>
            <a:ext cx="13417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90" dirty="0">
                <a:solidFill>
                  <a:srgbClr val="465B87"/>
                </a:solidFill>
                <a:latin typeface="Montserrat SemiBold"/>
                <a:cs typeface="Montserrat SemiBold"/>
              </a:rPr>
              <a:t>Nonprofits</a:t>
            </a:r>
            <a:endParaRPr sz="1700">
              <a:latin typeface="Montserrat SemiBold"/>
              <a:cs typeface="Montserrat SemiBold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01661" y="4983988"/>
            <a:ext cx="660400" cy="561975"/>
          </a:xfrm>
          <a:custGeom>
            <a:avLst/>
            <a:gdLst/>
            <a:ahLst/>
            <a:cxnLst/>
            <a:rect l="l" t="t" r="r" b="b"/>
            <a:pathLst>
              <a:path w="660400" h="561975">
                <a:moveTo>
                  <a:pt x="321310" y="502031"/>
                </a:moveTo>
                <a:lnTo>
                  <a:pt x="320332" y="463169"/>
                </a:lnTo>
                <a:lnTo>
                  <a:pt x="297370" y="412953"/>
                </a:lnTo>
                <a:lnTo>
                  <a:pt x="252018" y="369836"/>
                </a:lnTo>
                <a:lnTo>
                  <a:pt x="228333" y="346329"/>
                </a:lnTo>
                <a:lnTo>
                  <a:pt x="204038" y="319316"/>
                </a:lnTo>
                <a:lnTo>
                  <a:pt x="187121" y="299377"/>
                </a:lnTo>
                <a:lnTo>
                  <a:pt x="173469" y="283845"/>
                </a:lnTo>
                <a:lnTo>
                  <a:pt x="158953" y="270065"/>
                </a:lnTo>
                <a:lnTo>
                  <a:pt x="145211" y="267373"/>
                </a:lnTo>
                <a:lnTo>
                  <a:pt x="132740" y="278269"/>
                </a:lnTo>
                <a:lnTo>
                  <a:pt x="127571" y="300024"/>
                </a:lnTo>
                <a:lnTo>
                  <a:pt x="135737" y="329895"/>
                </a:lnTo>
                <a:lnTo>
                  <a:pt x="142379" y="340245"/>
                </a:lnTo>
                <a:lnTo>
                  <a:pt x="164211" y="371551"/>
                </a:lnTo>
                <a:lnTo>
                  <a:pt x="171259" y="383032"/>
                </a:lnTo>
                <a:lnTo>
                  <a:pt x="137528" y="362508"/>
                </a:lnTo>
                <a:lnTo>
                  <a:pt x="87972" y="310032"/>
                </a:lnTo>
                <a:lnTo>
                  <a:pt x="64935" y="254927"/>
                </a:lnTo>
                <a:lnTo>
                  <a:pt x="53276" y="230124"/>
                </a:lnTo>
                <a:lnTo>
                  <a:pt x="39484" y="211632"/>
                </a:lnTo>
                <a:lnTo>
                  <a:pt x="29959" y="205105"/>
                </a:lnTo>
                <a:lnTo>
                  <a:pt x="18948" y="201676"/>
                </a:lnTo>
                <a:lnTo>
                  <a:pt x="8331" y="203085"/>
                </a:lnTo>
                <a:lnTo>
                  <a:pt x="0" y="211099"/>
                </a:lnTo>
                <a:lnTo>
                  <a:pt x="1346" y="231292"/>
                </a:lnTo>
                <a:lnTo>
                  <a:pt x="10960" y="273812"/>
                </a:lnTo>
                <a:lnTo>
                  <a:pt x="28740" y="326948"/>
                </a:lnTo>
                <a:lnTo>
                  <a:pt x="54584" y="378980"/>
                </a:lnTo>
                <a:lnTo>
                  <a:pt x="82410" y="410375"/>
                </a:lnTo>
                <a:lnTo>
                  <a:pt x="124231" y="448386"/>
                </a:lnTo>
                <a:lnTo>
                  <a:pt x="169900" y="486651"/>
                </a:lnTo>
                <a:lnTo>
                  <a:pt x="181597" y="496989"/>
                </a:lnTo>
                <a:lnTo>
                  <a:pt x="188429" y="507949"/>
                </a:lnTo>
                <a:lnTo>
                  <a:pt x="193001" y="526313"/>
                </a:lnTo>
                <a:lnTo>
                  <a:pt x="197967" y="558838"/>
                </a:lnTo>
                <a:lnTo>
                  <a:pt x="317093" y="548728"/>
                </a:lnTo>
                <a:lnTo>
                  <a:pt x="318846" y="534885"/>
                </a:lnTo>
                <a:lnTo>
                  <a:pt x="321310" y="502031"/>
                </a:lnTo>
                <a:close/>
              </a:path>
              <a:path w="660400" h="561975">
                <a:moveTo>
                  <a:pt x="489597" y="157314"/>
                </a:moveTo>
                <a:lnTo>
                  <a:pt x="481584" y="107607"/>
                </a:lnTo>
                <a:lnTo>
                  <a:pt x="466128" y="77698"/>
                </a:lnTo>
                <a:lnTo>
                  <a:pt x="466128" y="157314"/>
                </a:lnTo>
                <a:lnTo>
                  <a:pt x="465734" y="167690"/>
                </a:lnTo>
                <a:lnTo>
                  <a:pt x="464553" y="177825"/>
                </a:lnTo>
                <a:lnTo>
                  <a:pt x="462648" y="187680"/>
                </a:lnTo>
                <a:lnTo>
                  <a:pt x="460032" y="197231"/>
                </a:lnTo>
                <a:lnTo>
                  <a:pt x="450138" y="197231"/>
                </a:lnTo>
                <a:lnTo>
                  <a:pt x="450138" y="220675"/>
                </a:lnTo>
                <a:lnTo>
                  <a:pt x="438188" y="239026"/>
                </a:lnTo>
                <a:lnTo>
                  <a:pt x="423468" y="255143"/>
                </a:lnTo>
                <a:lnTo>
                  <a:pt x="406323" y="268668"/>
                </a:lnTo>
                <a:lnTo>
                  <a:pt x="387096" y="279298"/>
                </a:lnTo>
                <a:lnTo>
                  <a:pt x="394652" y="266788"/>
                </a:lnTo>
                <a:lnTo>
                  <a:pt x="401332" y="252742"/>
                </a:lnTo>
                <a:lnTo>
                  <a:pt x="407085" y="237324"/>
                </a:lnTo>
                <a:lnTo>
                  <a:pt x="411810" y="220675"/>
                </a:lnTo>
                <a:lnTo>
                  <a:pt x="450138" y="220675"/>
                </a:lnTo>
                <a:lnTo>
                  <a:pt x="450138" y="197231"/>
                </a:lnTo>
                <a:lnTo>
                  <a:pt x="416344" y="197231"/>
                </a:lnTo>
                <a:lnTo>
                  <a:pt x="417487" y="188137"/>
                </a:lnTo>
                <a:lnTo>
                  <a:pt x="417550" y="187680"/>
                </a:lnTo>
                <a:lnTo>
                  <a:pt x="418439" y="177825"/>
                </a:lnTo>
                <a:lnTo>
                  <a:pt x="418985" y="167690"/>
                </a:lnTo>
                <a:lnTo>
                  <a:pt x="419176" y="157314"/>
                </a:lnTo>
                <a:lnTo>
                  <a:pt x="419036" y="148285"/>
                </a:lnTo>
                <a:lnTo>
                  <a:pt x="418604" y="139395"/>
                </a:lnTo>
                <a:lnTo>
                  <a:pt x="417918" y="130657"/>
                </a:lnTo>
                <a:lnTo>
                  <a:pt x="416966" y="122097"/>
                </a:lnTo>
                <a:lnTo>
                  <a:pt x="461391" y="122097"/>
                </a:lnTo>
                <a:lnTo>
                  <a:pt x="463435" y="130657"/>
                </a:lnTo>
                <a:lnTo>
                  <a:pt x="464921" y="139395"/>
                </a:lnTo>
                <a:lnTo>
                  <a:pt x="465823" y="148285"/>
                </a:lnTo>
                <a:lnTo>
                  <a:pt x="466128" y="157314"/>
                </a:lnTo>
                <a:lnTo>
                  <a:pt x="466128" y="77698"/>
                </a:lnTo>
                <a:lnTo>
                  <a:pt x="459270" y="64427"/>
                </a:lnTo>
                <a:lnTo>
                  <a:pt x="452539" y="57696"/>
                </a:lnTo>
                <a:lnTo>
                  <a:pt x="452539" y="98628"/>
                </a:lnTo>
                <a:lnTo>
                  <a:pt x="412902" y="98628"/>
                </a:lnTo>
                <a:lnTo>
                  <a:pt x="408127" y="80556"/>
                </a:lnTo>
                <a:lnTo>
                  <a:pt x="402170" y="63868"/>
                </a:lnTo>
                <a:lnTo>
                  <a:pt x="395693" y="49923"/>
                </a:lnTo>
                <a:lnTo>
                  <a:pt x="395693" y="157314"/>
                </a:lnTo>
                <a:lnTo>
                  <a:pt x="395490" y="167690"/>
                </a:lnTo>
                <a:lnTo>
                  <a:pt x="394881" y="177825"/>
                </a:lnTo>
                <a:lnTo>
                  <a:pt x="393890" y="187680"/>
                </a:lnTo>
                <a:lnTo>
                  <a:pt x="392544" y="197231"/>
                </a:lnTo>
                <a:lnTo>
                  <a:pt x="387464" y="197231"/>
                </a:lnTo>
                <a:lnTo>
                  <a:pt x="387464" y="220675"/>
                </a:lnTo>
                <a:lnTo>
                  <a:pt x="376809" y="249669"/>
                </a:lnTo>
                <a:lnTo>
                  <a:pt x="363283" y="271868"/>
                </a:lnTo>
                <a:lnTo>
                  <a:pt x="348068" y="286080"/>
                </a:lnTo>
                <a:lnTo>
                  <a:pt x="332320" y="291096"/>
                </a:lnTo>
                <a:lnTo>
                  <a:pt x="316572" y="286080"/>
                </a:lnTo>
                <a:lnTo>
                  <a:pt x="309295" y="279298"/>
                </a:lnTo>
                <a:lnTo>
                  <a:pt x="301358" y="271881"/>
                </a:lnTo>
                <a:lnTo>
                  <a:pt x="287832" y="249669"/>
                </a:lnTo>
                <a:lnTo>
                  <a:pt x="277533" y="221653"/>
                </a:lnTo>
                <a:lnTo>
                  <a:pt x="277533" y="279298"/>
                </a:lnTo>
                <a:lnTo>
                  <a:pt x="258305" y="268668"/>
                </a:lnTo>
                <a:lnTo>
                  <a:pt x="241173" y="255130"/>
                </a:lnTo>
                <a:lnTo>
                  <a:pt x="226453" y="239026"/>
                </a:lnTo>
                <a:lnTo>
                  <a:pt x="214490" y="220675"/>
                </a:lnTo>
                <a:lnTo>
                  <a:pt x="252818" y="220675"/>
                </a:lnTo>
                <a:lnTo>
                  <a:pt x="257556" y="237324"/>
                </a:lnTo>
                <a:lnTo>
                  <a:pt x="263309" y="252742"/>
                </a:lnTo>
                <a:lnTo>
                  <a:pt x="269989" y="266776"/>
                </a:lnTo>
                <a:lnTo>
                  <a:pt x="277533" y="279298"/>
                </a:lnTo>
                <a:lnTo>
                  <a:pt x="277533" y="221653"/>
                </a:lnTo>
                <a:lnTo>
                  <a:pt x="277177" y="220675"/>
                </a:lnTo>
                <a:lnTo>
                  <a:pt x="332320" y="220675"/>
                </a:lnTo>
                <a:lnTo>
                  <a:pt x="387464" y="220675"/>
                </a:lnTo>
                <a:lnTo>
                  <a:pt x="387464" y="197231"/>
                </a:lnTo>
                <a:lnTo>
                  <a:pt x="332320" y="197231"/>
                </a:lnTo>
                <a:lnTo>
                  <a:pt x="272084" y="197231"/>
                </a:lnTo>
                <a:lnTo>
                  <a:pt x="270814" y="188150"/>
                </a:lnTo>
                <a:lnTo>
                  <a:pt x="270738" y="187680"/>
                </a:lnTo>
                <a:lnTo>
                  <a:pt x="269760" y="177825"/>
                </a:lnTo>
                <a:lnTo>
                  <a:pt x="269151" y="167690"/>
                </a:lnTo>
                <a:lnTo>
                  <a:pt x="268935" y="157314"/>
                </a:lnTo>
                <a:lnTo>
                  <a:pt x="269100" y="148285"/>
                </a:lnTo>
                <a:lnTo>
                  <a:pt x="269570" y="139395"/>
                </a:lnTo>
                <a:lnTo>
                  <a:pt x="270332" y="130657"/>
                </a:lnTo>
                <a:lnTo>
                  <a:pt x="271386" y="122097"/>
                </a:lnTo>
                <a:lnTo>
                  <a:pt x="332320" y="122097"/>
                </a:lnTo>
                <a:lnTo>
                  <a:pt x="393255" y="122097"/>
                </a:lnTo>
                <a:lnTo>
                  <a:pt x="394309" y="130657"/>
                </a:lnTo>
                <a:lnTo>
                  <a:pt x="395071" y="139395"/>
                </a:lnTo>
                <a:lnTo>
                  <a:pt x="395541" y="148285"/>
                </a:lnTo>
                <a:lnTo>
                  <a:pt x="395693" y="157314"/>
                </a:lnTo>
                <a:lnTo>
                  <a:pt x="395693" y="49923"/>
                </a:lnTo>
                <a:lnTo>
                  <a:pt x="395135" y="48717"/>
                </a:lnTo>
                <a:lnTo>
                  <a:pt x="388696" y="37960"/>
                </a:lnTo>
                <a:lnTo>
                  <a:pt x="388696" y="98628"/>
                </a:lnTo>
                <a:lnTo>
                  <a:pt x="332320" y="98628"/>
                </a:lnTo>
                <a:lnTo>
                  <a:pt x="275945" y="98628"/>
                </a:lnTo>
                <a:lnTo>
                  <a:pt x="286524" y="67754"/>
                </a:lnTo>
                <a:lnTo>
                  <a:pt x="300304" y="44056"/>
                </a:lnTo>
                <a:lnTo>
                  <a:pt x="309359" y="35280"/>
                </a:lnTo>
                <a:lnTo>
                  <a:pt x="316001" y="28854"/>
                </a:lnTo>
                <a:lnTo>
                  <a:pt x="332320" y="23482"/>
                </a:lnTo>
                <a:lnTo>
                  <a:pt x="348640" y="28854"/>
                </a:lnTo>
                <a:lnTo>
                  <a:pt x="364350" y="44056"/>
                </a:lnTo>
                <a:lnTo>
                  <a:pt x="378129" y="67754"/>
                </a:lnTo>
                <a:lnTo>
                  <a:pt x="388696" y="98628"/>
                </a:lnTo>
                <a:lnTo>
                  <a:pt x="388696" y="37960"/>
                </a:lnTo>
                <a:lnTo>
                  <a:pt x="425361" y="61239"/>
                </a:lnTo>
                <a:lnTo>
                  <a:pt x="452539" y="98628"/>
                </a:lnTo>
                <a:lnTo>
                  <a:pt x="452539" y="57696"/>
                </a:lnTo>
                <a:lnTo>
                  <a:pt x="430136" y="35280"/>
                </a:lnTo>
                <a:lnTo>
                  <a:pt x="425221" y="30365"/>
                </a:lnTo>
                <a:lnTo>
                  <a:pt x="382041" y="8026"/>
                </a:lnTo>
                <a:lnTo>
                  <a:pt x="332320" y="0"/>
                </a:lnTo>
                <a:lnTo>
                  <a:pt x="282600" y="8026"/>
                </a:lnTo>
                <a:lnTo>
                  <a:pt x="277533" y="10655"/>
                </a:lnTo>
                <a:lnTo>
                  <a:pt x="277533" y="35280"/>
                </a:lnTo>
                <a:lnTo>
                  <a:pt x="269506" y="48717"/>
                </a:lnTo>
                <a:lnTo>
                  <a:pt x="262458" y="63868"/>
                </a:lnTo>
                <a:lnTo>
                  <a:pt x="256514" y="80568"/>
                </a:lnTo>
                <a:lnTo>
                  <a:pt x="251726" y="98628"/>
                </a:lnTo>
                <a:lnTo>
                  <a:pt x="248297" y="98628"/>
                </a:lnTo>
                <a:lnTo>
                  <a:pt x="248297" y="197231"/>
                </a:lnTo>
                <a:lnTo>
                  <a:pt x="204597" y="197231"/>
                </a:lnTo>
                <a:lnTo>
                  <a:pt x="198501" y="157314"/>
                </a:lnTo>
                <a:lnTo>
                  <a:pt x="198805" y="148285"/>
                </a:lnTo>
                <a:lnTo>
                  <a:pt x="247662" y="122097"/>
                </a:lnTo>
                <a:lnTo>
                  <a:pt x="246722" y="130657"/>
                </a:lnTo>
                <a:lnTo>
                  <a:pt x="246037" y="139395"/>
                </a:lnTo>
                <a:lnTo>
                  <a:pt x="246202" y="177825"/>
                </a:lnTo>
                <a:lnTo>
                  <a:pt x="248297" y="197231"/>
                </a:lnTo>
                <a:lnTo>
                  <a:pt x="248297" y="98628"/>
                </a:lnTo>
                <a:lnTo>
                  <a:pt x="212090" y="98628"/>
                </a:lnTo>
                <a:lnTo>
                  <a:pt x="224104" y="78701"/>
                </a:lnTo>
                <a:lnTo>
                  <a:pt x="239280" y="61239"/>
                </a:lnTo>
                <a:lnTo>
                  <a:pt x="257225" y="46634"/>
                </a:lnTo>
                <a:lnTo>
                  <a:pt x="277533" y="35280"/>
                </a:lnTo>
                <a:lnTo>
                  <a:pt x="277533" y="10655"/>
                </a:lnTo>
                <a:lnTo>
                  <a:pt x="239420" y="30365"/>
                </a:lnTo>
                <a:lnTo>
                  <a:pt x="205371" y="64427"/>
                </a:lnTo>
                <a:lnTo>
                  <a:pt x="183057" y="107607"/>
                </a:lnTo>
                <a:lnTo>
                  <a:pt x="175031" y="157314"/>
                </a:lnTo>
                <a:lnTo>
                  <a:pt x="175806" y="172948"/>
                </a:lnTo>
                <a:lnTo>
                  <a:pt x="178015" y="187680"/>
                </a:lnTo>
                <a:lnTo>
                  <a:pt x="178079" y="188150"/>
                </a:lnTo>
                <a:lnTo>
                  <a:pt x="181762" y="202819"/>
                </a:lnTo>
                <a:lnTo>
                  <a:pt x="186778" y="216916"/>
                </a:lnTo>
                <a:lnTo>
                  <a:pt x="186778" y="220675"/>
                </a:lnTo>
                <a:lnTo>
                  <a:pt x="188366" y="220675"/>
                </a:lnTo>
                <a:lnTo>
                  <a:pt x="212115" y="258673"/>
                </a:lnTo>
                <a:lnTo>
                  <a:pt x="245376" y="288353"/>
                </a:lnTo>
                <a:lnTo>
                  <a:pt x="286131" y="307670"/>
                </a:lnTo>
                <a:lnTo>
                  <a:pt x="332320" y="314579"/>
                </a:lnTo>
                <a:lnTo>
                  <a:pt x="378510" y="307670"/>
                </a:lnTo>
                <a:lnTo>
                  <a:pt x="419265" y="288353"/>
                </a:lnTo>
                <a:lnTo>
                  <a:pt x="429412" y="279298"/>
                </a:lnTo>
                <a:lnTo>
                  <a:pt x="452526" y="258673"/>
                </a:lnTo>
                <a:lnTo>
                  <a:pt x="476262" y="220675"/>
                </a:lnTo>
                <a:lnTo>
                  <a:pt x="477850" y="220675"/>
                </a:lnTo>
                <a:lnTo>
                  <a:pt x="477850" y="216916"/>
                </a:lnTo>
                <a:lnTo>
                  <a:pt x="482866" y="202819"/>
                </a:lnTo>
                <a:lnTo>
                  <a:pt x="486549" y="188137"/>
                </a:lnTo>
                <a:lnTo>
                  <a:pt x="488823" y="172948"/>
                </a:lnTo>
                <a:lnTo>
                  <a:pt x="489597" y="157314"/>
                </a:lnTo>
                <a:close/>
              </a:path>
              <a:path w="660400" h="561975">
                <a:moveTo>
                  <a:pt x="659853" y="204266"/>
                </a:moveTo>
                <a:lnTo>
                  <a:pt x="651116" y="196697"/>
                </a:lnTo>
                <a:lnTo>
                  <a:pt x="640435" y="195834"/>
                </a:lnTo>
                <a:lnTo>
                  <a:pt x="629615" y="199834"/>
                </a:lnTo>
                <a:lnTo>
                  <a:pt x="620445" y="206857"/>
                </a:lnTo>
                <a:lnTo>
                  <a:pt x="607631" y="226047"/>
                </a:lnTo>
                <a:lnTo>
                  <a:pt x="597281" y="251421"/>
                </a:lnTo>
                <a:lnTo>
                  <a:pt x="587679" y="279717"/>
                </a:lnTo>
                <a:lnTo>
                  <a:pt x="577151" y="307657"/>
                </a:lnTo>
                <a:lnTo>
                  <a:pt x="556780" y="338124"/>
                </a:lnTo>
                <a:lnTo>
                  <a:pt x="530377" y="362623"/>
                </a:lnTo>
                <a:lnTo>
                  <a:pt x="507517" y="378955"/>
                </a:lnTo>
                <a:lnTo>
                  <a:pt x="497763" y="384886"/>
                </a:lnTo>
                <a:lnTo>
                  <a:pt x="504190" y="373049"/>
                </a:lnTo>
                <a:lnTo>
                  <a:pt x="524383" y="340652"/>
                </a:lnTo>
                <a:lnTo>
                  <a:pt x="530479" y="329971"/>
                </a:lnTo>
                <a:lnTo>
                  <a:pt x="537083" y="299720"/>
                </a:lnTo>
                <a:lnTo>
                  <a:pt x="530783" y="278257"/>
                </a:lnTo>
                <a:lnTo>
                  <a:pt x="517766" y="268020"/>
                </a:lnTo>
                <a:lnTo>
                  <a:pt x="504190" y="271437"/>
                </a:lnTo>
                <a:lnTo>
                  <a:pt x="490397" y="285940"/>
                </a:lnTo>
                <a:lnTo>
                  <a:pt x="477570" y="302158"/>
                </a:lnTo>
                <a:lnTo>
                  <a:pt x="461708" y="322961"/>
                </a:lnTo>
                <a:lnTo>
                  <a:pt x="438873" y="351205"/>
                </a:lnTo>
                <a:lnTo>
                  <a:pt x="416433" y="375907"/>
                </a:lnTo>
                <a:lnTo>
                  <a:pt x="393395" y="399542"/>
                </a:lnTo>
                <a:lnTo>
                  <a:pt x="373380" y="421322"/>
                </a:lnTo>
                <a:lnTo>
                  <a:pt x="360006" y="440423"/>
                </a:lnTo>
                <a:lnTo>
                  <a:pt x="353225" y="472668"/>
                </a:lnTo>
                <a:lnTo>
                  <a:pt x="354584" y="511505"/>
                </a:lnTo>
                <a:lnTo>
                  <a:pt x="359092" y="544182"/>
                </a:lnTo>
                <a:lnTo>
                  <a:pt x="361708" y="557911"/>
                </a:lnTo>
                <a:lnTo>
                  <a:pt x="481203" y="561822"/>
                </a:lnTo>
                <a:lnTo>
                  <a:pt x="483908" y="529094"/>
                </a:lnTo>
                <a:lnTo>
                  <a:pt x="487235" y="510527"/>
                </a:lnTo>
                <a:lnTo>
                  <a:pt x="493382" y="499224"/>
                </a:lnTo>
                <a:lnTo>
                  <a:pt x="504520" y="488289"/>
                </a:lnTo>
                <a:lnTo>
                  <a:pt x="530529" y="464464"/>
                </a:lnTo>
                <a:lnTo>
                  <a:pt x="548132" y="447700"/>
                </a:lnTo>
                <a:lnTo>
                  <a:pt x="587921" y="407568"/>
                </a:lnTo>
                <a:lnTo>
                  <a:pt x="614083" y="374764"/>
                </a:lnTo>
                <a:lnTo>
                  <a:pt x="637171" y="321462"/>
                </a:lnTo>
                <a:lnTo>
                  <a:pt x="652157" y="267462"/>
                </a:lnTo>
                <a:lnTo>
                  <a:pt x="659561" y="224497"/>
                </a:lnTo>
                <a:lnTo>
                  <a:pt x="659853" y="204266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810019" y="6837227"/>
            <a:ext cx="13208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465B87"/>
                </a:solidFill>
                <a:latin typeface="Montserrat SemiBold"/>
                <a:cs typeface="Montserrat SemiBold"/>
              </a:rPr>
              <a:t>Hospitality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3138616" y="6258001"/>
            <a:ext cx="664845" cy="498475"/>
            <a:chOff x="3138616" y="6258001"/>
            <a:chExt cx="664845" cy="498475"/>
          </a:xfrm>
        </p:grpSpPr>
        <p:sp>
          <p:nvSpPr>
            <p:cNvPr id="114" name="object 114"/>
            <p:cNvSpPr/>
            <p:nvPr/>
          </p:nvSpPr>
          <p:spPr>
            <a:xfrm>
              <a:off x="3145538" y="6264922"/>
              <a:ext cx="650875" cy="491490"/>
            </a:xfrm>
            <a:custGeom>
              <a:avLst/>
              <a:gdLst/>
              <a:ahLst/>
              <a:cxnLst/>
              <a:rect l="l" t="t" r="r" b="b"/>
              <a:pathLst>
                <a:path w="650875" h="491490">
                  <a:moveTo>
                    <a:pt x="650595" y="124587"/>
                  </a:moveTo>
                  <a:lnTo>
                    <a:pt x="650595" y="132232"/>
                  </a:lnTo>
                  <a:lnTo>
                    <a:pt x="644398" y="138430"/>
                  </a:lnTo>
                  <a:lnTo>
                    <a:pt x="636752" y="138430"/>
                  </a:lnTo>
                  <a:lnTo>
                    <a:pt x="629107" y="138430"/>
                  </a:lnTo>
                  <a:lnTo>
                    <a:pt x="622909" y="132232"/>
                  </a:lnTo>
                  <a:lnTo>
                    <a:pt x="622909" y="124587"/>
                  </a:lnTo>
                  <a:lnTo>
                    <a:pt x="622909" y="116941"/>
                  </a:lnTo>
                  <a:lnTo>
                    <a:pt x="629107" y="110744"/>
                  </a:lnTo>
                  <a:lnTo>
                    <a:pt x="636752" y="110744"/>
                  </a:lnTo>
                  <a:lnTo>
                    <a:pt x="644398" y="110744"/>
                  </a:lnTo>
                  <a:lnTo>
                    <a:pt x="650595" y="116941"/>
                  </a:lnTo>
                  <a:lnTo>
                    <a:pt x="650595" y="124587"/>
                  </a:lnTo>
                  <a:close/>
                </a:path>
                <a:path w="650875" h="491490">
                  <a:moveTo>
                    <a:pt x="636752" y="491413"/>
                  </a:moveTo>
                  <a:lnTo>
                    <a:pt x="636752" y="138430"/>
                  </a:lnTo>
                </a:path>
                <a:path w="650875" h="491490">
                  <a:moveTo>
                    <a:pt x="27686" y="13843"/>
                  </a:moveTo>
                  <a:lnTo>
                    <a:pt x="27686" y="21488"/>
                  </a:lnTo>
                  <a:lnTo>
                    <a:pt x="21488" y="27686"/>
                  </a:lnTo>
                  <a:lnTo>
                    <a:pt x="13843" y="27686"/>
                  </a:lnTo>
                  <a:lnTo>
                    <a:pt x="6197" y="27686"/>
                  </a:lnTo>
                  <a:lnTo>
                    <a:pt x="0" y="21488"/>
                  </a:lnTo>
                  <a:lnTo>
                    <a:pt x="0" y="13843"/>
                  </a:lnTo>
                  <a:lnTo>
                    <a:pt x="0" y="6197"/>
                  </a:lnTo>
                  <a:lnTo>
                    <a:pt x="6197" y="0"/>
                  </a:lnTo>
                  <a:lnTo>
                    <a:pt x="13843" y="0"/>
                  </a:lnTo>
                  <a:lnTo>
                    <a:pt x="21488" y="0"/>
                  </a:lnTo>
                  <a:lnTo>
                    <a:pt x="27686" y="6197"/>
                  </a:lnTo>
                  <a:lnTo>
                    <a:pt x="27686" y="13843"/>
                  </a:lnTo>
                  <a:close/>
                </a:path>
                <a:path w="650875" h="491490">
                  <a:moveTo>
                    <a:pt x="13843" y="491413"/>
                  </a:moveTo>
                  <a:lnTo>
                    <a:pt x="13843" y="27686"/>
                  </a:lnTo>
                </a:path>
                <a:path w="650875" h="491490">
                  <a:moveTo>
                    <a:pt x="269278" y="332219"/>
                  </a:moveTo>
                  <a:lnTo>
                    <a:pt x="41529" y="332219"/>
                  </a:lnTo>
                  <a:lnTo>
                    <a:pt x="30752" y="330045"/>
                  </a:lnTo>
                  <a:lnTo>
                    <a:pt x="21951" y="324115"/>
                  </a:lnTo>
                  <a:lnTo>
                    <a:pt x="16018" y="315315"/>
                  </a:lnTo>
                  <a:lnTo>
                    <a:pt x="13843" y="304533"/>
                  </a:lnTo>
                  <a:lnTo>
                    <a:pt x="13843" y="256095"/>
                  </a:lnTo>
                  <a:lnTo>
                    <a:pt x="16018" y="245318"/>
                  </a:lnTo>
                  <a:lnTo>
                    <a:pt x="21951" y="236518"/>
                  </a:lnTo>
                  <a:lnTo>
                    <a:pt x="30752" y="230585"/>
                  </a:lnTo>
                  <a:lnTo>
                    <a:pt x="41529" y="228409"/>
                  </a:lnTo>
                  <a:lnTo>
                    <a:pt x="152615" y="228409"/>
                  </a:lnTo>
                </a:path>
                <a:path w="650875" h="491490">
                  <a:moveTo>
                    <a:pt x="609066" y="228409"/>
                  </a:moveTo>
                  <a:lnTo>
                    <a:pt x="619843" y="230585"/>
                  </a:lnTo>
                  <a:lnTo>
                    <a:pt x="628643" y="236518"/>
                  </a:lnTo>
                  <a:lnTo>
                    <a:pt x="634576" y="245318"/>
                  </a:lnTo>
                  <a:lnTo>
                    <a:pt x="636752" y="256095"/>
                  </a:lnTo>
                  <a:lnTo>
                    <a:pt x="636752" y="304533"/>
                  </a:lnTo>
                  <a:lnTo>
                    <a:pt x="634576" y="315315"/>
                  </a:lnTo>
                  <a:lnTo>
                    <a:pt x="628643" y="324115"/>
                  </a:lnTo>
                  <a:lnTo>
                    <a:pt x="619843" y="330045"/>
                  </a:lnTo>
                  <a:lnTo>
                    <a:pt x="609066" y="332219"/>
                  </a:lnTo>
                  <a:lnTo>
                    <a:pt x="359016" y="332219"/>
                  </a:lnTo>
                </a:path>
              </a:pathLst>
            </a:custGeom>
            <a:ln w="13843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11641" y="6389508"/>
              <a:ext cx="450215" cy="214629"/>
            </a:xfrm>
            <a:custGeom>
              <a:avLst/>
              <a:gdLst/>
              <a:ahLst/>
              <a:cxnLst/>
              <a:rect l="l" t="t" r="r" b="b"/>
              <a:pathLst>
                <a:path w="450214" h="214629">
                  <a:moveTo>
                    <a:pt x="76136" y="0"/>
                  </a:moveTo>
                  <a:lnTo>
                    <a:pt x="46500" y="2738"/>
                  </a:lnTo>
                  <a:lnTo>
                    <a:pt x="22299" y="11917"/>
                  </a:lnTo>
                  <a:lnTo>
                    <a:pt x="5983" y="28980"/>
                  </a:lnTo>
                  <a:lnTo>
                    <a:pt x="0" y="55371"/>
                  </a:lnTo>
                  <a:lnTo>
                    <a:pt x="419" y="63319"/>
                  </a:lnTo>
                  <a:lnTo>
                    <a:pt x="31219" y="116373"/>
                  </a:lnTo>
                  <a:lnTo>
                    <a:pt x="78657" y="159516"/>
                  </a:lnTo>
                  <a:lnTo>
                    <a:pt x="124685" y="197951"/>
                  </a:lnTo>
                  <a:lnTo>
                    <a:pt x="145351" y="214566"/>
                  </a:lnTo>
                  <a:lnTo>
                    <a:pt x="249173" y="145351"/>
                  </a:lnTo>
                  <a:lnTo>
                    <a:pt x="277760" y="129556"/>
                  </a:lnTo>
                  <a:lnTo>
                    <a:pt x="306701" y="116314"/>
                  </a:lnTo>
                  <a:lnTo>
                    <a:pt x="336752" y="107209"/>
                  </a:lnTo>
                  <a:lnTo>
                    <a:pt x="368668" y="103822"/>
                  </a:lnTo>
                  <a:lnTo>
                    <a:pt x="439242" y="103822"/>
                  </a:lnTo>
                  <a:lnTo>
                    <a:pt x="443691" y="97892"/>
                  </a:lnTo>
                  <a:lnTo>
                    <a:pt x="447039" y="91217"/>
                  </a:lnTo>
                  <a:lnTo>
                    <a:pt x="449150" y="83923"/>
                  </a:lnTo>
                  <a:lnTo>
                    <a:pt x="449884" y="76136"/>
                  </a:lnTo>
                  <a:lnTo>
                    <a:pt x="448291" y="60787"/>
                  </a:lnTo>
                  <a:lnTo>
                    <a:pt x="408355" y="34607"/>
                  </a:lnTo>
                  <a:lnTo>
                    <a:pt x="364249" y="28331"/>
                  </a:lnTo>
                  <a:lnTo>
                    <a:pt x="307665" y="21692"/>
                  </a:lnTo>
                  <a:lnTo>
                    <a:pt x="245420" y="15174"/>
                  </a:lnTo>
                  <a:lnTo>
                    <a:pt x="184329" y="9262"/>
                  </a:lnTo>
                  <a:lnTo>
                    <a:pt x="131207" y="4439"/>
                  </a:lnTo>
                  <a:lnTo>
                    <a:pt x="92871" y="1190"/>
                  </a:lnTo>
                  <a:lnTo>
                    <a:pt x="76136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311641" y="6389508"/>
              <a:ext cx="450215" cy="214629"/>
            </a:xfrm>
            <a:custGeom>
              <a:avLst/>
              <a:gdLst/>
              <a:ahLst/>
              <a:cxnLst/>
              <a:rect l="l" t="t" r="r" b="b"/>
              <a:pathLst>
                <a:path w="450214" h="214629">
                  <a:moveTo>
                    <a:pt x="449884" y="76136"/>
                  </a:moveTo>
                  <a:lnTo>
                    <a:pt x="429530" y="40319"/>
                  </a:lnTo>
                  <a:lnTo>
                    <a:pt x="364249" y="28331"/>
                  </a:lnTo>
                  <a:lnTo>
                    <a:pt x="307665" y="21692"/>
                  </a:lnTo>
                  <a:lnTo>
                    <a:pt x="245420" y="15174"/>
                  </a:lnTo>
                  <a:lnTo>
                    <a:pt x="184329" y="9262"/>
                  </a:lnTo>
                  <a:lnTo>
                    <a:pt x="131207" y="4439"/>
                  </a:lnTo>
                  <a:lnTo>
                    <a:pt x="92871" y="1190"/>
                  </a:lnTo>
                  <a:lnTo>
                    <a:pt x="76136" y="0"/>
                  </a:lnTo>
                  <a:lnTo>
                    <a:pt x="46500" y="2738"/>
                  </a:lnTo>
                  <a:lnTo>
                    <a:pt x="22299" y="11917"/>
                  </a:lnTo>
                  <a:lnTo>
                    <a:pt x="5983" y="28980"/>
                  </a:lnTo>
                  <a:lnTo>
                    <a:pt x="0" y="55371"/>
                  </a:lnTo>
                  <a:lnTo>
                    <a:pt x="419" y="63319"/>
                  </a:lnTo>
                  <a:lnTo>
                    <a:pt x="31219" y="116373"/>
                  </a:lnTo>
                  <a:lnTo>
                    <a:pt x="78657" y="159516"/>
                  </a:lnTo>
                  <a:lnTo>
                    <a:pt x="124685" y="197951"/>
                  </a:lnTo>
                  <a:lnTo>
                    <a:pt x="145351" y="214566"/>
                  </a:lnTo>
                  <a:lnTo>
                    <a:pt x="249173" y="145351"/>
                  </a:lnTo>
                  <a:lnTo>
                    <a:pt x="277760" y="129556"/>
                  </a:lnTo>
                  <a:lnTo>
                    <a:pt x="306701" y="116314"/>
                  </a:lnTo>
                  <a:lnTo>
                    <a:pt x="336752" y="107209"/>
                  </a:lnTo>
                  <a:lnTo>
                    <a:pt x="368668" y="103822"/>
                  </a:lnTo>
                  <a:lnTo>
                    <a:pt x="439242" y="103822"/>
                  </a:lnTo>
                  <a:lnTo>
                    <a:pt x="443691" y="97892"/>
                  </a:lnTo>
                  <a:lnTo>
                    <a:pt x="447039" y="91217"/>
                  </a:lnTo>
                  <a:lnTo>
                    <a:pt x="449150" y="83923"/>
                  </a:lnTo>
                  <a:lnTo>
                    <a:pt x="449884" y="76136"/>
                  </a:lnTo>
                  <a:close/>
                </a:path>
              </a:pathLst>
            </a:custGeom>
            <a:ln w="3175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5726" y="6367411"/>
              <a:ext cx="99568" cy="99568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519276" y="6714807"/>
              <a:ext cx="242570" cy="34925"/>
            </a:xfrm>
            <a:custGeom>
              <a:avLst/>
              <a:gdLst/>
              <a:ahLst/>
              <a:cxnLst/>
              <a:rect l="l" t="t" r="r" b="b"/>
              <a:pathLst>
                <a:path w="242570" h="34925">
                  <a:moveTo>
                    <a:pt x="186880" y="34607"/>
                  </a:moveTo>
                  <a:lnTo>
                    <a:pt x="131508" y="34607"/>
                  </a:lnTo>
                  <a:lnTo>
                    <a:pt x="133684" y="23830"/>
                  </a:lnTo>
                  <a:lnTo>
                    <a:pt x="139617" y="15030"/>
                  </a:lnTo>
                  <a:lnTo>
                    <a:pt x="148417" y="9097"/>
                  </a:lnTo>
                  <a:lnTo>
                    <a:pt x="159194" y="6921"/>
                  </a:lnTo>
                  <a:lnTo>
                    <a:pt x="186880" y="0"/>
                  </a:lnTo>
                  <a:lnTo>
                    <a:pt x="186880" y="34607"/>
                  </a:lnTo>
                  <a:close/>
                </a:path>
                <a:path w="242570" h="34925">
                  <a:moveTo>
                    <a:pt x="242252" y="34607"/>
                  </a:moveTo>
                  <a:lnTo>
                    <a:pt x="159194" y="34607"/>
                  </a:lnTo>
                </a:path>
                <a:path w="242570" h="34925">
                  <a:moveTo>
                    <a:pt x="55371" y="34607"/>
                  </a:moveTo>
                  <a:lnTo>
                    <a:pt x="0" y="34607"/>
                  </a:lnTo>
                  <a:lnTo>
                    <a:pt x="2177" y="23830"/>
                  </a:lnTo>
                  <a:lnTo>
                    <a:pt x="8113" y="15030"/>
                  </a:lnTo>
                  <a:lnTo>
                    <a:pt x="16914" y="9097"/>
                  </a:lnTo>
                  <a:lnTo>
                    <a:pt x="27685" y="6921"/>
                  </a:lnTo>
                  <a:lnTo>
                    <a:pt x="55371" y="0"/>
                  </a:lnTo>
                  <a:lnTo>
                    <a:pt x="55371" y="34607"/>
                  </a:lnTo>
                  <a:close/>
                </a:path>
                <a:path w="242570" h="34925">
                  <a:moveTo>
                    <a:pt x="110743" y="34607"/>
                  </a:moveTo>
                  <a:lnTo>
                    <a:pt x="27685" y="34607"/>
                  </a:lnTo>
                </a:path>
              </a:pathLst>
            </a:custGeom>
            <a:ln w="13843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597427" y="6837226"/>
            <a:ext cx="9734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Telecom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5771832" y="6166609"/>
            <a:ext cx="624840" cy="666750"/>
            <a:chOff x="5771832" y="6166609"/>
            <a:chExt cx="624840" cy="666750"/>
          </a:xfrm>
        </p:grpSpPr>
        <p:pic>
          <p:nvPicPr>
            <p:cNvPr id="121" name="object 1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3777" y="6279926"/>
              <a:ext cx="72580" cy="184353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771832" y="6167374"/>
              <a:ext cx="178435" cy="411480"/>
            </a:xfrm>
            <a:custGeom>
              <a:avLst/>
              <a:gdLst/>
              <a:ahLst/>
              <a:cxnLst/>
              <a:rect l="l" t="t" r="r" b="b"/>
              <a:pathLst>
                <a:path w="178435" h="411479">
                  <a:moveTo>
                    <a:pt x="122821" y="386575"/>
                  </a:moveTo>
                  <a:lnTo>
                    <a:pt x="122732" y="381266"/>
                  </a:lnTo>
                  <a:lnTo>
                    <a:pt x="121589" y="378853"/>
                  </a:lnTo>
                  <a:lnTo>
                    <a:pt x="119684" y="377164"/>
                  </a:lnTo>
                  <a:lnTo>
                    <a:pt x="86601" y="340868"/>
                  </a:lnTo>
                  <a:lnTo>
                    <a:pt x="62128" y="298932"/>
                  </a:lnTo>
                  <a:lnTo>
                    <a:pt x="46939" y="252869"/>
                  </a:lnTo>
                  <a:lnTo>
                    <a:pt x="41732" y="204203"/>
                  </a:lnTo>
                  <a:lnTo>
                    <a:pt x="46786" y="156337"/>
                  </a:lnTo>
                  <a:lnTo>
                    <a:pt x="61506" y="110921"/>
                  </a:lnTo>
                  <a:lnTo>
                    <a:pt x="85229" y="69418"/>
                  </a:lnTo>
                  <a:lnTo>
                    <a:pt x="117309" y="33362"/>
                  </a:lnTo>
                  <a:lnTo>
                    <a:pt x="119189" y="31648"/>
                  </a:lnTo>
                  <a:lnTo>
                    <a:pt x="120294" y="29222"/>
                  </a:lnTo>
                  <a:lnTo>
                    <a:pt x="120383" y="24104"/>
                  </a:lnTo>
                  <a:lnTo>
                    <a:pt x="119405" y="21640"/>
                  </a:lnTo>
                  <a:lnTo>
                    <a:pt x="97637" y="101"/>
                  </a:lnTo>
                  <a:lnTo>
                    <a:pt x="91973" y="0"/>
                  </a:lnTo>
                  <a:lnTo>
                    <a:pt x="88303" y="3378"/>
                  </a:lnTo>
                  <a:lnTo>
                    <a:pt x="57556" y="36791"/>
                  </a:lnTo>
                  <a:lnTo>
                    <a:pt x="32969" y="74485"/>
                  </a:lnTo>
                  <a:lnTo>
                    <a:pt x="14909" y="115544"/>
                  </a:lnTo>
                  <a:lnTo>
                    <a:pt x="3784" y="159092"/>
                  </a:lnTo>
                  <a:lnTo>
                    <a:pt x="0" y="204203"/>
                  </a:lnTo>
                  <a:lnTo>
                    <a:pt x="3911" y="250113"/>
                  </a:lnTo>
                  <a:lnTo>
                    <a:pt x="15392" y="294309"/>
                  </a:lnTo>
                  <a:lnTo>
                    <a:pt x="34023" y="335902"/>
                  </a:lnTo>
                  <a:lnTo>
                    <a:pt x="59397" y="373964"/>
                  </a:lnTo>
                  <a:lnTo>
                    <a:pt x="91109" y="407581"/>
                  </a:lnTo>
                  <a:lnTo>
                    <a:pt x="94830" y="410908"/>
                  </a:lnTo>
                  <a:lnTo>
                    <a:pt x="100507" y="410730"/>
                  </a:lnTo>
                  <a:lnTo>
                    <a:pt x="121869" y="388924"/>
                  </a:lnTo>
                  <a:lnTo>
                    <a:pt x="122821" y="386575"/>
                  </a:lnTo>
                  <a:close/>
                </a:path>
                <a:path w="178435" h="411479">
                  <a:moveTo>
                    <a:pt x="177812" y="328015"/>
                  </a:moveTo>
                  <a:lnTo>
                    <a:pt x="177761" y="325335"/>
                  </a:lnTo>
                  <a:lnTo>
                    <a:pt x="176707" y="322948"/>
                  </a:lnTo>
                  <a:lnTo>
                    <a:pt x="174891" y="321233"/>
                  </a:lnTo>
                  <a:lnTo>
                    <a:pt x="153377" y="296405"/>
                  </a:lnTo>
                  <a:lnTo>
                    <a:pt x="137629" y="268274"/>
                  </a:lnTo>
                  <a:lnTo>
                    <a:pt x="127965" y="237566"/>
                  </a:lnTo>
                  <a:lnTo>
                    <a:pt x="124675" y="204990"/>
                  </a:lnTo>
                  <a:lnTo>
                    <a:pt x="127914" y="172643"/>
                  </a:lnTo>
                  <a:lnTo>
                    <a:pt x="137452" y="142113"/>
                  </a:lnTo>
                  <a:lnTo>
                    <a:pt x="152984" y="114122"/>
                  </a:lnTo>
                  <a:lnTo>
                    <a:pt x="174205" y="89382"/>
                  </a:lnTo>
                  <a:lnTo>
                    <a:pt x="176022" y="87642"/>
                  </a:lnTo>
                  <a:lnTo>
                    <a:pt x="177063" y="85242"/>
                  </a:lnTo>
                  <a:lnTo>
                    <a:pt x="177050" y="80225"/>
                  </a:lnTo>
                  <a:lnTo>
                    <a:pt x="176110" y="77774"/>
                  </a:lnTo>
                  <a:lnTo>
                    <a:pt x="154330" y="56222"/>
                  </a:lnTo>
                  <a:lnTo>
                    <a:pt x="148551" y="56184"/>
                  </a:lnTo>
                  <a:lnTo>
                    <a:pt x="144894" y="59690"/>
                  </a:lnTo>
                  <a:lnTo>
                    <a:pt x="118364" y="90830"/>
                  </a:lnTo>
                  <a:lnTo>
                    <a:pt x="98933" y="126022"/>
                  </a:lnTo>
                  <a:lnTo>
                    <a:pt x="87007" y="164376"/>
                  </a:lnTo>
                  <a:lnTo>
                    <a:pt x="82943" y="204990"/>
                  </a:lnTo>
                  <a:lnTo>
                    <a:pt x="87071" y="245960"/>
                  </a:lnTo>
                  <a:lnTo>
                    <a:pt x="99199" y="284607"/>
                  </a:lnTo>
                  <a:lnTo>
                    <a:pt x="118948" y="320001"/>
                  </a:lnTo>
                  <a:lnTo>
                    <a:pt x="145923" y="351256"/>
                  </a:lnTo>
                  <a:lnTo>
                    <a:pt x="149618" y="354761"/>
                  </a:lnTo>
                  <a:lnTo>
                    <a:pt x="155435" y="354660"/>
                  </a:lnTo>
                  <a:lnTo>
                    <a:pt x="176860" y="332803"/>
                  </a:lnTo>
                  <a:lnTo>
                    <a:pt x="177812" y="330454"/>
                  </a:lnTo>
                  <a:lnTo>
                    <a:pt x="177812" y="328015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1911" y="6280598"/>
              <a:ext cx="72567" cy="18436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936907" y="6166612"/>
              <a:ext cx="459740" cy="666750"/>
            </a:xfrm>
            <a:custGeom>
              <a:avLst/>
              <a:gdLst/>
              <a:ahLst/>
              <a:cxnLst/>
              <a:rect l="l" t="t" r="r" b="b"/>
              <a:pathLst>
                <a:path w="459739" h="666750">
                  <a:moveTo>
                    <a:pt x="296481" y="621703"/>
                  </a:moveTo>
                  <a:lnTo>
                    <a:pt x="261289" y="577113"/>
                  </a:lnTo>
                  <a:lnTo>
                    <a:pt x="181508" y="577113"/>
                  </a:lnTo>
                  <a:lnTo>
                    <a:pt x="181508" y="261747"/>
                  </a:lnTo>
                  <a:lnTo>
                    <a:pt x="195033" y="251726"/>
                  </a:lnTo>
                  <a:lnTo>
                    <a:pt x="205511" y="238582"/>
                  </a:lnTo>
                  <a:lnTo>
                    <a:pt x="212280" y="222948"/>
                  </a:lnTo>
                  <a:lnTo>
                    <a:pt x="214693" y="205486"/>
                  </a:lnTo>
                  <a:lnTo>
                    <a:pt x="209638" y="180441"/>
                  </a:lnTo>
                  <a:lnTo>
                    <a:pt x="195846" y="159994"/>
                  </a:lnTo>
                  <a:lnTo>
                    <a:pt x="175399" y="146215"/>
                  </a:lnTo>
                  <a:lnTo>
                    <a:pt x="150368" y="141160"/>
                  </a:lnTo>
                  <a:lnTo>
                    <a:pt x="125323" y="146215"/>
                  </a:lnTo>
                  <a:lnTo>
                    <a:pt x="104876" y="159994"/>
                  </a:lnTo>
                  <a:lnTo>
                    <a:pt x="91097" y="180441"/>
                  </a:lnTo>
                  <a:lnTo>
                    <a:pt x="86042" y="205486"/>
                  </a:lnTo>
                  <a:lnTo>
                    <a:pt x="88684" y="223786"/>
                  </a:lnTo>
                  <a:lnTo>
                    <a:pt x="96139" y="240030"/>
                  </a:lnTo>
                  <a:lnTo>
                    <a:pt x="107607" y="253453"/>
                  </a:lnTo>
                  <a:lnTo>
                    <a:pt x="122326" y="263309"/>
                  </a:lnTo>
                  <a:lnTo>
                    <a:pt x="122326" y="577113"/>
                  </a:lnTo>
                  <a:lnTo>
                    <a:pt x="46913" y="577113"/>
                  </a:lnTo>
                  <a:lnTo>
                    <a:pt x="0" y="620052"/>
                  </a:lnTo>
                  <a:lnTo>
                    <a:pt x="0" y="666280"/>
                  </a:lnTo>
                  <a:lnTo>
                    <a:pt x="296481" y="666280"/>
                  </a:lnTo>
                  <a:lnTo>
                    <a:pt x="296481" y="621703"/>
                  </a:lnTo>
                  <a:close/>
                </a:path>
                <a:path w="459739" h="666750">
                  <a:moveTo>
                    <a:pt x="376567" y="205930"/>
                  </a:moveTo>
                  <a:lnTo>
                    <a:pt x="372440" y="164947"/>
                  </a:lnTo>
                  <a:lnTo>
                    <a:pt x="360311" y="126314"/>
                  </a:lnTo>
                  <a:lnTo>
                    <a:pt x="340563" y="90919"/>
                  </a:lnTo>
                  <a:lnTo>
                    <a:pt x="313601" y="59651"/>
                  </a:lnTo>
                  <a:lnTo>
                    <a:pt x="309905" y="56146"/>
                  </a:lnTo>
                  <a:lnTo>
                    <a:pt x="304088" y="56248"/>
                  </a:lnTo>
                  <a:lnTo>
                    <a:pt x="282663" y="78117"/>
                  </a:lnTo>
                  <a:lnTo>
                    <a:pt x="281711" y="80454"/>
                  </a:lnTo>
                  <a:lnTo>
                    <a:pt x="281762" y="85585"/>
                  </a:lnTo>
                  <a:lnTo>
                    <a:pt x="282816" y="87960"/>
                  </a:lnTo>
                  <a:lnTo>
                    <a:pt x="284632" y="89674"/>
                  </a:lnTo>
                  <a:lnTo>
                    <a:pt x="306133" y="114503"/>
                  </a:lnTo>
                  <a:lnTo>
                    <a:pt x="321868" y="142633"/>
                  </a:lnTo>
                  <a:lnTo>
                    <a:pt x="331546" y="173342"/>
                  </a:lnTo>
                  <a:lnTo>
                    <a:pt x="334848" y="205930"/>
                  </a:lnTo>
                  <a:lnTo>
                    <a:pt x="331597" y="238277"/>
                  </a:lnTo>
                  <a:lnTo>
                    <a:pt x="322059" y="268795"/>
                  </a:lnTo>
                  <a:lnTo>
                    <a:pt x="306527" y="296786"/>
                  </a:lnTo>
                  <a:lnTo>
                    <a:pt x="285318" y="321525"/>
                  </a:lnTo>
                  <a:lnTo>
                    <a:pt x="283502" y="323265"/>
                  </a:lnTo>
                  <a:lnTo>
                    <a:pt x="282460" y="325678"/>
                  </a:lnTo>
                  <a:lnTo>
                    <a:pt x="282460" y="330682"/>
                  </a:lnTo>
                  <a:lnTo>
                    <a:pt x="283413" y="333133"/>
                  </a:lnTo>
                  <a:lnTo>
                    <a:pt x="305193" y="354698"/>
                  </a:lnTo>
                  <a:lnTo>
                    <a:pt x="310972" y="354736"/>
                  </a:lnTo>
                  <a:lnTo>
                    <a:pt x="314617" y="351218"/>
                  </a:lnTo>
                  <a:lnTo>
                    <a:pt x="341147" y="320078"/>
                  </a:lnTo>
                  <a:lnTo>
                    <a:pt x="360565" y="284886"/>
                  </a:lnTo>
                  <a:lnTo>
                    <a:pt x="372503" y="246545"/>
                  </a:lnTo>
                  <a:lnTo>
                    <a:pt x="376567" y="205930"/>
                  </a:lnTo>
                  <a:close/>
                </a:path>
                <a:path w="459739" h="666750">
                  <a:moveTo>
                    <a:pt x="459511" y="206705"/>
                  </a:moveTo>
                  <a:lnTo>
                    <a:pt x="455599" y="160807"/>
                  </a:lnTo>
                  <a:lnTo>
                    <a:pt x="444119" y="116598"/>
                  </a:lnTo>
                  <a:lnTo>
                    <a:pt x="425488" y="75018"/>
                  </a:lnTo>
                  <a:lnTo>
                    <a:pt x="400113" y="36957"/>
                  </a:lnTo>
                  <a:lnTo>
                    <a:pt x="368401" y="3327"/>
                  </a:lnTo>
                  <a:lnTo>
                    <a:pt x="364680" y="0"/>
                  </a:lnTo>
                  <a:lnTo>
                    <a:pt x="359003" y="190"/>
                  </a:lnTo>
                  <a:lnTo>
                    <a:pt x="337642" y="21983"/>
                  </a:lnTo>
                  <a:lnTo>
                    <a:pt x="336689" y="24333"/>
                  </a:lnTo>
                  <a:lnTo>
                    <a:pt x="336791" y="29654"/>
                  </a:lnTo>
                  <a:lnTo>
                    <a:pt x="337921" y="32054"/>
                  </a:lnTo>
                  <a:lnTo>
                    <a:pt x="339826" y="33743"/>
                  </a:lnTo>
                  <a:lnTo>
                    <a:pt x="372910" y="70040"/>
                  </a:lnTo>
                  <a:lnTo>
                    <a:pt x="397383" y="111975"/>
                  </a:lnTo>
                  <a:lnTo>
                    <a:pt x="412572" y="158038"/>
                  </a:lnTo>
                  <a:lnTo>
                    <a:pt x="417779" y="206705"/>
                  </a:lnTo>
                  <a:lnTo>
                    <a:pt x="412724" y="254571"/>
                  </a:lnTo>
                  <a:lnTo>
                    <a:pt x="398005" y="299986"/>
                  </a:lnTo>
                  <a:lnTo>
                    <a:pt x="374281" y="341490"/>
                  </a:lnTo>
                  <a:lnTo>
                    <a:pt x="342214" y="377545"/>
                  </a:lnTo>
                  <a:lnTo>
                    <a:pt x="340321" y="379272"/>
                  </a:lnTo>
                  <a:lnTo>
                    <a:pt x="339217" y="381685"/>
                  </a:lnTo>
                  <a:lnTo>
                    <a:pt x="339128" y="386803"/>
                  </a:lnTo>
                  <a:lnTo>
                    <a:pt x="340118" y="389267"/>
                  </a:lnTo>
                  <a:lnTo>
                    <a:pt x="361873" y="410806"/>
                  </a:lnTo>
                  <a:lnTo>
                    <a:pt x="367550" y="410908"/>
                  </a:lnTo>
                  <a:lnTo>
                    <a:pt x="371208" y="407543"/>
                  </a:lnTo>
                  <a:lnTo>
                    <a:pt x="401942" y="374129"/>
                  </a:lnTo>
                  <a:lnTo>
                    <a:pt x="426542" y="336435"/>
                  </a:lnTo>
                  <a:lnTo>
                    <a:pt x="444588" y="295363"/>
                  </a:lnTo>
                  <a:lnTo>
                    <a:pt x="455714" y="251815"/>
                  </a:lnTo>
                  <a:lnTo>
                    <a:pt x="459511" y="206705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8221738" y="6837227"/>
            <a:ext cx="8509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465B87"/>
                </a:solidFill>
                <a:latin typeface="Montserrat SemiBold"/>
                <a:cs typeface="Montserrat SemiBold"/>
              </a:rPr>
              <a:t>Energy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8392820" y="6167111"/>
            <a:ext cx="523240" cy="666750"/>
            <a:chOff x="8392820" y="6167111"/>
            <a:chExt cx="523240" cy="666750"/>
          </a:xfrm>
        </p:grpSpPr>
        <p:pic>
          <p:nvPicPr>
            <p:cNvPr id="127" name="object 1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43017" y="6167111"/>
              <a:ext cx="366524" cy="377023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8392820" y="6219431"/>
              <a:ext cx="523240" cy="614680"/>
            </a:xfrm>
            <a:custGeom>
              <a:avLst/>
              <a:gdLst/>
              <a:ahLst/>
              <a:cxnLst/>
              <a:rect l="l" t="t" r="r" b="b"/>
              <a:pathLst>
                <a:path w="523240" h="614679">
                  <a:moveTo>
                    <a:pt x="253301" y="635"/>
                  </a:moveTo>
                  <a:lnTo>
                    <a:pt x="246392" y="139"/>
                  </a:lnTo>
                  <a:lnTo>
                    <a:pt x="239420" y="0"/>
                  </a:lnTo>
                  <a:lnTo>
                    <a:pt x="232410" y="215"/>
                  </a:lnTo>
                  <a:lnTo>
                    <a:pt x="192646" y="5143"/>
                  </a:lnTo>
                  <a:lnTo>
                    <a:pt x="154533" y="17246"/>
                  </a:lnTo>
                  <a:lnTo>
                    <a:pt x="118948" y="36144"/>
                  </a:lnTo>
                  <a:lnTo>
                    <a:pt x="86791" y="61468"/>
                  </a:lnTo>
                  <a:lnTo>
                    <a:pt x="59740" y="92024"/>
                  </a:lnTo>
                  <a:lnTo>
                    <a:pt x="39560" y="125996"/>
                  </a:lnTo>
                  <a:lnTo>
                    <a:pt x="26644" y="162521"/>
                  </a:lnTo>
                  <a:lnTo>
                    <a:pt x="21412" y="200748"/>
                  </a:lnTo>
                  <a:lnTo>
                    <a:pt x="20904" y="216369"/>
                  </a:lnTo>
                  <a:lnTo>
                    <a:pt x="0" y="216255"/>
                  </a:lnTo>
                  <a:lnTo>
                    <a:pt x="50139" y="290728"/>
                  </a:lnTo>
                  <a:lnTo>
                    <a:pt x="91960" y="217017"/>
                  </a:lnTo>
                  <a:lnTo>
                    <a:pt x="73444" y="216801"/>
                  </a:lnTo>
                  <a:lnTo>
                    <a:pt x="73888" y="200494"/>
                  </a:lnTo>
                  <a:lnTo>
                    <a:pt x="81216" y="151028"/>
                  </a:lnTo>
                  <a:lnTo>
                    <a:pt x="99504" y="106095"/>
                  </a:lnTo>
                  <a:lnTo>
                    <a:pt x="127304" y="67132"/>
                  </a:lnTo>
                  <a:lnTo>
                    <a:pt x="163156" y="35610"/>
                  </a:lnTo>
                  <a:lnTo>
                    <a:pt x="205638" y="12954"/>
                  </a:lnTo>
                  <a:lnTo>
                    <a:pt x="253301" y="635"/>
                  </a:lnTo>
                  <a:close/>
                </a:path>
                <a:path w="523240" h="614679">
                  <a:moveTo>
                    <a:pt x="453720" y="571220"/>
                  </a:moveTo>
                  <a:lnTo>
                    <a:pt x="40741" y="571220"/>
                  </a:lnTo>
                  <a:lnTo>
                    <a:pt x="40741" y="614083"/>
                  </a:lnTo>
                  <a:lnTo>
                    <a:pt x="453720" y="614083"/>
                  </a:lnTo>
                  <a:lnTo>
                    <a:pt x="453720" y="571220"/>
                  </a:lnTo>
                  <a:close/>
                </a:path>
                <a:path w="523240" h="614679">
                  <a:moveTo>
                    <a:pt x="523087" y="211442"/>
                  </a:moveTo>
                  <a:lnTo>
                    <a:pt x="470230" y="138861"/>
                  </a:lnTo>
                  <a:lnTo>
                    <a:pt x="431165" y="214058"/>
                  </a:lnTo>
                  <a:lnTo>
                    <a:pt x="449580" y="212547"/>
                  </a:lnTo>
                  <a:lnTo>
                    <a:pt x="449745" y="228854"/>
                  </a:lnTo>
                  <a:lnTo>
                    <a:pt x="444233" y="278561"/>
                  </a:lnTo>
                  <a:lnTo>
                    <a:pt x="427621" y="324142"/>
                  </a:lnTo>
                  <a:lnTo>
                    <a:pt x="401281" y="364096"/>
                  </a:lnTo>
                  <a:lnTo>
                    <a:pt x="366598" y="396938"/>
                  </a:lnTo>
                  <a:lnTo>
                    <a:pt x="324993" y="421132"/>
                  </a:lnTo>
                  <a:lnTo>
                    <a:pt x="304571" y="427228"/>
                  </a:lnTo>
                  <a:lnTo>
                    <a:pt x="290880" y="268490"/>
                  </a:lnTo>
                  <a:lnTo>
                    <a:pt x="281457" y="274053"/>
                  </a:lnTo>
                  <a:lnTo>
                    <a:pt x="271094" y="278218"/>
                  </a:lnTo>
                  <a:lnTo>
                    <a:pt x="259956" y="280822"/>
                  </a:lnTo>
                  <a:lnTo>
                    <a:pt x="248170" y="281736"/>
                  </a:lnTo>
                  <a:lnTo>
                    <a:pt x="240423" y="281330"/>
                  </a:lnTo>
                  <a:lnTo>
                    <a:pt x="198551" y="260413"/>
                  </a:lnTo>
                  <a:lnTo>
                    <a:pt x="183794" y="231292"/>
                  </a:lnTo>
                  <a:lnTo>
                    <a:pt x="66154" y="415378"/>
                  </a:lnTo>
                  <a:lnTo>
                    <a:pt x="62801" y="421779"/>
                  </a:lnTo>
                  <a:lnTo>
                    <a:pt x="61937" y="428472"/>
                  </a:lnTo>
                  <a:lnTo>
                    <a:pt x="63500" y="434644"/>
                  </a:lnTo>
                  <a:lnTo>
                    <a:pt x="67475" y="439521"/>
                  </a:lnTo>
                  <a:lnTo>
                    <a:pt x="70802" y="442061"/>
                  </a:lnTo>
                  <a:lnTo>
                    <a:pt x="76530" y="444627"/>
                  </a:lnTo>
                  <a:lnTo>
                    <a:pt x="82892" y="444538"/>
                  </a:lnTo>
                  <a:lnTo>
                    <a:pt x="89128" y="441972"/>
                  </a:lnTo>
                  <a:lnTo>
                    <a:pt x="94449" y="437070"/>
                  </a:lnTo>
                  <a:lnTo>
                    <a:pt x="211505" y="308775"/>
                  </a:lnTo>
                  <a:lnTo>
                    <a:pt x="181762" y="546328"/>
                  </a:lnTo>
                  <a:lnTo>
                    <a:pt x="314858" y="546379"/>
                  </a:lnTo>
                  <a:lnTo>
                    <a:pt x="305142" y="433819"/>
                  </a:lnTo>
                  <a:lnTo>
                    <a:pt x="338251" y="428459"/>
                  </a:lnTo>
                  <a:lnTo>
                    <a:pt x="375894" y="414959"/>
                  </a:lnTo>
                  <a:lnTo>
                    <a:pt x="410756" y="394754"/>
                  </a:lnTo>
                  <a:lnTo>
                    <a:pt x="441972" y="368274"/>
                  </a:lnTo>
                  <a:lnTo>
                    <a:pt x="467880" y="336740"/>
                  </a:lnTo>
                  <a:lnTo>
                    <a:pt x="486791" y="302044"/>
                  </a:lnTo>
                  <a:lnTo>
                    <a:pt x="498348" y="265061"/>
                  </a:lnTo>
                  <a:lnTo>
                    <a:pt x="502170" y="226669"/>
                  </a:lnTo>
                  <a:lnTo>
                    <a:pt x="502119" y="211048"/>
                  </a:lnTo>
                  <a:lnTo>
                    <a:pt x="523087" y="211442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428609" y="6837227"/>
            <a:ext cx="16065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65" dirty="0">
                <a:solidFill>
                  <a:srgbClr val="465B87"/>
                </a:solidFill>
                <a:latin typeface="Montserrat SemiBold"/>
                <a:cs typeface="Montserrat SemiBold"/>
              </a:rPr>
              <a:t>Construction</a:t>
            </a:r>
            <a:endParaRPr sz="1700">
              <a:latin typeface="Montserrat SemiBold"/>
              <a:cs typeface="Montserrat SemiBold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882966" y="6323076"/>
            <a:ext cx="701040" cy="532130"/>
            <a:chOff x="882966" y="6323076"/>
            <a:chExt cx="701040" cy="532130"/>
          </a:xfrm>
        </p:grpSpPr>
        <p:sp>
          <p:nvSpPr>
            <p:cNvPr id="131" name="object 131"/>
            <p:cNvSpPr/>
            <p:nvPr/>
          </p:nvSpPr>
          <p:spPr>
            <a:xfrm>
              <a:off x="882966" y="6464090"/>
              <a:ext cx="200025" cy="391160"/>
            </a:xfrm>
            <a:custGeom>
              <a:avLst/>
              <a:gdLst/>
              <a:ahLst/>
              <a:cxnLst/>
              <a:rect l="l" t="t" r="r" b="b"/>
              <a:pathLst>
                <a:path w="200025" h="391159">
                  <a:moveTo>
                    <a:pt x="137629" y="0"/>
                  </a:moveTo>
                  <a:lnTo>
                    <a:pt x="137629" y="252920"/>
                  </a:lnTo>
                  <a:lnTo>
                    <a:pt x="0" y="390550"/>
                  </a:lnTo>
                  <a:lnTo>
                    <a:pt x="120256" y="390550"/>
                  </a:lnTo>
                  <a:lnTo>
                    <a:pt x="199631" y="311188"/>
                  </a:lnTo>
                  <a:lnTo>
                    <a:pt x="199631" y="61988"/>
                  </a:lnTo>
                  <a:lnTo>
                    <a:pt x="137629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5206" y="6680177"/>
              <a:ext cx="240247" cy="124246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133271" y="6323075"/>
              <a:ext cx="450850" cy="506095"/>
            </a:xfrm>
            <a:custGeom>
              <a:avLst/>
              <a:gdLst/>
              <a:ahLst/>
              <a:cxnLst/>
              <a:rect l="l" t="t" r="r" b="b"/>
              <a:pathLst>
                <a:path w="450850" h="506095">
                  <a:moveTo>
                    <a:pt x="418109" y="430593"/>
                  </a:moveTo>
                  <a:lnTo>
                    <a:pt x="412216" y="401447"/>
                  </a:lnTo>
                  <a:lnTo>
                    <a:pt x="396163" y="377634"/>
                  </a:lnTo>
                  <a:lnTo>
                    <a:pt x="372364" y="361581"/>
                  </a:lnTo>
                  <a:lnTo>
                    <a:pt x="343217" y="355701"/>
                  </a:lnTo>
                  <a:lnTo>
                    <a:pt x="74891" y="355701"/>
                  </a:lnTo>
                  <a:lnTo>
                    <a:pt x="45745" y="361581"/>
                  </a:lnTo>
                  <a:lnTo>
                    <a:pt x="21932" y="377634"/>
                  </a:lnTo>
                  <a:lnTo>
                    <a:pt x="5880" y="401447"/>
                  </a:lnTo>
                  <a:lnTo>
                    <a:pt x="0" y="430593"/>
                  </a:lnTo>
                  <a:lnTo>
                    <a:pt x="4445" y="459740"/>
                  </a:lnTo>
                  <a:lnTo>
                    <a:pt x="17322" y="483552"/>
                  </a:lnTo>
                  <a:lnTo>
                    <a:pt x="37960" y="499605"/>
                  </a:lnTo>
                  <a:lnTo>
                    <a:pt x="65684" y="505485"/>
                  </a:lnTo>
                  <a:lnTo>
                    <a:pt x="343217" y="505485"/>
                  </a:lnTo>
                  <a:lnTo>
                    <a:pt x="372364" y="499605"/>
                  </a:lnTo>
                  <a:lnTo>
                    <a:pt x="396163" y="483552"/>
                  </a:lnTo>
                  <a:lnTo>
                    <a:pt x="412216" y="459740"/>
                  </a:lnTo>
                  <a:lnTo>
                    <a:pt x="418109" y="430593"/>
                  </a:lnTo>
                  <a:close/>
                </a:path>
                <a:path w="450850" h="506095">
                  <a:moveTo>
                    <a:pt x="450710" y="0"/>
                  </a:moveTo>
                  <a:lnTo>
                    <a:pt x="304292" y="0"/>
                  </a:lnTo>
                  <a:lnTo>
                    <a:pt x="293624" y="1485"/>
                  </a:lnTo>
                  <a:lnTo>
                    <a:pt x="283933" y="5727"/>
                  </a:lnTo>
                  <a:lnTo>
                    <a:pt x="275742" y="12420"/>
                  </a:lnTo>
                  <a:lnTo>
                    <a:pt x="269557" y="21221"/>
                  </a:lnTo>
                  <a:lnTo>
                    <a:pt x="207962" y="141503"/>
                  </a:lnTo>
                  <a:lnTo>
                    <a:pt x="71678" y="140957"/>
                  </a:lnTo>
                  <a:lnTo>
                    <a:pt x="56476" y="143979"/>
                  </a:lnTo>
                  <a:lnTo>
                    <a:pt x="44056" y="152311"/>
                  </a:lnTo>
                  <a:lnTo>
                    <a:pt x="35674" y="164693"/>
                  </a:lnTo>
                  <a:lnTo>
                    <a:pt x="32600" y="179882"/>
                  </a:lnTo>
                  <a:lnTo>
                    <a:pt x="32600" y="295935"/>
                  </a:lnTo>
                  <a:lnTo>
                    <a:pt x="357314" y="295935"/>
                  </a:lnTo>
                  <a:lnTo>
                    <a:pt x="403377" y="359714"/>
                  </a:lnTo>
                  <a:lnTo>
                    <a:pt x="403377" y="295935"/>
                  </a:lnTo>
                  <a:lnTo>
                    <a:pt x="450710" y="295935"/>
                  </a:lnTo>
                  <a:lnTo>
                    <a:pt x="450710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98924" y="6376510"/>
              <a:ext cx="127000" cy="88265"/>
            </a:xfrm>
            <a:custGeom>
              <a:avLst/>
              <a:gdLst/>
              <a:ahLst/>
              <a:cxnLst/>
              <a:rect l="l" t="t" r="r" b="b"/>
              <a:pathLst>
                <a:path w="127000" h="88264">
                  <a:moveTo>
                    <a:pt x="45123" y="0"/>
                  </a:moveTo>
                  <a:lnTo>
                    <a:pt x="0" y="88061"/>
                  </a:lnTo>
                  <a:lnTo>
                    <a:pt x="126682" y="88061"/>
                  </a:lnTo>
                  <a:lnTo>
                    <a:pt x="45123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98924" y="6376510"/>
              <a:ext cx="127000" cy="88265"/>
            </a:xfrm>
            <a:custGeom>
              <a:avLst/>
              <a:gdLst/>
              <a:ahLst/>
              <a:cxnLst/>
              <a:rect l="l" t="t" r="r" b="b"/>
              <a:pathLst>
                <a:path w="127000" h="88264">
                  <a:moveTo>
                    <a:pt x="45123" y="0"/>
                  </a:moveTo>
                  <a:lnTo>
                    <a:pt x="0" y="88061"/>
                  </a:lnTo>
                  <a:lnTo>
                    <a:pt x="126682" y="88061"/>
                  </a:lnTo>
                </a:path>
              </a:pathLst>
            </a:custGeom>
            <a:ln w="14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68342" y="637453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07"/>
                  </a:lnTo>
                </a:path>
              </a:pathLst>
            </a:custGeom>
            <a:solidFill>
              <a:srgbClr val="7E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68342" y="637453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07"/>
                  </a:lnTo>
                </a:path>
              </a:pathLst>
            </a:custGeom>
            <a:ln w="14808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48364" y="6358082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39954" y="0"/>
                  </a:moveTo>
                  <a:lnTo>
                    <a:pt x="0" y="0"/>
                  </a:lnTo>
                </a:path>
              </a:pathLst>
            </a:custGeom>
            <a:solidFill>
              <a:srgbClr val="7E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48364" y="6358082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39954" y="0"/>
                  </a:lnTo>
                </a:path>
              </a:pathLst>
            </a:custGeom>
            <a:ln w="14808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40874" y="6510646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513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40874" y="6510646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71513"/>
                  </a:moveTo>
                  <a:lnTo>
                    <a:pt x="0" y="0"/>
                  </a:lnTo>
                </a:path>
              </a:pathLst>
            </a:custGeom>
            <a:ln w="14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1518" y="6718697"/>
              <a:ext cx="69938" cy="6992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180603" y="672610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7571" y="0"/>
                  </a:moveTo>
                  <a:lnTo>
                    <a:pt x="16839" y="2164"/>
                  </a:lnTo>
                  <a:lnTo>
                    <a:pt x="8075" y="8069"/>
                  </a:lnTo>
                  <a:lnTo>
                    <a:pt x="2166" y="16828"/>
                  </a:lnTo>
                  <a:lnTo>
                    <a:pt x="0" y="27559"/>
                  </a:lnTo>
                  <a:lnTo>
                    <a:pt x="2166" y="38289"/>
                  </a:lnTo>
                  <a:lnTo>
                    <a:pt x="8075" y="47048"/>
                  </a:lnTo>
                  <a:lnTo>
                    <a:pt x="16839" y="52953"/>
                  </a:lnTo>
                  <a:lnTo>
                    <a:pt x="27571" y="55118"/>
                  </a:lnTo>
                  <a:lnTo>
                    <a:pt x="38296" y="52953"/>
                  </a:lnTo>
                  <a:lnTo>
                    <a:pt x="47056" y="47048"/>
                  </a:lnTo>
                  <a:lnTo>
                    <a:pt x="52964" y="38289"/>
                  </a:lnTo>
                  <a:lnTo>
                    <a:pt x="55130" y="27559"/>
                  </a:lnTo>
                  <a:lnTo>
                    <a:pt x="27571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180603" y="672610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55130" y="27559"/>
                  </a:moveTo>
                  <a:lnTo>
                    <a:pt x="52964" y="38289"/>
                  </a:lnTo>
                  <a:lnTo>
                    <a:pt x="47056" y="47048"/>
                  </a:lnTo>
                  <a:lnTo>
                    <a:pt x="38296" y="52953"/>
                  </a:lnTo>
                  <a:lnTo>
                    <a:pt x="27571" y="55118"/>
                  </a:lnTo>
                  <a:lnTo>
                    <a:pt x="16839" y="52953"/>
                  </a:lnTo>
                  <a:lnTo>
                    <a:pt x="8075" y="47048"/>
                  </a:lnTo>
                  <a:lnTo>
                    <a:pt x="2166" y="38289"/>
                  </a:lnTo>
                  <a:lnTo>
                    <a:pt x="0" y="27559"/>
                  </a:lnTo>
                  <a:lnTo>
                    <a:pt x="2166" y="16828"/>
                  </a:lnTo>
                  <a:lnTo>
                    <a:pt x="8075" y="8069"/>
                  </a:lnTo>
                  <a:lnTo>
                    <a:pt x="16839" y="2164"/>
                  </a:lnTo>
                  <a:lnTo>
                    <a:pt x="27571" y="0"/>
                  </a:lnTo>
                </a:path>
              </a:pathLst>
            </a:custGeom>
            <a:ln w="14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86374" y="677974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86374" y="677974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853" y="0"/>
                  </a:lnTo>
                </a:path>
              </a:pathLst>
            </a:custGeom>
            <a:ln w="14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364387" y="677974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853" y="0"/>
                  </a:moveTo>
                  <a:lnTo>
                    <a:pt x="0" y="0"/>
                  </a:lnTo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364387" y="677974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0" y="0"/>
                  </a:moveTo>
                  <a:lnTo>
                    <a:pt x="20853" y="0"/>
                  </a:lnTo>
                </a:path>
              </a:pathLst>
            </a:custGeom>
            <a:ln w="14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62207" y="6704853"/>
              <a:ext cx="186690" cy="74930"/>
            </a:xfrm>
            <a:custGeom>
              <a:avLst/>
              <a:gdLst/>
              <a:ahLst/>
              <a:cxnLst/>
              <a:rect l="l" t="t" r="r" b="b"/>
              <a:pathLst>
                <a:path w="186690" h="74929">
                  <a:moveTo>
                    <a:pt x="186156" y="0"/>
                  </a:moveTo>
                  <a:lnTo>
                    <a:pt x="37439" y="0"/>
                  </a:lnTo>
                  <a:lnTo>
                    <a:pt x="22867" y="2942"/>
                  </a:lnTo>
                  <a:lnTo>
                    <a:pt x="10966" y="10966"/>
                  </a:lnTo>
                  <a:lnTo>
                    <a:pt x="2942" y="22867"/>
                  </a:lnTo>
                  <a:lnTo>
                    <a:pt x="0" y="37439"/>
                  </a:lnTo>
                  <a:lnTo>
                    <a:pt x="2942" y="52019"/>
                  </a:lnTo>
                  <a:lnTo>
                    <a:pt x="10966" y="63923"/>
                  </a:lnTo>
                  <a:lnTo>
                    <a:pt x="22867" y="71949"/>
                  </a:lnTo>
                  <a:lnTo>
                    <a:pt x="37439" y="74891"/>
                  </a:lnTo>
                  <a:lnTo>
                    <a:pt x="136309" y="74891"/>
                  </a:lnTo>
                  <a:lnTo>
                    <a:pt x="186156" y="0"/>
                  </a:lnTo>
                  <a:close/>
                </a:path>
              </a:pathLst>
            </a:custGeom>
            <a:solidFill>
              <a:srgbClr val="2C4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62207" y="6704853"/>
              <a:ext cx="186690" cy="74930"/>
            </a:xfrm>
            <a:custGeom>
              <a:avLst/>
              <a:gdLst/>
              <a:ahLst/>
              <a:cxnLst/>
              <a:rect l="l" t="t" r="r" b="b"/>
              <a:pathLst>
                <a:path w="186690" h="74929">
                  <a:moveTo>
                    <a:pt x="186156" y="0"/>
                  </a:moveTo>
                  <a:lnTo>
                    <a:pt x="37439" y="0"/>
                  </a:lnTo>
                  <a:lnTo>
                    <a:pt x="22867" y="2942"/>
                  </a:lnTo>
                  <a:lnTo>
                    <a:pt x="10966" y="10966"/>
                  </a:lnTo>
                  <a:lnTo>
                    <a:pt x="2942" y="22867"/>
                  </a:lnTo>
                  <a:lnTo>
                    <a:pt x="0" y="37439"/>
                  </a:lnTo>
                  <a:lnTo>
                    <a:pt x="2942" y="52019"/>
                  </a:lnTo>
                  <a:lnTo>
                    <a:pt x="10966" y="63923"/>
                  </a:lnTo>
                  <a:lnTo>
                    <a:pt x="22867" y="71949"/>
                  </a:lnTo>
                  <a:lnTo>
                    <a:pt x="37439" y="74891"/>
                  </a:lnTo>
                  <a:lnTo>
                    <a:pt x="136309" y="74891"/>
                  </a:lnTo>
                </a:path>
              </a:pathLst>
            </a:custGeom>
            <a:ln w="14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13211" y="6619008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63779"/>
                  </a:moveTo>
                  <a:lnTo>
                    <a:pt x="0" y="0"/>
                  </a:lnTo>
                </a:path>
              </a:pathLst>
            </a:custGeom>
            <a:ln w="14808">
              <a:solidFill>
                <a:srgbClr val="2C4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/>
          <p:nvPr/>
        </p:nvSpPr>
        <p:spPr>
          <a:xfrm>
            <a:off x="430402" y="2246363"/>
            <a:ext cx="9193530" cy="0"/>
          </a:xfrm>
          <a:custGeom>
            <a:avLst/>
            <a:gdLst/>
            <a:ahLst/>
            <a:cxnLst/>
            <a:rect l="l" t="t" r="r" b="b"/>
            <a:pathLst>
              <a:path w="9193530">
                <a:moveTo>
                  <a:pt x="0" y="0"/>
                </a:moveTo>
                <a:lnTo>
                  <a:pt x="9192907" y="0"/>
                </a:lnTo>
              </a:path>
            </a:pathLst>
          </a:custGeom>
          <a:ln w="3175">
            <a:solidFill>
              <a:srgbClr val="7D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0402" y="3512806"/>
            <a:ext cx="9193530" cy="0"/>
          </a:xfrm>
          <a:custGeom>
            <a:avLst/>
            <a:gdLst/>
            <a:ahLst/>
            <a:cxnLst/>
            <a:rect l="l" t="t" r="r" b="b"/>
            <a:pathLst>
              <a:path w="9193530">
                <a:moveTo>
                  <a:pt x="0" y="0"/>
                </a:moveTo>
                <a:lnTo>
                  <a:pt x="9192907" y="0"/>
                </a:lnTo>
              </a:path>
            </a:pathLst>
          </a:custGeom>
          <a:ln w="3175">
            <a:solidFill>
              <a:srgbClr val="7D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30402" y="4749570"/>
            <a:ext cx="9193530" cy="0"/>
          </a:xfrm>
          <a:custGeom>
            <a:avLst/>
            <a:gdLst/>
            <a:ahLst/>
            <a:cxnLst/>
            <a:rect l="l" t="t" r="r" b="b"/>
            <a:pathLst>
              <a:path w="9193530">
                <a:moveTo>
                  <a:pt x="0" y="0"/>
                </a:moveTo>
                <a:lnTo>
                  <a:pt x="9192907" y="0"/>
                </a:lnTo>
              </a:path>
            </a:pathLst>
          </a:custGeom>
          <a:ln w="3175">
            <a:solidFill>
              <a:srgbClr val="7D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30402" y="6016013"/>
            <a:ext cx="9193530" cy="0"/>
          </a:xfrm>
          <a:custGeom>
            <a:avLst/>
            <a:gdLst/>
            <a:ahLst/>
            <a:cxnLst/>
            <a:rect l="l" t="t" r="r" b="b"/>
            <a:pathLst>
              <a:path w="9193530">
                <a:moveTo>
                  <a:pt x="0" y="0"/>
                </a:moveTo>
                <a:lnTo>
                  <a:pt x="9192907" y="0"/>
                </a:lnTo>
              </a:path>
            </a:pathLst>
          </a:custGeom>
          <a:ln w="3175">
            <a:solidFill>
              <a:srgbClr val="7D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439069" y="7336738"/>
            <a:ext cx="106680" cy="1968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-50" dirty="0">
                <a:solidFill>
                  <a:srgbClr val="2C4D7C"/>
                </a:solidFill>
                <a:latin typeface="Gilroy-SemiBoldItalic"/>
                <a:cs typeface="Gilroy-SemiBoldItalic"/>
              </a:rPr>
              <a:t>4</a:t>
            </a:r>
            <a:endParaRPr sz="1100">
              <a:latin typeface="Gilroy-SemiBoldItalic"/>
              <a:cs typeface="Gilroy-SemiBoldItalic"/>
            </a:endParaRPr>
          </a:p>
        </p:txBody>
      </p:sp>
      <p:sp>
        <p:nvSpPr>
          <p:cNvPr id="157" name="object 1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Private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10" dirty="0"/>
              <a:t>Confidential</a:t>
            </a:r>
            <a:r>
              <a:rPr spc="-30" dirty="0"/>
              <a:t> </a:t>
            </a:r>
            <a:r>
              <a:rPr dirty="0"/>
              <a:t>©</a:t>
            </a:r>
            <a:r>
              <a:rPr spc="-30" dirty="0"/>
              <a:t> </a:t>
            </a:r>
            <a:r>
              <a:rPr spc="-10" dirty="0"/>
              <a:t>NOW</a:t>
            </a:r>
            <a:r>
              <a:rPr spc="-30" dirty="0"/>
              <a:t> </a:t>
            </a:r>
            <a:r>
              <a:rPr spc="-20" dirty="0"/>
              <a:t>CFO.</a:t>
            </a:r>
            <a:r>
              <a:rPr spc="-3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spc="-10" dirty="0"/>
              <a:t>rights</a:t>
            </a:r>
            <a:r>
              <a:rPr spc="-30" dirty="0"/>
              <a:t> </a:t>
            </a:r>
            <a:r>
              <a:rPr dirty="0"/>
              <a:t>reserved.</a:t>
            </a:r>
            <a:r>
              <a:rPr spc="225" dirty="0"/>
              <a:t> </a:t>
            </a:r>
            <a:r>
              <a:rPr b="1" spc="-10" dirty="0"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60933"/>
            <a:ext cx="10058400" cy="911860"/>
          </a:xfrm>
          <a:custGeom>
            <a:avLst/>
            <a:gdLst/>
            <a:ahLst/>
            <a:cxnLst/>
            <a:rect l="l" t="t" r="r" b="b"/>
            <a:pathLst>
              <a:path w="10058400" h="911859">
                <a:moveTo>
                  <a:pt x="10058400" y="0"/>
                </a:moveTo>
                <a:lnTo>
                  <a:pt x="0" y="0"/>
                </a:lnTo>
                <a:lnTo>
                  <a:pt x="0" y="911466"/>
                </a:lnTo>
                <a:lnTo>
                  <a:pt x="10058400" y="911466"/>
                </a:lnTo>
                <a:lnTo>
                  <a:pt x="10058400" y="0"/>
                </a:lnTo>
                <a:close/>
              </a:path>
            </a:pathLst>
          </a:custGeom>
          <a:solidFill>
            <a:srgbClr val="2C4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1774" y="7377074"/>
            <a:ext cx="3382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Montserrat Light"/>
                <a:cs typeface="Montserrat Light"/>
              </a:rPr>
              <a:t>Private</a:t>
            </a:r>
            <a:r>
              <a:rPr sz="800" spc="-3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dirty="0">
                <a:solidFill>
                  <a:srgbClr val="FFFFFF"/>
                </a:solidFill>
                <a:latin typeface="Montserrat Light"/>
                <a:cs typeface="Montserrat Light"/>
              </a:rPr>
              <a:t>&amp;</a:t>
            </a:r>
            <a:r>
              <a:rPr sz="800" spc="-3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Montserrat Light"/>
                <a:cs typeface="Montserrat Light"/>
              </a:rPr>
              <a:t>Confidential</a:t>
            </a:r>
            <a:r>
              <a:rPr sz="800" spc="-2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dirty="0">
                <a:solidFill>
                  <a:srgbClr val="FFFFFF"/>
                </a:solidFill>
                <a:latin typeface="Montserrat Light"/>
                <a:cs typeface="Montserrat Light"/>
              </a:rPr>
              <a:t>©</a:t>
            </a:r>
            <a:r>
              <a:rPr sz="800" spc="-2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Montserrat Light"/>
                <a:cs typeface="Montserrat Light"/>
              </a:rPr>
              <a:t>NOW</a:t>
            </a:r>
            <a:r>
              <a:rPr sz="800" spc="-3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Montserrat Light"/>
                <a:cs typeface="Montserrat Light"/>
              </a:rPr>
              <a:t>CFO.</a:t>
            </a:r>
            <a:r>
              <a:rPr sz="1200" spc="-60" baseline="3472" dirty="0">
                <a:solidFill>
                  <a:srgbClr val="FFFFFF"/>
                </a:solidFill>
                <a:latin typeface="Montserrat Light"/>
                <a:cs typeface="Montserrat Light"/>
              </a:rPr>
              <a:t>.</a:t>
            </a:r>
            <a:r>
              <a:rPr sz="1200" spc="-150" baseline="3472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dirty="0">
                <a:solidFill>
                  <a:srgbClr val="FFFFFF"/>
                </a:solidFill>
                <a:latin typeface="Montserrat Light"/>
                <a:cs typeface="Montserrat Light"/>
              </a:rPr>
              <a:t>All</a:t>
            </a:r>
            <a:r>
              <a:rPr sz="800" spc="-2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Montserrat Light"/>
                <a:cs typeface="Montserrat Light"/>
              </a:rPr>
              <a:t>rights</a:t>
            </a:r>
            <a:r>
              <a:rPr sz="800" spc="-2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Montserrat Light"/>
                <a:cs typeface="Montserrat Light"/>
              </a:rPr>
              <a:t>reserved.</a:t>
            </a:r>
            <a:r>
              <a:rPr sz="1200" spc="-15" baseline="3472" dirty="0">
                <a:solidFill>
                  <a:srgbClr val="FFFFFF"/>
                </a:solidFill>
                <a:latin typeface="Montserrat Light"/>
                <a:cs typeface="Montserrat Light"/>
              </a:rPr>
              <a:t>.</a:t>
            </a:r>
            <a:r>
              <a:rPr sz="1200" spc="232" baseline="3472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nowcfo.com</a:t>
            </a:r>
            <a:endParaRPr sz="800">
              <a:latin typeface="Montserrat SemiBold"/>
              <a:cs typeface="Montserrat 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661543" y="1443009"/>
            <a:ext cx="2967990" cy="4653915"/>
            <a:chOff x="6661543" y="1443009"/>
            <a:chExt cx="2967990" cy="4653915"/>
          </a:xfrm>
        </p:grpSpPr>
        <p:sp>
          <p:nvSpPr>
            <p:cNvPr id="10" name="object 10"/>
            <p:cNvSpPr/>
            <p:nvPr/>
          </p:nvSpPr>
          <p:spPr>
            <a:xfrm>
              <a:off x="6680593" y="1908403"/>
              <a:ext cx="2948940" cy="4188460"/>
            </a:xfrm>
            <a:custGeom>
              <a:avLst/>
              <a:gdLst/>
              <a:ahLst/>
              <a:cxnLst/>
              <a:rect l="l" t="t" r="r" b="b"/>
              <a:pathLst>
                <a:path w="2948940" h="4188460">
                  <a:moveTo>
                    <a:pt x="2948940" y="0"/>
                  </a:moveTo>
                  <a:lnTo>
                    <a:pt x="0" y="0"/>
                  </a:lnTo>
                  <a:lnTo>
                    <a:pt x="0" y="4187952"/>
                  </a:lnTo>
                  <a:lnTo>
                    <a:pt x="2948940" y="4187952"/>
                  </a:lnTo>
                  <a:lnTo>
                    <a:pt x="2948940" y="0"/>
                  </a:lnTo>
                  <a:close/>
                </a:path>
              </a:pathLst>
            </a:custGeom>
            <a:solidFill>
              <a:srgbClr val="231F20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61543" y="1889353"/>
              <a:ext cx="2807970" cy="4050029"/>
            </a:xfrm>
            <a:custGeom>
              <a:avLst/>
              <a:gdLst/>
              <a:ahLst/>
              <a:cxnLst/>
              <a:rect l="l" t="t" r="r" b="b"/>
              <a:pathLst>
                <a:path w="2807970" h="4050029">
                  <a:moveTo>
                    <a:pt x="2807754" y="0"/>
                  </a:moveTo>
                  <a:lnTo>
                    <a:pt x="0" y="0"/>
                  </a:lnTo>
                  <a:lnTo>
                    <a:pt x="0" y="4049877"/>
                  </a:lnTo>
                  <a:lnTo>
                    <a:pt x="2807754" y="4049877"/>
                  </a:lnTo>
                  <a:lnTo>
                    <a:pt x="2807754" y="0"/>
                  </a:lnTo>
                  <a:close/>
                </a:path>
              </a:pathLst>
            </a:custGeom>
            <a:solidFill>
              <a:srgbClr val="2C4D7C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38707" y="1462062"/>
              <a:ext cx="1024255" cy="1024255"/>
            </a:xfrm>
            <a:custGeom>
              <a:avLst/>
              <a:gdLst/>
              <a:ahLst/>
              <a:cxnLst/>
              <a:rect l="l" t="t" r="r" b="b"/>
              <a:pathLst>
                <a:path w="1024254" h="1024255">
                  <a:moveTo>
                    <a:pt x="1024127" y="0"/>
                  </a:moveTo>
                  <a:lnTo>
                    <a:pt x="0" y="0"/>
                  </a:lnTo>
                  <a:lnTo>
                    <a:pt x="0" y="1024127"/>
                  </a:lnTo>
                  <a:lnTo>
                    <a:pt x="1024127" y="1024127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9663" y="1443009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4" h="884555">
                  <a:moveTo>
                    <a:pt x="441972" y="0"/>
                  </a:moveTo>
                  <a:lnTo>
                    <a:pt x="393815" y="2593"/>
                  </a:lnTo>
                  <a:lnTo>
                    <a:pt x="347159" y="10194"/>
                  </a:lnTo>
                  <a:lnTo>
                    <a:pt x="302275" y="22532"/>
                  </a:lnTo>
                  <a:lnTo>
                    <a:pt x="259432" y="39338"/>
                  </a:lnTo>
                  <a:lnTo>
                    <a:pt x="218900" y="60342"/>
                  </a:lnTo>
                  <a:lnTo>
                    <a:pt x="180949" y="85276"/>
                  </a:lnTo>
                  <a:lnTo>
                    <a:pt x="145848" y="113868"/>
                  </a:lnTo>
                  <a:lnTo>
                    <a:pt x="113867" y="145850"/>
                  </a:lnTo>
                  <a:lnTo>
                    <a:pt x="85275" y="180952"/>
                  </a:lnTo>
                  <a:lnTo>
                    <a:pt x="60342" y="218904"/>
                  </a:lnTo>
                  <a:lnTo>
                    <a:pt x="39338" y="259437"/>
                  </a:lnTo>
                  <a:lnTo>
                    <a:pt x="22532" y="302281"/>
                  </a:lnTo>
                  <a:lnTo>
                    <a:pt x="10194" y="347167"/>
                  </a:lnTo>
                  <a:lnTo>
                    <a:pt x="2593" y="393825"/>
                  </a:lnTo>
                  <a:lnTo>
                    <a:pt x="0" y="441985"/>
                  </a:lnTo>
                  <a:lnTo>
                    <a:pt x="2593" y="490143"/>
                  </a:lnTo>
                  <a:lnTo>
                    <a:pt x="10194" y="536798"/>
                  </a:lnTo>
                  <a:lnTo>
                    <a:pt x="22532" y="581682"/>
                  </a:lnTo>
                  <a:lnTo>
                    <a:pt x="39338" y="624525"/>
                  </a:lnTo>
                  <a:lnTo>
                    <a:pt x="60342" y="665057"/>
                  </a:lnTo>
                  <a:lnTo>
                    <a:pt x="85275" y="703008"/>
                  </a:lnTo>
                  <a:lnTo>
                    <a:pt x="113867" y="738109"/>
                  </a:lnTo>
                  <a:lnTo>
                    <a:pt x="145848" y="770090"/>
                  </a:lnTo>
                  <a:lnTo>
                    <a:pt x="180949" y="798682"/>
                  </a:lnTo>
                  <a:lnTo>
                    <a:pt x="218900" y="823615"/>
                  </a:lnTo>
                  <a:lnTo>
                    <a:pt x="259432" y="844619"/>
                  </a:lnTo>
                  <a:lnTo>
                    <a:pt x="302275" y="861425"/>
                  </a:lnTo>
                  <a:lnTo>
                    <a:pt x="347159" y="873764"/>
                  </a:lnTo>
                  <a:lnTo>
                    <a:pt x="393815" y="881364"/>
                  </a:lnTo>
                  <a:lnTo>
                    <a:pt x="441972" y="883958"/>
                  </a:lnTo>
                  <a:lnTo>
                    <a:pt x="490130" y="881364"/>
                  </a:lnTo>
                  <a:lnTo>
                    <a:pt x="536785" y="873764"/>
                  </a:lnTo>
                  <a:lnTo>
                    <a:pt x="581669" y="861425"/>
                  </a:lnTo>
                  <a:lnTo>
                    <a:pt x="624512" y="844619"/>
                  </a:lnTo>
                  <a:lnTo>
                    <a:pt x="665044" y="823615"/>
                  </a:lnTo>
                  <a:lnTo>
                    <a:pt x="702995" y="798682"/>
                  </a:lnTo>
                  <a:lnTo>
                    <a:pt x="738096" y="770090"/>
                  </a:lnTo>
                  <a:lnTo>
                    <a:pt x="770078" y="738109"/>
                  </a:lnTo>
                  <a:lnTo>
                    <a:pt x="798670" y="703008"/>
                  </a:lnTo>
                  <a:lnTo>
                    <a:pt x="823602" y="665057"/>
                  </a:lnTo>
                  <a:lnTo>
                    <a:pt x="844607" y="624525"/>
                  </a:lnTo>
                  <a:lnTo>
                    <a:pt x="861413" y="581682"/>
                  </a:lnTo>
                  <a:lnTo>
                    <a:pt x="873751" y="536798"/>
                  </a:lnTo>
                  <a:lnTo>
                    <a:pt x="881351" y="490143"/>
                  </a:lnTo>
                  <a:lnTo>
                    <a:pt x="883945" y="441985"/>
                  </a:lnTo>
                  <a:lnTo>
                    <a:pt x="881351" y="393825"/>
                  </a:lnTo>
                  <a:lnTo>
                    <a:pt x="873751" y="347167"/>
                  </a:lnTo>
                  <a:lnTo>
                    <a:pt x="861413" y="302281"/>
                  </a:lnTo>
                  <a:lnTo>
                    <a:pt x="844607" y="259437"/>
                  </a:lnTo>
                  <a:lnTo>
                    <a:pt x="823602" y="218904"/>
                  </a:lnTo>
                  <a:lnTo>
                    <a:pt x="798670" y="180952"/>
                  </a:lnTo>
                  <a:lnTo>
                    <a:pt x="770078" y="145850"/>
                  </a:lnTo>
                  <a:lnTo>
                    <a:pt x="738096" y="113868"/>
                  </a:lnTo>
                  <a:lnTo>
                    <a:pt x="702995" y="85276"/>
                  </a:lnTo>
                  <a:lnTo>
                    <a:pt x="665044" y="60342"/>
                  </a:lnTo>
                  <a:lnTo>
                    <a:pt x="624512" y="39338"/>
                  </a:lnTo>
                  <a:lnTo>
                    <a:pt x="581669" y="22532"/>
                  </a:lnTo>
                  <a:lnTo>
                    <a:pt x="536785" y="10194"/>
                  </a:lnTo>
                  <a:lnTo>
                    <a:pt x="490130" y="2593"/>
                  </a:lnTo>
                  <a:lnTo>
                    <a:pt x="441972" y="0"/>
                  </a:lnTo>
                  <a:close/>
                </a:path>
              </a:pathLst>
            </a:custGeom>
            <a:solidFill>
              <a:srgbClr val="7D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641978" y="1443009"/>
            <a:ext cx="2967990" cy="4653915"/>
            <a:chOff x="3641978" y="1443009"/>
            <a:chExt cx="2967990" cy="4653915"/>
          </a:xfrm>
        </p:grpSpPr>
        <p:sp>
          <p:nvSpPr>
            <p:cNvPr id="15" name="object 15"/>
            <p:cNvSpPr/>
            <p:nvPr/>
          </p:nvSpPr>
          <p:spPr>
            <a:xfrm>
              <a:off x="3661028" y="1908403"/>
              <a:ext cx="2948940" cy="4188460"/>
            </a:xfrm>
            <a:custGeom>
              <a:avLst/>
              <a:gdLst/>
              <a:ahLst/>
              <a:cxnLst/>
              <a:rect l="l" t="t" r="r" b="b"/>
              <a:pathLst>
                <a:path w="2948940" h="4188460">
                  <a:moveTo>
                    <a:pt x="2948940" y="0"/>
                  </a:moveTo>
                  <a:lnTo>
                    <a:pt x="0" y="0"/>
                  </a:lnTo>
                  <a:lnTo>
                    <a:pt x="0" y="4187952"/>
                  </a:lnTo>
                  <a:lnTo>
                    <a:pt x="2948940" y="4187952"/>
                  </a:lnTo>
                  <a:lnTo>
                    <a:pt x="2948940" y="0"/>
                  </a:lnTo>
                  <a:close/>
                </a:path>
              </a:pathLst>
            </a:custGeom>
            <a:solidFill>
              <a:srgbClr val="231F20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41978" y="1889353"/>
              <a:ext cx="2807970" cy="4050029"/>
            </a:xfrm>
            <a:custGeom>
              <a:avLst/>
              <a:gdLst/>
              <a:ahLst/>
              <a:cxnLst/>
              <a:rect l="l" t="t" r="r" b="b"/>
              <a:pathLst>
                <a:path w="2807970" h="4050029">
                  <a:moveTo>
                    <a:pt x="2807754" y="0"/>
                  </a:moveTo>
                  <a:lnTo>
                    <a:pt x="0" y="0"/>
                  </a:lnTo>
                  <a:lnTo>
                    <a:pt x="0" y="4049877"/>
                  </a:lnTo>
                  <a:lnTo>
                    <a:pt x="2807754" y="4049877"/>
                  </a:lnTo>
                  <a:lnTo>
                    <a:pt x="2807754" y="0"/>
                  </a:lnTo>
                  <a:close/>
                </a:path>
              </a:pathLst>
            </a:custGeom>
            <a:solidFill>
              <a:srgbClr val="2C4D7C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22926" y="1462062"/>
              <a:ext cx="1024255" cy="1024255"/>
            </a:xfrm>
            <a:custGeom>
              <a:avLst/>
              <a:gdLst/>
              <a:ahLst/>
              <a:cxnLst/>
              <a:rect l="l" t="t" r="r" b="b"/>
              <a:pathLst>
                <a:path w="1024254" h="1024255">
                  <a:moveTo>
                    <a:pt x="1024127" y="0"/>
                  </a:moveTo>
                  <a:lnTo>
                    <a:pt x="0" y="0"/>
                  </a:lnTo>
                  <a:lnTo>
                    <a:pt x="0" y="1024127"/>
                  </a:lnTo>
                  <a:lnTo>
                    <a:pt x="1024127" y="1024127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03884" y="1443009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4" h="884555">
                  <a:moveTo>
                    <a:pt x="441972" y="0"/>
                  </a:moveTo>
                  <a:lnTo>
                    <a:pt x="393815" y="2593"/>
                  </a:lnTo>
                  <a:lnTo>
                    <a:pt x="347159" y="10194"/>
                  </a:lnTo>
                  <a:lnTo>
                    <a:pt x="302275" y="22532"/>
                  </a:lnTo>
                  <a:lnTo>
                    <a:pt x="259432" y="39338"/>
                  </a:lnTo>
                  <a:lnTo>
                    <a:pt x="218900" y="60342"/>
                  </a:lnTo>
                  <a:lnTo>
                    <a:pt x="180949" y="85276"/>
                  </a:lnTo>
                  <a:lnTo>
                    <a:pt x="145848" y="113868"/>
                  </a:lnTo>
                  <a:lnTo>
                    <a:pt x="113867" y="145850"/>
                  </a:lnTo>
                  <a:lnTo>
                    <a:pt x="85275" y="180952"/>
                  </a:lnTo>
                  <a:lnTo>
                    <a:pt x="60342" y="218904"/>
                  </a:lnTo>
                  <a:lnTo>
                    <a:pt x="39338" y="259437"/>
                  </a:lnTo>
                  <a:lnTo>
                    <a:pt x="22532" y="302281"/>
                  </a:lnTo>
                  <a:lnTo>
                    <a:pt x="10194" y="347167"/>
                  </a:lnTo>
                  <a:lnTo>
                    <a:pt x="2593" y="393825"/>
                  </a:lnTo>
                  <a:lnTo>
                    <a:pt x="0" y="441985"/>
                  </a:lnTo>
                  <a:lnTo>
                    <a:pt x="2593" y="490143"/>
                  </a:lnTo>
                  <a:lnTo>
                    <a:pt x="10194" y="536798"/>
                  </a:lnTo>
                  <a:lnTo>
                    <a:pt x="22532" y="581682"/>
                  </a:lnTo>
                  <a:lnTo>
                    <a:pt x="39338" y="624525"/>
                  </a:lnTo>
                  <a:lnTo>
                    <a:pt x="60342" y="665057"/>
                  </a:lnTo>
                  <a:lnTo>
                    <a:pt x="85275" y="703008"/>
                  </a:lnTo>
                  <a:lnTo>
                    <a:pt x="113867" y="738109"/>
                  </a:lnTo>
                  <a:lnTo>
                    <a:pt x="145848" y="770090"/>
                  </a:lnTo>
                  <a:lnTo>
                    <a:pt x="180949" y="798682"/>
                  </a:lnTo>
                  <a:lnTo>
                    <a:pt x="218900" y="823615"/>
                  </a:lnTo>
                  <a:lnTo>
                    <a:pt x="259432" y="844619"/>
                  </a:lnTo>
                  <a:lnTo>
                    <a:pt x="302275" y="861425"/>
                  </a:lnTo>
                  <a:lnTo>
                    <a:pt x="347159" y="873764"/>
                  </a:lnTo>
                  <a:lnTo>
                    <a:pt x="393815" y="881364"/>
                  </a:lnTo>
                  <a:lnTo>
                    <a:pt x="441972" y="883958"/>
                  </a:lnTo>
                  <a:lnTo>
                    <a:pt x="490130" y="881364"/>
                  </a:lnTo>
                  <a:lnTo>
                    <a:pt x="536785" y="873764"/>
                  </a:lnTo>
                  <a:lnTo>
                    <a:pt x="581669" y="861425"/>
                  </a:lnTo>
                  <a:lnTo>
                    <a:pt x="624512" y="844619"/>
                  </a:lnTo>
                  <a:lnTo>
                    <a:pt x="665044" y="823615"/>
                  </a:lnTo>
                  <a:lnTo>
                    <a:pt x="702995" y="798682"/>
                  </a:lnTo>
                  <a:lnTo>
                    <a:pt x="738096" y="770090"/>
                  </a:lnTo>
                  <a:lnTo>
                    <a:pt x="770078" y="738109"/>
                  </a:lnTo>
                  <a:lnTo>
                    <a:pt x="798670" y="703008"/>
                  </a:lnTo>
                  <a:lnTo>
                    <a:pt x="823602" y="665057"/>
                  </a:lnTo>
                  <a:lnTo>
                    <a:pt x="844607" y="624525"/>
                  </a:lnTo>
                  <a:lnTo>
                    <a:pt x="861413" y="581682"/>
                  </a:lnTo>
                  <a:lnTo>
                    <a:pt x="873751" y="536798"/>
                  </a:lnTo>
                  <a:lnTo>
                    <a:pt x="881351" y="490143"/>
                  </a:lnTo>
                  <a:lnTo>
                    <a:pt x="883945" y="441985"/>
                  </a:lnTo>
                  <a:lnTo>
                    <a:pt x="881351" y="393825"/>
                  </a:lnTo>
                  <a:lnTo>
                    <a:pt x="873751" y="347167"/>
                  </a:lnTo>
                  <a:lnTo>
                    <a:pt x="861413" y="302281"/>
                  </a:lnTo>
                  <a:lnTo>
                    <a:pt x="844607" y="259437"/>
                  </a:lnTo>
                  <a:lnTo>
                    <a:pt x="823602" y="218904"/>
                  </a:lnTo>
                  <a:lnTo>
                    <a:pt x="798670" y="180952"/>
                  </a:lnTo>
                  <a:lnTo>
                    <a:pt x="770078" y="145850"/>
                  </a:lnTo>
                  <a:lnTo>
                    <a:pt x="738096" y="113868"/>
                  </a:lnTo>
                  <a:lnTo>
                    <a:pt x="702995" y="85276"/>
                  </a:lnTo>
                  <a:lnTo>
                    <a:pt x="665044" y="60342"/>
                  </a:lnTo>
                  <a:lnTo>
                    <a:pt x="624512" y="39338"/>
                  </a:lnTo>
                  <a:lnTo>
                    <a:pt x="581669" y="22532"/>
                  </a:lnTo>
                  <a:lnTo>
                    <a:pt x="536785" y="10194"/>
                  </a:lnTo>
                  <a:lnTo>
                    <a:pt x="490130" y="2593"/>
                  </a:lnTo>
                  <a:lnTo>
                    <a:pt x="441972" y="0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22426" y="1443009"/>
            <a:ext cx="2967990" cy="4653915"/>
            <a:chOff x="622426" y="1443009"/>
            <a:chExt cx="2967990" cy="4653915"/>
          </a:xfrm>
        </p:grpSpPr>
        <p:sp>
          <p:nvSpPr>
            <p:cNvPr id="20" name="object 20"/>
            <p:cNvSpPr/>
            <p:nvPr/>
          </p:nvSpPr>
          <p:spPr>
            <a:xfrm>
              <a:off x="641476" y="1908403"/>
              <a:ext cx="2948940" cy="4188460"/>
            </a:xfrm>
            <a:custGeom>
              <a:avLst/>
              <a:gdLst/>
              <a:ahLst/>
              <a:cxnLst/>
              <a:rect l="l" t="t" r="r" b="b"/>
              <a:pathLst>
                <a:path w="2948940" h="4188460">
                  <a:moveTo>
                    <a:pt x="2948940" y="0"/>
                  </a:moveTo>
                  <a:lnTo>
                    <a:pt x="0" y="0"/>
                  </a:lnTo>
                  <a:lnTo>
                    <a:pt x="0" y="4187952"/>
                  </a:lnTo>
                  <a:lnTo>
                    <a:pt x="2948940" y="4187952"/>
                  </a:lnTo>
                  <a:lnTo>
                    <a:pt x="2948940" y="0"/>
                  </a:lnTo>
                  <a:close/>
                </a:path>
              </a:pathLst>
            </a:custGeom>
            <a:solidFill>
              <a:srgbClr val="231F20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2426" y="1889353"/>
              <a:ext cx="2807970" cy="4050029"/>
            </a:xfrm>
            <a:custGeom>
              <a:avLst/>
              <a:gdLst/>
              <a:ahLst/>
              <a:cxnLst/>
              <a:rect l="l" t="t" r="r" b="b"/>
              <a:pathLst>
                <a:path w="2807970" h="4050029">
                  <a:moveTo>
                    <a:pt x="2807754" y="0"/>
                  </a:moveTo>
                  <a:lnTo>
                    <a:pt x="0" y="0"/>
                  </a:lnTo>
                  <a:lnTo>
                    <a:pt x="0" y="4049877"/>
                  </a:lnTo>
                  <a:lnTo>
                    <a:pt x="2807754" y="4049877"/>
                  </a:lnTo>
                  <a:lnTo>
                    <a:pt x="2807754" y="0"/>
                  </a:lnTo>
                  <a:close/>
                </a:path>
              </a:pathLst>
            </a:custGeom>
            <a:solidFill>
              <a:srgbClr val="2C4D7C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9590" y="1462062"/>
              <a:ext cx="1024255" cy="1024255"/>
            </a:xfrm>
            <a:custGeom>
              <a:avLst/>
              <a:gdLst/>
              <a:ahLst/>
              <a:cxnLst/>
              <a:rect l="l" t="t" r="r" b="b"/>
              <a:pathLst>
                <a:path w="1024255" h="1024255">
                  <a:moveTo>
                    <a:pt x="1024127" y="0"/>
                  </a:moveTo>
                  <a:lnTo>
                    <a:pt x="0" y="0"/>
                  </a:lnTo>
                  <a:lnTo>
                    <a:pt x="0" y="1024127"/>
                  </a:lnTo>
                  <a:lnTo>
                    <a:pt x="1024127" y="1024127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0546" y="1443009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5" h="884555">
                  <a:moveTo>
                    <a:pt x="441972" y="0"/>
                  </a:moveTo>
                  <a:lnTo>
                    <a:pt x="393815" y="2593"/>
                  </a:lnTo>
                  <a:lnTo>
                    <a:pt x="347159" y="10194"/>
                  </a:lnTo>
                  <a:lnTo>
                    <a:pt x="302275" y="22532"/>
                  </a:lnTo>
                  <a:lnTo>
                    <a:pt x="259432" y="39338"/>
                  </a:lnTo>
                  <a:lnTo>
                    <a:pt x="218900" y="60342"/>
                  </a:lnTo>
                  <a:lnTo>
                    <a:pt x="180949" y="85276"/>
                  </a:lnTo>
                  <a:lnTo>
                    <a:pt x="145848" y="113868"/>
                  </a:lnTo>
                  <a:lnTo>
                    <a:pt x="113867" y="145850"/>
                  </a:lnTo>
                  <a:lnTo>
                    <a:pt x="85275" y="180952"/>
                  </a:lnTo>
                  <a:lnTo>
                    <a:pt x="60342" y="218904"/>
                  </a:lnTo>
                  <a:lnTo>
                    <a:pt x="39338" y="259437"/>
                  </a:lnTo>
                  <a:lnTo>
                    <a:pt x="22532" y="302281"/>
                  </a:lnTo>
                  <a:lnTo>
                    <a:pt x="10194" y="347167"/>
                  </a:lnTo>
                  <a:lnTo>
                    <a:pt x="2593" y="393825"/>
                  </a:lnTo>
                  <a:lnTo>
                    <a:pt x="0" y="441985"/>
                  </a:lnTo>
                  <a:lnTo>
                    <a:pt x="2593" y="490143"/>
                  </a:lnTo>
                  <a:lnTo>
                    <a:pt x="10194" y="536798"/>
                  </a:lnTo>
                  <a:lnTo>
                    <a:pt x="22532" y="581682"/>
                  </a:lnTo>
                  <a:lnTo>
                    <a:pt x="39338" y="624525"/>
                  </a:lnTo>
                  <a:lnTo>
                    <a:pt x="60342" y="665057"/>
                  </a:lnTo>
                  <a:lnTo>
                    <a:pt x="85275" y="703008"/>
                  </a:lnTo>
                  <a:lnTo>
                    <a:pt x="113867" y="738109"/>
                  </a:lnTo>
                  <a:lnTo>
                    <a:pt x="145848" y="770090"/>
                  </a:lnTo>
                  <a:lnTo>
                    <a:pt x="180949" y="798682"/>
                  </a:lnTo>
                  <a:lnTo>
                    <a:pt x="218900" y="823615"/>
                  </a:lnTo>
                  <a:lnTo>
                    <a:pt x="259432" y="844619"/>
                  </a:lnTo>
                  <a:lnTo>
                    <a:pt x="302275" y="861425"/>
                  </a:lnTo>
                  <a:lnTo>
                    <a:pt x="347159" y="873764"/>
                  </a:lnTo>
                  <a:lnTo>
                    <a:pt x="393815" y="881364"/>
                  </a:lnTo>
                  <a:lnTo>
                    <a:pt x="441972" y="883958"/>
                  </a:lnTo>
                  <a:lnTo>
                    <a:pt x="490130" y="881364"/>
                  </a:lnTo>
                  <a:lnTo>
                    <a:pt x="536785" y="873764"/>
                  </a:lnTo>
                  <a:lnTo>
                    <a:pt x="581669" y="861425"/>
                  </a:lnTo>
                  <a:lnTo>
                    <a:pt x="624512" y="844619"/>
                  </a:lnTo>
                  <a:lnTo>
                    <a:pt x="665044" y="823615"/>
                  </a:lnTo>
                  <a:lnTo>
                    <a:pt x="702995" y="798682"/>
                  </a:lnTo>
                  <a:lnTo>
                    <a:pt x="738096" y="770090"/>
                  </a:lnTo>
                  <a:lnTo>
                    <a:pt x="770078" y="738109"/>
                  </a:lnTo>
                  <a:lnTo>
                    <a:pt x="798670" y="703008"/>
                  </a:lnTo>
                  <a:lnTo>
                    <a:pt x="823602" y="665057"/>
                  </a:lnTo>
                  <a:lnTo>
                    <a:pt x="844607" y="624525"/>
                  </a:lnTo>
                  <a:lnTo>
                    <a:pt x="861413" y="581682"/>
                  </a:lnTo>
                  <a:lnTo>
                    <a:pt x="873751" y="536798"/>
                  </a:lnTo>
                  <a:lnTo>
                    <a:pt x="881351" y="490143"/>
                  </a:lnTo>
                  <a:lnTo>
                    <a:pt x="883945" y="441985"/>
                  </a:lnTo>
                  <a:lnTo>
                    <a:pt x="881351" y="393825"/>
                  </a:lnTo>
                  <a:lnTo>
                    <a:pt x="873751" y="347167"/>
                  </a:lnTo>
                  <a:lnTo>
                    <a:pt x="861413" y="302281"/>
                  </a:lnTo>
                  <a:lnTo>
                    <a:pt x="844607" y="259437"/>
                  </a:lnTo>
                  <a:lnTo>
                    <a:pt x="823602" y="218904"/>
                  </a:lnTo>
                  <a:lnTo>
                    <a:pt x="798670" y="180952"/>
                  </a:lnTo>
                  <a:lnTo>
                    <a:pt x="770078" y="145850"/>
                  </a:lnTo>
                  <a:lnTo>
                    <a:pt x="738096" y="113868"/>
                  </a:lnTo>
                  <a:lnTo>
                    <a:pt x="702995" y="85276"/>
                  </a:lnTo>
                  <a:lnTo>
                    <a:pt x="665044" y="60342"/>
                  </a:lnTo>
                  <a:lnTo>
                    <a:pt x="624512" y="39338"/>
                  </a:lnTo>
                  <a:lnTo>
                    <a:pt x="581669" y="22532"/>
                  </a:lnTo>
                  <a:lnTo>
                    <a:pt x="536785" y="10194"/>
                  </a:lnTo>
                  <a:lnTo>
                    <a:pt x="490130" y="2593"/>
                  </a:lnTo>
                  <a:lnTo>
                    <a:pt x="441972" y="0"/>
                  </a:lnTo>
                  <a:close/>
                </a:path>
              </a:pathLst>
            </a:custGeom>
            <a:solidFill>
              <a:srgbClr val="2C4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59518" y="2391276"/>
            <a:ext cx="54165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25" dirty="0">
                <a:solidFill>
                  <a:srgbClr val="465B87"/>
                </a:solidFill>
                <a:latin typeface="Montserrat"/>
                <a:cs typeface="Montserrat"/>
              </a:rPr>
              <a:t>CFO</a:t>
            </a:r>
            <a:endParaRPr sz="185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1028" y="2486190"/>
            <a:ext cx="2788920" cy="3453129"/>
          </a:xfrm>
          <a:prstGeom prst="rect">
            <a:avLst/>
          </a:prstGeom>
          <a:solidFill>
            <a:srgbClr val="2C4D7C">
              <a:alpha val="8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65"/>
              </a:lnSpc>
            </a:pPr>
            <a:r>
              <a:rPr sz="1850" b="1" spc="-10" dirty="0">
                <a:solidFill>
                  <a:srgbClr val="465B87"/>
                </a:solidFill>
                <a:latin typeface="Montserrat"/>
                <a:cs typeface="Montserrat"/>
              </a:rPr>
              <a:t>CONTROLLER</a:t>
            </a:r>
            <a:endParaRPr sz="1850">
              <a:latin typeface="Montserrat"/>
              <a:cs typeface="Montserrat"/>
            </a:endParaRPr>
          </a:p>
          <a:p>
            <a:pPr marR="17780" algn="ctr">
              <a:lnSpc>
                <a:spcPct val="100000"/>
              </a:lnSpc>
              <a:spcBef>
                <a:spcPts val="210"/>
              </a:spcBef>
            </a:pPr>
            <a:r>
              <a:rPr sz="1400" b="1" spc="-10" dirty="0">
                <a:solidFill>
                  <a:srgbClr val="8DBBDA"/>
                </a:solidFill>
                <a:latin typeface="Montserrat"/>
                <a:cs typeface="Montserrat"/>
              </a:rPr>
              <a:t>ANALYSIS</a:t>
            </a:r>
            <a:endParaRPr sz="1400">
              <a:latin typeface="Montserrat"/>
              <a:cs typeface="Montserrat"/>
            </a:endParaRPr>
          </a:p>
          <a:p>
            <a:pPr marL="457200" marR="490855" algn="ctr">
              <a:lnSpc>
                <a:spcPct val="185900"/>
              </a:lnSpc>
              <a:spcBef>
                <a:spcPts val="185"/>
              </a:spcBef>
            </a:pP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Cash</a:t>
            </a:r>
            <a:r>
              <a:rPr sz="1300" spc="-5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Flow</a:t>
            </a:r>
            <a:r>
              <a:rPr sz="1300" spc="-5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Forecasting </a:t>
            </a:r>
            <a:r>
              <a:rPr sz="1300" spc="-15" dirty="0">
                <a:solidFill>
                  <a:srgbClr val="231F20"/>
                </a:solidFill>
                <a:latin typeface="Montserrat"/>
                <a:cs typeface="Montserrat"/>
              </a:rPr>
              <a:t>Month-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End</a:t>
            </a:r>
            <a:r>
              <a:rPr sz="1300" spc="-7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Close Budgeting</a:t>
            </a:r>
            <a:endParaRPr sz="1300">
              <a:latin typeface="Montserrat"/>
              <a:cs typeface="Montserrat"/>
            </a:endParaRPr>
          </a:p>
          <a:p>
            <a:pPr marL="345440" marR="381000" algn="ctr">
              <a:lnSpc>
                <a:spcPct val="185900"/>
              </a:lnSpc>
            </a:pP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Internal</a:t>
            </a:r>
            <a:r>
              <a:rPr sz="13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Controls 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Financial</a:t>
            </a:r>
            <a:r>
              <a:rPr sz="1300" spc="-5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Dashboards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Financial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Reporting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Systems</a:t>
            </a:r>
            <a:r>
              <a:rPr sz="1300" spc="-4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Implementation</a:t>
            </a:r>
            <a:endParaRPr sz="130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62069" y="2391276"/>
            <a:ext cx="259016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solidFill>
                  <a:srgbClr val="465B87"/>
                </a:solidFill>
                <a:latin typeface="Montserrat"/>
                <a:cs typeface="Montserrat"/>
              </a:rPr>
              <a:t>STAFF</a:t>
            </a:r>
            <a:r>
              <a:rPr sz="1850" b="1" spc="-130" dirty="0">
                <a:solidFill>
                  <a:srgbClr val="465B87"/>
                </a:solidFill>
                <a:latin typeface="Montserrat"/>
                <a:cs typeface="Montserrat"/>
              </a:rPr>
              <a:t> </a:t>
            </a:r>
            <a:r>
              <a:rPr sz="1850" b="1" spc="-10" dirty="0">
                <a:solidFill>
                  <a:srgbClr val="465B87"/>
                </a:solidFill>
                <a:latin typeface="Montserrat"/>
                <a:cs typeface="Montserrat"/>
              </a:rPr>
              <a:t>ACCOUNTANT</a:t>
            </a:r>
            <a:endParaRPr sz="1850">
              <a:latin typeface="Montserrat"/>
              <a:cs typeface="Montserra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1715" y="2699407"/>
            <a:ext cx="993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8DBBDA"/>
                </a:solidFill>
                <a:latin typeface="Montserrat"/>
                <a:cs typeface="Montserrat"/>
              </a:rPr>
              <a:t>STRATEGY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87157" y="2699407"/>
            <a:ext cx="1115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8DBBDA"/>
                </a:solidFill>
                <a:latin typeface="Montserrat"/>
                <a:cs typeface="Montserrat"/>
              </a:rPr>
              <a:t>EXECUTION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4807" y="901369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7DB3D6"/>
                </a:solidFill>
              </a:rPr>
              <a:t>OUTSOURCED</a:t>
            </a:r>
            <a:r>
              <a:rPr spc="-80" dirty="0">
                <a:solidFill>
                  <a:srgbClr val="7DB3D6"/>
                </a:solidFill>
              </a:rPr>
              <a:t> </a:t>
            </a:r>
            <a:r>
              <a:rPr spc="-30" dirty="0"/>
              <a:t>EXPERTS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33222" y="3106722"/>
            <a:ext cx="2174240" cy="243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Modeling</a:t>
            </a:r>
            <a:r>
              <a:rPr sz="1300" spc="-5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&amp;</a:t>
            </a:r>
            <a:r>
              <a:rPr sz="1300" spc="-4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Forecasting</a:t>
            </a:r>
            <a:endParaRPr sz="1300">
              <a:latin typeface="Montserrat"/>
              <a:cs typeface="Montserrat"/>
            </a:endParaRPr>
          </a:p>
          <a:p>
            <a:pPr marL="564515" marR="558800" algn="ctr">
              <a:lnSpc>
                <a:spcPct val="185900"/>
              </a:lnSpc>
            </a:pP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Capital</a:t>
            </a:r>
            <a:r>
              <a:rPr sz="1300" spc="-7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Raise Exit</a:t>
            </a:r>
            <a:r>
              <a:rPr sz="1300" spc="-4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Strategy</a:t>
            </a:r>
            <a:endParaRPr sz="1300">
              <a:latin typeface="Montserrat"/>
              <a:cs typeface="Montserrat"/>
            </a:endParaRPr>
          </a:p>
          <a:p>
            <a:pPr marL="12700" marR="5080" indent="-1905" algn="ctr">
              <a:lnSpc>
                <a:spcPct val="185900"/>
              </a:lnSpc>
            </a:pPr>
            <a:r>
              <a:rPr sz="1300" spc="-25" dirty="0">
                <a:solidFill>
                  <a:srgbClr val="231F20"/>
                </a:solidFill>
                <a:latin typeface="Montserrat"/>
                <a:cs typeface="Montserrat"/>
              </a:rPr>
              <a:t>Mergers</a:t>
            </a:r>
            <a:r>
              <a:rPr sz="1300" spc="-3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&amp;</a:t>
            </a:r>
            <a:r>
              <a:rPr sz="1300" spc="-3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Acquisitions </a:t>
            </a:r>
            <a:r>
              <a:rPr sz="1300" spc="-25" dirty="0">
                <a:solidFill>
                  <a:srgbClr val="231F20"/>
                </a:solidFill>
                <a:latin typeface="Montserrat"/>
                <a:cs typeface="Montserrat"/>
              </a:rPr>
              <a:t>Governance 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&amp;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 Compliance Compensation</a:t>
            </a:r>
            <a:r>
              <a:rPr sz="1300" spc="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Modeling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Audit</a:t>
            </a:r>
            <a:r>
              <a:rPr sz="1300" spc="-4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Preparation</a:t>
            </a:r>
            <a:endParaRPr sz="1300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68106" y="3106722"/>
            <a:ext cx="1951355" cy="243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Bank</a:t>
            </a:r>
            <a:r>
              <a:rPr sz="1300" spc="-7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Reconciliation</a:t>
            </a:r>
            <a:endParaRPr sz="1300">
              <a:latin typeface="Montserrat"/>
              <a:cs typeface="Montserrat"/>
            </a:endParaRPr>
          </a:p>
          <a:p>
            <a:pPr marL="247015" marR="239395" algn="ctr">
              <a:lnSpc>
                <a:spcPct val="185900"/>
              </a:lnSpc>
            </a:pP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Journal</a:t>
            </a:r>
            <a:r>
              <a:rPr sz="1300" spc="-6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Entries</a:t>
            </a:r>
            <a:r>
              <a:rPr sz="1300" spc="50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GL</a:t>
            </a:r>
            <a:r>
              <a:rPr sz="1300" spc="-4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Maintenance 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Chart</a:t>
            </a:r>
            <a:r>
              <a:rPr sz="1300" spc="-6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231F20"/>
                </a:solidFill>
                <a:latin typeface="Montserrat"/>
                <a:cs typeface="Montserrat"/>
              </a:rPr>
              <a:t>of</a:t>
            </a:r>
            <a:r>
              <a:rPr sz="1300" spc="-5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serrat"/>
                <a:cs typeface="Montserrat"/>
              </a:rPr>
              <a:t>Accounts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Accounts</a:t>
            </a:r>
            <a:r>
              <a:rPr sz="13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Payable</a:t>
            </a:r>
            <a:endParaRPr sz="1300">
              <a:latin typeface="Montserrat"/>
              <a:cs typeface="Montserrat"/>
            </a:endParaRPr>
          </a:p>
          <a:p>
            <a:pPr marL="12700" marR="5080" algn="ctr">
              <a:lnSpc>
                <a:spcPct val="185900"/>
              </a:lnSpc>
            </a:pP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Accounts</a:t>
            </a:r>
            <a:r>
              <a:rPr sz="13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Receivable </a:t>
            </a:r>
            <a:r>
              <a:rPr sz="1300" spc="-20" dirty="0">
                <a:solidFill>
                  <a:srgbClr val="231F20"/>
                </a:solidFill>
                <a:latin typeface="Montserrat"/>
                <a:cs typeface="Montserrat"/>
              </a:rPr>
              <a:t>Inventory</a:t>
            </a:r>
            <a:r>
              <a:rPr sz="13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serrat"/>
                <a:cs typeface="Montserrat"/>
              </a:rPr>
              <a:t>Management</a:t>
            </a:r>
            <a:endParaRPr sz="1300">
              <a:latin typeface="Montserrat"/>
              <a:cs typeface="Montserra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62982" y="170210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81267" y="109728"/>
                </a:moveTo>
                <a:lnTo>
                  <a:pt x="0" y="109728"/>
                </a:lnTo>
                <a:lnTo>
                  <a:pt x="0" y="365760"/>
                </a:lnTo>
                <a:lnTo>
                  <a:pt x="81267" y="365760"/>
                </a:lnTo>
                <a:lnTo>
                  <a:pt x="81267" y="109728"/>
                </a:lnTo>
                <a:close/>
              </a:path>
              <a:path w="365760" h="365760">
                <a:moveTo>
                  <a:pt x="223520" y="0"/>
                </a:moveTo>
                <a:lnTo>
                  <a:pt x="142240" y="0"/>
                </a:lnTo>
                <a:lnTo>
                  <a:pt x="142240" y="365760"/>
                </a:lnTo>
                <a:lnTo>
                  <a:pt x="223520" y="365760"/>
                </a:lnTo>
                <a:lnTo>
                  <a:pt x="223520" y="0"/>
                </a:lnTo>
                <a:close/>
              </a:path>
              <a:path w="365760" h="365760">
                <a:moveTo>
                  <a:pt x="365760" y="219456"/>
                </a:moveTo>
                <a:lnTo>
                  <a:pt x="284480" y="219456"/>
                </a:lnTo>
                <a:lnTo>
                  <a:pt x="284480" y="365760"/>
                </a:lnTo>
                <a:lnTo>
                  <a:pt x="365760" y="365760"/>
                </a:lnTo>
                <a:lnTo>
                  <a:pt x="365760" y="219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39639" y="1692964"/>
            <a:ext cx="365760" cy="384175"/>
          </a:xfrm>
          <a:custGeom>
            <a:avLst/>
            <a:gdLst/>
            <a:ahLst/>
            <a:cxnLst/>
            <a:rect l="l" t="t" r="r" b="b"/>
            <a:pathLst>
              <a:path w="365760" h="384175">
                <a:moveTo>
                  <a:pt x="182880" y="0"/>
                </a:moveTo>
                <a:lnTo>
                  <a:pt x="147289" y="6707"/>
                </a:lnTo>
                <a:lnTo>
                  <a:pt x="118224" y="24998"/>
                </a:lnTo>
                <a:lnTo>
                  <a:pt x="98626" y="52126"/>
                </a:lnTo>
                <a:lnTo>
                  <a:pt x="91440" y="85344"/>
                </a:lnTo>
                <a:lnTo>
                  <a:pt x="98626" y="118561"/>
                </a:lnTo>
                <a:lnTo>
                  <a:pt x="118224" y="145689"/>
                </a:lnTo>
                <a:lnTo>
                  <a:pt x="147289" y="163980"/>
                </a:lnTo>
                <a:lnTo>
                  <a:pt x="182880" y="170688"/>
                </a:lnTo>
                <a:lnTo>
                  <a:pt x="218470" y="163980"/>
                </a:lnTo>
                <a:lnTo>
                  <a:pt x="247535" y="145689"/>
                </a:lnTo>
                <a:lnTo>
                  <a:pt x="267133" y="118561"/>
                </a:lnTo>
                <a:lnTo>
                  <a:pt x="274320" y="85344"/>
                </a:lnTo>
                <a:lnTo>
                  <a:pt x="267133" y="52126"/>
                </a:lnTo>
                <a:lnTo>
                  <a:pt x="247535" y="24998"/>
                </a:lnTo>
                <a:lnTo>
                  <a:pt x="218470" y="6707"/>
                </a:lnTo>
                <a:lnTo>
                  <a:pt x="182880" y="0"/>
                </a:lnTo>
                <a:close/>
              </a:path>
              <a:path w="365760" h="384175">
                <a:moveTo>
                  <a:pt x="91440" y="224878"/>
                </a:moveTo>
                <a:lnTo>
                  <a:pt x="54103" y="238214"/>
                </a:lnTo>
                <a:lnTo>
                  <a:pt x="25231" y="255390"/>
                </a:lnTo>
                <a:lnTo>
                  <a:pt x="6604" y="275767"/>
                </a:lnTo>
                <a:lnTo>
                  <a:pt x="0" y="298704"/>
                </a:lnTo>
                <a:lnTo>
                  <a:pt x="0" y="384048"/>
                </a:lnTo>
                <a:lnTo>
                  <a:pt x="365760" y="384048"/>
                </a:lnTo>
                <a:lnTo>
                  <a:pt x="365760" y="359079"/>
                </a:lnTo>
                <a:lnTo>
                  <a:pt x="141503" y="359079"/>
                </a:lnTo>
                <a:lnTo>
                  <a:pt x="115260" y="316452"/>
                </a:lnTo>
                <a:lnTo>
                  <a:pt x="100098" y="278382"/>
                </a:lnTo>
                <a:lnTo>
                  <a:pt x="93122" y="247110"/>
                </a:lnTo>
                <a:lnTo>
                  <a:pt x="91440" y="224878"/>
                </a:lnTo>
                <a:close/>
              </a:path>
              <a:path w="365760" h="384175">
                <a:moveTo>
                  <a:pt x="182880" y="213360"/>
                </a:moveTo>
                <a:lnTo>
                  <a:pt x="171482" y="213550"/>
                </a:lnTo>
                <a:lnTo>
                  <a:pt x="160277" y="214080"/>
                </a:lnTo>
                <a:lnTo>
                  <a:pt x="149286" y="214892"/>
                </a:lnTo>
                <a:lnTo>
                  <a:pt x="138531" y="215925"/>
                </a:lnTo>
                <a:lnTo>
                  <a:pt x="160020" y="256032"/>
                </a:lnTo>
                <a:lnTo>
                  <a:pt x="141503" y="359079"/>
                </a:lnTo>
                <a:lnTo>
                  <a:pt x="224256" y="359079"/>
                </a:lnTo>
                <a:lnTo>
                  <a:pt x="205740" y="256032"/>
                </a:lnTo>
                <a:lnTo>
                  <a:pt x="227228" y="215925"/>
                </a:lnTo>
                <a:lnTo>
                  <a:pt x="216473" y="214892"/>
                </a:lnTo>
                <a:lnTo>
                  <a:pt x="205482" y="214080"/>
                </a:lnTo>
                <a:lnTo>
                  <a:pt x="194277" y="213550"/>
                </a:lnTo>
                <a:lnTo>
                  <a:pt x="182880" y="213360"/>
                </a:lnTo>
                <a:close/>
              </a:path>
              <a:path w="365760" h="384175">
                <a:moveTo>
                  <a:pt x="274320" y="224878"/>
                </a:moveTo>
                <a:lnTo>
                  <a:pt x="272637" y="247110"/>
                </a:lnTo>
                <a:lnTo>
                  <a:pt x="265661" y="278382"/>
                </a:lnTo>
                <a:lnTo>
                  <a:pt x="250499" y="316452"/>
                </a:lnTo>
                <a:lnTo>
                  <a:pt x="224256" y="359079"/>
                </a:lnTo>
                <a:lnTo>
                  <a:pt x="365760" y="359079"/>
                </a:lnTo>
                <a:lnTo>
                  <a:pt x="365760" y="298704"/>
                </a:lnTo>
                <a:lnTo>
                  <a:pt x="359187" y="275767"/>
                </a:lnTo>
                <a:lnTo>
                  <a:pt x="340614" y="255390"/>
                </a:lnTo>
                <a:lnTo>
                  <a:pt x="311753" y="238214"/>
                </a:lnTo>
                <a:lnTo>
                  <a:pt x="274320" y="224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78756" y="170210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29243" y="77012"/>
                </a:moveTo>
                <a:lnTo>
                  <a:pt x="36515" y="77012"/>
                </a:lnTo>
                <a:lnTo>
                  <a:pt x="22279" y="80025"/>
                </a:lnTo>
                <a:lnTo>
                  <a:pt x="10653" y="88276"/>
                </a:lnTo>
                <a:lnTo>
                  <a:pt x="2852" y="100515"/>
                </a:lnTo>
                <a:lnTo>
                  <a:pt x="0" y="115506"/>
                </a:lnTo>
                <a:lnTo>
                  <a:pt x="0" y="327253"/>
                </a:lnTo>
                <a:lnTo>
                  <a:pt x="2885" y="342244"/>
                </a:lnTo>
                <a:lnTo>
                  <a:pt x="10724" y="354483"/>
                </a:lnTo>
                <a:lnTo>
                  <a:pt x="22357" y="362734"/>
                </a:lnTo>
                <a:lnTo>
                  <a:pt x="36575" y="365760"/>
                </a:lnTo>
                <a:lnTo>
                  <a:pt x="329183" y="365760"/>
                </a:lnTo>
                <a:lnTo>
                  <a:pt x="343423" y="362734"/>
                </a:lnTo>
                <a:lnTo>
                  <a:pt x="355049" y="354483"/>
                </a:lnTo>
                <a:lnTo>
                  <a:pt x="362886" y="342244"/>
                </a:lnTo>
                <a:lnTo>
                  <a:pt x="365759" y="327253"/>
                </a:lnTo>
                <a:lnTo>
                  <a:pt x="365759" y="115506"/>
                </a:lnTo>
                <a:lnTo>
                  <a:pt x="362886" y="100515"/>
                </a:lnTo>
                <a:lnTo>
                  <a:pt x="355049" y="88276"/>
                </a:lnTo>
                <a:lnTo>
                  <a:pt x="343423" y="80025"/>
                </a:lnTo>
                <a:lnTo>
                  <a:pt x="329243" y="77012"/>
                </a:lnTo>
                <a:close/>
              </a:path>
              <a:path w="365759" h="365760">
                <a:moveTo>
                  <a:pt x="219455" y="0"/>
                </a:moveTo>
                <a:lnTo>
                  <a:pt x="146303" y="0"/>
                </a:lnTo>
                <a:lnTo>
                  <a:pt x="132007" y="3025"/>
                </a:lnTo>
                <a:lnTo>
                  <a:pt x="120381" y="11276"/>
                </a:lnTo>
                <a:lnTo>
                  <a:pt x="112580" y="23515"/>
                </a:lnTo>
                <a:lnTo>
                  <a:pt x="109727" y="38506"/>
                </a:lnTo>
                <a:lnTo>
                  <a:pt x="109727" y="77012"/>
                </a:lnTo>
                <a:lnTo>
                  <a:pt x="146303" y="77012"/>
                </a:lnTo>
                <a:lnTo>
                  <a:pt x="146303" y="38506"/>
                </a:lnTo>
                <a:lnTo>
                  <a:pt x="256031" y="38506"/>
                </a:lnTo>
                <a:lnTo>
                  <a:pt x="253158" y="23515"/>
                </a:lnTo>
                <a:lnTo>
                  <a:pt x="245321" y="11276"/>
                </a:lnTo>
                <a:lnTo>
                  <a:pt x="233695" y="3025"/>
                </a:lnTo>
                <a:lnTo>
                  <a:pt x="219455" y="0"/>
                </a:lnTo>
                <a:close/>
              </a:path>
              <a:path w="365759" h="365760">
                <a:moveTo>
                  <a:pt x="256031" y="38506"/>
                </a:moveTo>
                <a:lnTo>
                  <a:pt x="219455" y="38506"/>
                </a:lnTo>
                <a:lnTo>
                  <a:pt x="219455" y="77012"/>
                </a:lnTo>
                <a:lnTo>
                  <a:pt x="256031" y="77012"/>
                </a:lnTo>
                <a:lnTo>
                  <a:pt x="256031" y="38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16740" y="7342020"/>
            <a:ext cx="10731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5</a:t>
            </a:r>
            <a:endParaRPr sz="11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25498"/>
            <a:ext cx="10058400" cy="6147435"/>
            <a:chOff x="0" y="1625498"/>
            <a:chExt cx="10058400" cy="6147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61195"/>
              <a:ext cx="10058399" cy="49112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612" y="1625498"/>
              <a:ext cx="9249410" cy="4622800"/>
            </a:xfrm>
            <a:custGeom>
              <a:avLst/>
              <a:gdLst/>
              <a:ahLst/>
              <a:cxnLst/>
              <a:rect l="l" t="t" r="r" b="b"/>
              <a:pathLst>
                <a:path w="9249410" h="4622800">
                  <a:moveTo>
                    <a:pt x="9249156" y="0"/>
                  </a:moveTo>
                  <a:lnTo>
                    <a:pt x="0" y="0"/>
                  </a:lnTo>
                  <a:lnTo>
                    <a:pt x="0" y="4622292"/>
                  </a:lnTo>
                  <a:lnTo>
                    <a:pt x="9249156" y="4622292"/>
                  </a:lnTo>
                  <a:lnTo>
                    <a:pt x="9249156" y="0"/>
                  </a:lnTo>
                  <a:close/>
                </a:path>
              </a:pathLst>
            </a:custGeom>
            <a:solidFill>
              <a:srgbClr val="231F20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1787296"/>
              <a:ext cx="9110345" cy="4482465"/>
            </a:xfrm>
            <a:custGeom>
              <a:avLst/>
              <a:gdLst/>
              <a:ahLst/>
              <a:cxnLst/>
              <a:rect l="l" t="t" r="r" b="b"/>
              <a:pathLst>
                <a:path w="9110345" h="4482465">
                  <a:moveTo>
                    <a:pt x="9109875" y="0"/>
                  </a:moveTo>
                  <a:lnTo>
                    <a:pt x="0" y="0"/>
                  </a:lnTo>
                  <a:lnTo>
                    <a:pt x="0" y="4482007"/>
                  </a:lnTo>
                  <a:lnTo>
                    <a:pt x="9109875" y="4482007"/>
                  </a:lnTo>
                  <a:lnTo>
                    <a:pt x="9109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0203" y="2073541"/>
              <a:ext cx="659993" cy="6600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5133" y="2073541"/>
              <a:ext cx="660006" cy="660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0077" y="2073541"/>
              <a:ext cx="659993" cy="6600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4369" y="4238751"/>
              <a:ext cx="660006" cy="6599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3731" y="4236351"/>
              <a:ext cx="660006" cy="6599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5007" y="2073541"/>
              <a:ext cx="660006" cy="6600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07" y="4237545"/>
              <a:ext cx="660006" cy="6600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3093" y="4260532"/>
              <a:ext cx="660006" cy="6600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16469" y="1782210"/>
              <a:ext cx="0" cy="4472305"/>
            </a:xfrm>
            <a:custGeom>
              <a:avLst/>
              <a:gdLst/>
              <a:ahLst/>
              <a:cxnLst/>
              <a:rect l="l" t="t" r="r" b="b"/>
              <a:pathLst>
                <a:path h="4472305">
                  <a:moveTo>
                    <a:pt x="0" y="0"/>
                  </a:moveTo>
                  <a:lnTo>
                    <a:pt x="0" y="4471847"/>
                  </a:lnTo>
                </a:path>
              </a:pathLst>
            </a:custGeom>
            <a:ln w="317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5200" y="1775866"/>
              <a:ext cx="2540" cy="4482465"/>
            </a:xfrm>
            <a:custGeom>
              <a:avLst/>
              <a:gdLst/>
              <a:ahLst/>
              <a:cxnLst/>
              <a:rect l="l" t="t" r="r" b="b"/>
              <a:pathLst>
                <a:path w="2540" h="4482465">
                  <a:moveTo>
                    <a:pt x="2540" y="4480725"/>
                  </a:moveTo>
                  <a:lnTo>
                    <a:pt x="2159" y="4479823"/>
                  </a:lnTo>
                  <a:lnTo>
                    <a:pt x="1270" y="4479455"/>
                  </a:lnTo>
                  <a:lnTo>
                    <a:pt x="368" y="4479823"/>
                  </a:lnTo>
                  <a:lnTo>
                    <a:pt x="0" y="4480725"/>
                  </a:lnTo>
                  <a:lnTo>
                    <a:pt x="368" y="4481627"/>
                  </a:lnTo>
                  <a:lnTo>
                    <a:pt x="1270" y="4481995"/>
                  </a:lnTo>
                  <a:lnTo>
                    <a:pt x="2159" y="4481627"/>
                  </a:lnTo>
                  <a:lnTo>
                    <a:pt x="2540" y="4480725"/>
                  </a:lnTo>
                  <a:close/>
                </a:path>
                <a:path w="2540" h="4482465">
                  <a:moveTo>
                    <a:pt x="2540" y="1270"/>
                  </a:moveTo>
                  <a:lnTo>
                    <a:pt x="2159" y="368"/>
                  </a:lnTo>
                  <a:lnTo>
                    <a:pt x="1270" y="0"/>
                  </a:lnTo>
                  <a:lnTo>
                    <a:pt x="368" y="368"/>
                  </a:lnTo>
                  <a:lnTo>
                    <a:pt x="0" y="1270"/>
                  </a:lnTo>
                  <a:lnTo>
                    <a:pt x="368" y="2171"/>
                  </a:lnTo>
                  <a:lnTo>
                    <a:pt x="1270" y="2540"/>
                  </a:lnTo>
                  <a:lnTo>
                    <a:pt x="2159" y="2171"/>
                  </a:lnTo>
                  <a:lnTo>
                    <a:pt x="2540" y="1270"/>
                  </a:lnTo>
                  <a:close/>
                </a:path>
              </a:pathLst>
            </a:custGeom>
            <a:solidFill>
              <a:srgbClr val="231F20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8882" y="1784347"/>
              <a:ext cx="0" cy="4472305"/>
            </a:xfrm>
            <a:custGeom>
              <a:avLst/>
              <a:gdLst/>
              <a:ahLst/>
              <a:cxnLst/>
              <a:rect l="l" t="t" r="r" b="b"/>
              <a:pathLst>
                <a:path h="4472305">
                  <a:moveTo>
                    <a:pt x="0" y="0"/>
                  </a:moveTo>
                  <a:lnTo>
                    <a:pt x="0" y="4471847"/>
                  </a:lnTo>
                </a:path>
              </a:pathLst>
            </a:custGeom>
            <a:ln w="317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37612" y="1777999"/>
              <a:ext cx="2540" cy="4482465"/>
            </a:xfrm>
            <a:custGeom>
              <a:avLst/>
              <a:gdLst/>
              <a:ahLst/>
              <a:cxnLst/>
              <a:rect l="l" t="t" r="r" b="b"/>
              <a:pathLst>
                <a:path w="2539" h="4482465">
                  <a:moveTo>
                    <a:pt x="2540" y="4480725"/>
                  </a:moveTo>
                  <a:lnTo>
                    <a:pt x="2159" y="4479836"/>
                  </a:lnTo>
                  <a:lnTo>
                    <a:pt x="1270" y="4479455"/>
                  </a:lnTo>
                  <a:lnTo>
                    <a:pt x="368" y="4479836"/>
                  </a:lnTo>
                  <a:lnTo>
                    <a:pt x="0" y="4480725"/>
                  </a:lnTo>
                  <a:lnTo>
                    <a:pt x="368" y="4481627"/>
                  </a:lnTo>
                  <a:lnTo>
                    <a:pt x="1270" y="4481995"/>
                  </a:lnTo>
                  <a:lnTo>
                    <a:pt x="2159" y="4481627"/>
                  </a:lnTo>
                  <a:lnTo>
                    <a:pt x="2540" y="4480725"/>
                  </a:lnTo>
                  <a:close/>
                </a:path>
                <a:path w="2539" h="4482465">
                  <a:moveTo>
                    <a:pt x="2540" y="1270"/>
                  </a:moveTo>
                  <a:lnTo>
                    <a:pt x="2159" y="381"/>
                  </a:lnTo>
                  <a:lnTo>
                    <a:pt x="1270" y="0"/>
                  </a:lnTo>
                  <a:lnTo>
                    <a:pt x="368" y="381"/>
                  </a:lnTo>
                  <a:lnTo>
                    <a:pt x="0" y="1270"/>
                  </a:lnTo>
                  <a:lnTo>
                    <a:pt x="368" y="2171"/>
                  </a:lnTo>
                  <a:lnTo>
                    <a:pt x="1270" y="2540"/>
                  </a:lnTo>
                  <a:lnTo>
                    <a:pt x="2159" y="2171"/>
                  </a:lnTo>
                  <a:lnTo>
                    <a:pt x="2540" y="1270"/>
                  </a:lnTo>
                  <a:close/>
                </a:path>
              </a:pathLst>
            </a:custGeom>
            <a:solidFill>
              <a:srgbClr val="231F20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7929" y="1793648"/>
              <a:ext cx="0" cy="4472305"/>
            </a:xfrm>
            <a:custGeom>
              <a:avLst/>
              <a:gdLst/>
              <a:ahLst/>
              <a:cxnLst/>
              <a:rect l="l" t="t" r="r" b="b"/>
              <a:pathLst>
                <a:path h="4472305">
                  <a:moveTo>
                    <a:pt x="0" y="0"/>
                  </a:moveTo>
                  <a:lnTo>
                    <a:pt x="0" y="4471847"/>
                  </a:lnTo>
                </a:path>
              </a:pathLst>
            </a:custGeom>
            <a:ln w="317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26660" y="1787308"/>
              <a:ext cx="2540" cy="4482465"/>
            </a:xfrm>
            <a:custGeom>
              <a:avLst/>
              <a:gdLst/>
              <a:ahLst/>
              <a:cxnLst/>
              <a:rect l="l" t="t" r="r" b="b"/>
              <a:pathLst>
                <a:path w="2539" h="4482465">
                  <a:moveTo>
                    <a:pt x="2540" y="4480725"/>
                  </a:moveTo>
                  <a:lnTo>
                    <a:pt x="2159" y="4479823"/>
                  </a:lnTo>
                  <a:lnTo>
                    <a:pt x="1270" y="4479455"/>
                  </a:lnTo>
                  <a:lnTo>
                    <a:pt x="368" y="4479823"/>
                  </a:lnTo>
                  <a:lnTo>
                    <a:pt x="0" y="4480725"/>
                  </a:lnTo>
                  <a:lnTo>
                    <a:pt x="368" y="4481627"/>
                  </a:lnTo>
                  <a:lnTo>
                    <a:pt x="1270" y="4481995"/>
                  </a:lnTo>
                  <a:lnTo>
                    <a:pt x="2159" y="4481627"/>
                  </a:lnTo>
                  <a:lnTo>
                    <a:pt x="2540" y="4480725"/>
                  </a:lnTo>
                  <a:close/>
                </a:path>
                <a:path w="2539" h="4482465">
                  <a:moveTo>
                    <a:pt x="2540" y="1270"/>
                  </a:moveTo>
                  <a:lnTo>
                    <a:pt x="2159" y="368"/>
                  </a:lnTo>
                  <a:lnTo>
                    <a:pt x="1270" y="0"/>
                  </a:lnTo>
                  <a:lnTo>
                    <a:pt x="368" y="368"/>
                  </a:lnTo>
                  <a:lnTo>
                    <a:pt x="0" y="1270"/>
                  </a:lnTo>
                  <a:lnTo>
                    <a:pt x="368" y="2171"/>
                  </a:lnTo>
                  <a:lnTo>
                    <a:pt x="1270" y="2540"/>
                  </a:lnTo>
                  <a:lnTo>
                    <a:pt x="2159" y="2171"/>
                  </a:lnTo>
                  <a:lnTo>
                    <a:pt x="2540" y="1270"/>
                  </a:lnTo>
                  <a:close/>
                </a:path>
              </a:pathLst>
            </a:custGeom>
            <a:solidFill>
              <a:srgbClr val="231F20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016" y="3999537"/>
              <a:ext cx="9091295" cy="0"/>
            </a:xfrm>
            <a:custGeom>
              <a:avLst/>
              <a:gdLst/>
              <a:ahLst/>
              <a:cxnLst/>
              <a:rect l="l" t="t" r="r" b="b"/>
              <a:pathLst>
                <a:path w="9091295">
                  <a:moveTo>
                    <a:pt x="90909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187" y="3998277"/>
              <a:ext cx="9101455" cy="2540"/>
            </a:xfrm>
            <a:custGeom>
              <a:avLst/>
              <a:gdLst/>
              <a:ahLst/>
              <a:cxnLst/>
              <a:rect l="l" t="t" r="r" b="b"/>
              <a:pathLst>
                <a:path w="9101455" h="2539">
                  <a:moveTo>
                    <a:pt x="2540" y="1270"/>
                  </a:moveTo>
                  <a:lnTo>
                    <a:pt x="2171" y="368"/>
                  </a:lnTo>
                  <a:lnTo>
                    <a:pt x="1270" y="0"/>
                  </a:lnTo>
                  <a:lnTo>
                    <a:pt x="368" y="368"/>
                  </a:lnTo>
                  <a:lnTo>
                    <a:pt x="0" y="1270"/>
                  </a:lnTo>
                  <a:lnTo>
                    <a:pt x="368" y="2159"/>
                  </a:lnTo>
                  <a:lnTo>
                    <a:pt x="1270" y="2540"/>
                  </a:lnTo>
                  <a:lnTo>
                    <a:pt x="2171" y="2159"/>
                  </a:lnTo>
                  <a:lnTo>
                    <a:pt x="2540" y="1270"/>
                  </a:lnTo>
                  <a:close/>
                </a:path>
                <a:path w="9101455" h="2539">
                  <a:moveTo>
                    <a:pt x="9101150" y="1270"/>
                  </a:moveTo>
                  <a:lnTo>
                    <a:pt x="9100782" y="368"/>
                  </a:lnTo>
                  <a:lnTo>
                    <a:pt x="9099880" y="0"/>
                  </a:lnTo>
                  <a:lnTo>
                    <a:pt x="9098978" y="368"/>
                  </a:lnTo>
                  <a:lnTo>
                    <a:pt x="9098610" y="1270"/>
                  </a:lnTo>
                  <a:lnTo>
                    <a:pt x="9098978" y="2159"/>
                  </a:lnTo>
                  <a:lnTo>
                    <a:pt x="9099880" y="2540"/>
                  </a:lnTo>
                  <a:lnTo>
                    <a:pt x="9100782" y="2159"/>
                  </a:lnTo>
                  <a:lnTo>
                    <a:pt x="9101150" y="1270"/>
                  </a:lnTo>
                  <a:close/>
                </a:path>
              </a:pathLst>
            </a:custGeom>
            <a:solidFill>
              <a:srgbClr val="231F20">
                <a:alpha val="7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8604" y="2218319"/>
              <a:ext cx="423545" cy="373380"/>
            </a:xfrm>
            <a:custGeom>
              <a:avLst/>
              <a:gdLst/>
              <a:ahLst/>
              <a:cxnLst/>
              <a:rect l="l" t="t" r="r" b="b"/>
              <a:pathLst>
                <a:path w="423544" h="373380">
                  <a:moveTo>
                    <a:pt x="219202" y="367042"/>
                  </a:moveTo>
                  <a:lnTo>
                    <a:pt x="216992" y="368833"/>
                  </a:lnTo>
                  <a:lnTo>
                    <a:pt x="211594" y="373100"/>
                  </a:lnTo>
                  <a:lnTo>
                    <a:pt x="206489" y="369036"/>
                  </a:lnTo>
                  <a:lnTo>
                    <a:pt x="204495" y="367449"/>
                  </a:lnTo>
                  <a:lnTo>
                    <a:pt x="180375" y="347447"/>
                  </a:lnTo>
                  <a:lnTo>
                    <a:pt x="146186" y="317228"/>
                  </a:lnTo>
                  <a:lnTo>
                    <a:pt x="106952" y="279427"/>
                  </a:lnTo>
                  <a:lnTo>
                    <a:pt x="67694" y="236678"/>
                  </a:lnTo>
                  <a:lnTo>
                    <a:pt x="33434" y="191617"/>
                  </a:lnTo>
                  <a:lnTo>
                    <a:pt x="9195" y="146876"/>
                  </a:lnTo>
                  <a:lnTo>
                    <a:pt x="0" y="105092"/>
                  </a:lnTo>
                  <a:lnTo>
                    <a:pt x="8400" y="64191"/>
                  </a:lnTo>
                  <a:lnTo>
                    <a:pt x="31302" y="30786"/>
                  </a:lnTo>
                  <a:lnTo>
                    <a:pt x="65258" y="8260"/>
                  </a:lnTo>
                  <a:lnTo>
                    <a:pt x="106819" y="0"/>
                  </a:lnTo>
                  <a:lnTo>
                    <a:pt x="141485" y="4698"/>
                  </a:lnTo>
                  <a:lnTo>
                    <a:pt x="168960" y="18773"/>
                  </a:lnTo>
                  <a:lnTo>
                    <a:pt x="191558" y="42198"/>
                  </a:lnTo>
                  <a:lnTo>
                    <a:pt x="211594" y="74942"/>
                  </a:lnTo>
                  <a:lnTo>
                    <a:pt x="231630" y="42198"/>
                  </a:lnTo>
                  <a:lnTo>
                    <a:pt x="254228" y="18773"/>
                  </a:lnTo>
                  <a:lnTo>
                    <a:pt x="281703" y="4698"/>
                  </a:lnTo>
                  <a:lnTo>
                    <a:pt x="316369" y="0"/>
                  </a:lnTo>
                  <a:lnTo>
                    <a:pt x="357931" y="8260"/>
                  </a:lnTo>
                  <a:lnTo>
                    <a:pt x="391887" y="30786"/>
                  </a:lnTo>
                  <a:lnTo>
                    <a:pt x="414789" y="64191"/>
                  </a:lnTo>
                  <a:lnTo>
                    <a:pt x="423189" y="105092"/>
                  </a:lnTo>
                  <a:lnTo>
                    <a:pt x="414064" y="146701"/>
                  </a:lnTo>
                  <a:lnTo>
                    <a:pt x="389997" y="191253"/>
                  </a:lnTo>
                  <a:lnTo>
                    <a:pt x="355951" y="236144"/>
                  </a:lnTo>
                  <a:lnTo>
                    <a:pt x="316886" y="278771"/>
                  </a:lnTo>
                  <a:lnTo>
                    <a:pt x="277765" y="316532"/>
                  </a:lnTo>
                  <a:lnTo>
                    <a:pt x="243549" y="346824"/>
                  </a:lnTo>
                  <a:lnTo>
                    <a:pt x="219202" y="367042"/>
                  </a:lnTo>
                  <a:close/>
                </a:path>
              </a:pathLst>
            </a:custGeom>
            <a:ln w="113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0075" y="4398112"/>
              <a:ext cx="126288" cy="1431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9427" y="4393134"/>
              <a:ext cx="126301" cy="14311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00463" y="4532929"/>
              <a:ext cx="425450" cy="201295"/>
            </a:xfrm>
            <a:custGeom>
              <a:avLst/>
              <a:gdLst/>
              <a:ahLst/>
              <a:cxnLst/>
              <a:rect l="l" t="t" r="r" b="b"/>
              <a:pathLst>
                <a:path w="425450" h="201295">
                  <a:moveTo>
                    <a:pt x="424878" y="62001"/>
                  </a:moveTo>
                  <a:lnTo>
                    <a:pt x="409236" y="19562"/>
                  </a:lnTo>
                  <a:lnTo>
                    <a:pt x="371640" y="1346"/>
                  </a:lnTo>
                  <a:lnTo>
                    <a:pt x="342353" y="800"/>
                  </a:lnTo>
                  <a:lnTo>
                    <a:pt x="313410" y="107619"/>
                  </a:lnTo>
                  <a:lnTo>
                    <a:pt x="312115" y="102857"/>
                  </a:lnTo>
                  <a:lnTo>
                    <a:pt x="312115" y="102044"/>
                  </a:lnTo>
                  <a:lnTo>
                    <a:pt x="310832" y="106819"/>
                  </a:lnTo>
                  <a:lnTo>
                    <a:pt x="281876" y="0"/>
                  </a:lnTo>
                  <a:lnTo>
                    <a:pt x="240080" y="2470"/>
                  </a:lnTo>
                  <a:lnTo>
                    <a:pt x="210324" y="25184"/>
                  </a:lnTo>
                  <a:lnTo>
                    <a:pt x="202384" y="17497"/>
                  </a:lnTo>
                  <a:lnTo>
                    <a:pt x="193247" y="11612"/>
                  </a:lnTo>
                  <a:lnTo>
                    <a:pt x="183137" y="7801"/>
                  </a:lnTo>
                  <a:lnTo>
                    <a:pt x="172275" y="6337"/>
                  </a:lnTo>
                  <a:lnTo>
                    <a:pt x="142976" y="5791"/>
                  </a:lnTo>
                  <a:lnTo>
                    <a:pt x="114045" y="112610"/>
                  </a:lnTo>
                  <a:lnTo>
                    <a:pt x="112750" y="107848"/>
                  </a:lnTo>
                  <a:lnTo>
                    <a:pt x="112750" y="107048"/>
                  </a:lnTo>
                  <a:lnTo>
                    <a:pt x="111467" y="111798"/>
                  </a:lnTo>
                  <a:lnTo>
                    <a:pt x="82511" y="4991"/>
                  </a:lnTo>
                  <a:lnTo>
                    <a:pt x="32564" y="10617"/>
                  </a:lnTo>
                  <a:lnTo>
                    <a:pt x="4200" y="42934"/>
                  </a:lnTo>
                  <a:lnTo>
                    <a:pt x="0" y="66179"/>
                  </a:lnTo>
                  <a:lnTo>
                    <a:pt x="0" y="201231"/>
                  </a:lnTo>
                  <a:lnTo>
                    <a:pt x="424878" y="196240"/>
                  </a:lnTo>
                  <a:lnTo>
                    <a:pt x="424878" y="62001"/>
                  </a:lnTo>
                  <a:close/>
                </a:path>
              </a:pathLst>
            </a:custGeom>
            <a:ln w="107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37787" y="2192633"/>
              <a:ext cx="255270" cy="424815"/>
            </a:xfrm>
            <a:custGeom>
              <a:avLst/>
              <a:gdLst/>
              <a:ahLst/>
              <a:cxnLst/>
              <a:rect l="l" t="t" r="r" b="b"/>
              <a:pathLst>
                <a:path w="255270" h="424814">
                  <a:moveTo>
                    <a:pt x="0" y="0"/>
                  </a:moveTo>
                  <a:lnTo>
                    <a:pt x="0" y="141757"/>
                  </a:lnTo>
                  <a:lnTo>
                    <a:pt x="10650" y="177127"/>
                  </a:lnTo>
                  <a:lnTo>
                    <a:pt x="36890" y="208665"/>
                  </a:lnTo>
                  <a:lnTo>
                    <a:pt x="70155" y="234981"/>
                  </a:lnTo>
                  <a:lnTo>
                    <a:pt x="101879" y="254685"/>
                  </a:lnTo>
                  <a:lnTo>
                    <a:pt x="95042" y="291282"/>
                  </a:lnTo>
                  <a:lnTo>
                    <a:pt x="82981" y="323091"/>
                  </a:lnTo>
                  <a:lnTo>
                    <a:pt x="65510" y="350408"/>
                  </a:lnTo>
                  <a:lnTo>
                    <a:pt x="42443" y="373532"/>
                  </a:lnTo>
                  <a:lnTo>
                    <a:pt x="212242" y="373532"/>
                  </a:lnTo>
                  <a:lnTo>
                    <a:pt x="189173" y="350408"/>
                  </a:lnTo>
                  <a:lnTo>
                    <a:pt x="171699" y="323091"/>
                  </a:lnTo>
                  <a:lnTo>
                    <a:pt x="159637" y="291282"/>
                  </a:lnTo>
                  <a:lnTo>
                    <a:pt x="152806" y="254685"/>
                  </a:lnTo>
                  <a:lnTo>
                    <a:pt x="184535" y="234981"/>
                  </a:lnTo>
                  <a:lnTo>
                    <a:pt x="217800" y="208665"/>
                  </a:lnTo>
                  <a:lnTo>
                    <a:pt x="244037" y="177127"/>
                  </a:lnTo>
                  <a:lnTo>
                    <a:pt x="254685" y="141757"/>
                  </a:lnTo>
                  <a:lnTo>
                    <a:pt x="254685" y="0"/>
                  </a:lnTo>
                  <a:lnTo>
                    <a:pt x="0" y="0"/>
                  </a:lnTo>
                  <a:close/>
                </a:path>
                <a:path w="255270" h="424814">
                  <a:moveTo>
                    <a:pt x="229222" y="424472"/>
                  </a:moveTo>
                  <a:lnTo>
                    <a:pt x="25476" y="424472"/>
                  </a:lnTo>
                  <a:lnTo>
                    <a:pt x="25476" y="373545"/>
                  </a:lnTo>
                  <a:lnTo>
                    <a:pt x="229222" y="373545"/>
                  </a:lnTo>
                  <a:lnTo>
                    <a:pt x="229222" y="424472"/>
                  </a:lnTo>
                  <a:close/>
                </a:path>
              </a:pathLst>
            </a:custGeom>
            <a:ln w="109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1555" y="2204158"/>
              <a:ext cx="121272" cy="1891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7446" y="2204158"/>
              <a:ext cx="129755" cy="1891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46069" y="4347281"/>
              <a:ext cx="438137" cy="4381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6635" y="2223476"/>
              <a:ext cx="435470" cy="3627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8197" y="4460161"/>
              <a:ext cx="212348" cy="2123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921837" y="4353805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414299" y="281089"/>
                  </a:moveTo>
                  <a:lnTo>
                    <a:pt x="421360" y="254939"/>
                  </a:lnTo>
                  <a:lnTo>
                    <a:pt x="389000" y="236448"/>
                  </a:lnTo>
                  <a:lnTo>
                    <a:pt x="390118" y="228142"/>
                  </a:lnTo>
                  <a:lnTo>
                    <a:pt x="390639" y="219798"/>
                  </a:lnTo>
                  <a:lnTo>
                    <a:pt x="390588" y="211467"/>
                  </a:lnTo>
                  <a:lnTo>
                    <a:pt x="425081" y="197281"/>
                  </a:lnTo>
                  <a:lnTo>
                    <a:pt x="421424" y="170433"/>
                  </a:lnTo>
                  <a:lnTo>
                    <a:pt x="384390" y="165988"/>
                  </a:lnTo>
                  <a:lnTo>
                    <a:pt x="382422" y="158686"/>
                  </a:lnTo>
                  <a:lnTo>
                    <a:pt x="379983" y="151498"/>
                  </a:lnTo>
                  <a:lnTo>
                    <a:pt x="377075" y="144462"/>
                  </a:lnTo>
                  <a:lnTo>
                    <a:pt x="403682" y="118351"/>
                  </a:lnTo>
                  <a:lnTo>
                    <a:pt x="390169" y="94856"/>
                  </a:lnTo>
                  <a:lnTo>
                    <a:pt x="354241" y="104673"/>
                  </a:lnTo>
                  <a:lnTo>
                    <a:pt x="349224" y="98082"/>
                  </a:lnTo>
                  <a:lnTo>
                    <a:pt x="343712" y="91782"/>
                  </a:lnTo>
                  <a:lnTo>
                    <a:pt x="337680" y="85839"/>
                  </a:lnTo>
                  <a:lnTo>
                    <a:pt x="352297" y="51104"/>
                  </a:lnTo>
                  <a:lnTo>
                    <a:pt x="330746" y="34709"/>
                  </a:lnTo>
                  <a:lnTo>
                    <a:pt x="301180" y="58089"/>
                  </a:lnTo>
                  <a:lnTo>
                    <a:pt x="294512" y="54254"/>
                  </a:lnTo>
                  <a:lnTo>
                    <a:pt x="287693" y="50914"/>
                  </a:lnTo>
                  <a:lnTo>
                    <a:pt x="280746" y="48031"/>
                  </a:lnTo>
                  <a:lnTo>
                    <a:pt x="281089" y="10769"/>
                  </a:lnTo>
                  <a:lnTo>
                    <a:pt x="254939" y="3708"/>
                  </a:lnTo>
                  <a:lnTo>
                    <a:pt x="236461" y="36067"/>
                  </a:lnTo>
                  <a:lnTo>
                    <a:pt x="228155" y="34950"/>
                  </a:lnTo>
                  <a:lnTo>
                    <a:pt x="219798" y="34429"/>
                  </a:lnTo>
                  <a:lnTo>
                    <a:pt x="211467" y="34493"/>
                  </a:lnTo>
                  <a:lnTo>
                    <a:pt x="197281" y="0"/>
                  </a:lnTo>
                  <a:lnTo>
                    <a:pt x="170433" y="3644"/>
                  </a:lnTo>
                  <a:lnTo>
                    <a:pt x="165988" y="40665"/>
                  </a:lnTo>
                  <a:lnTo>
                    <a:pt x="158673" y="42646"/>
                  </a:lnTo>
                  <a:lnTo>
                    <a:pt x="151485" y="45084"/>
                  </a:lnTo>
                  <a:lnTo>
                    <a:pt x="144462" y="47993"/>
                  </a:lnTo>
                  <a:lnTo>
                    <a:pt x="118338" y="21399"/>
                  </a:lnTo>
                  <a:lnTo>
                    <a:pt x="94843" y="34886"/>
                  </a:lnTo>
                  <a:lnTo>
                    <a:pt x="104673" y="70815"/>
                  </a:lnTo>
                  <a:lnTo>
                    <a:pt x="98082" y="75844"/>
                  </a:lnTo>
                  <a:lnTo>
                    <a:pt x="91782" y="81368"/>
                  </a:lnTo>
                  <a:lnTo>
                    <a:pt x="85851" y="87388"/>
                  </a:lnTo>
                  <a:lnTo>
                    <a:pt x="51104" y="72758"/>
                  </a:lnTo>
                  <a:lnTo>
                    <a:pt x="34709" y="94322"/>
                  </a:lnTo>
                  <a:lnTo>
                    <a:pt x="58089" y="123901"/>
                  </a:lnTo>
                  <a:lnTo>
                    <a:pt x="54254" y="130543"/>
                  </a:lnTo>
                  <a:lnTo>
                    <a:pt x="50914" y="137363"/>
                  </a:lnTo>
                  <a:lnTo>
                    <a:pt x="48031" y="144310"/>
                  </a:lnTo>
                  <a:lnTo>
                    <a:pt x="10769" y="143992"/>
                  </a:lnTo>
                  <a:lnTo>
                    <a:pt x="3708" y="170141"/>
                  </a:lnTo>
                  <a:lnTo>
                    <a:pt x="36080" y="188607"/>
                  </a:lnTo>
                  <a:lnTo>
                    <a:pt x="34963" y="196913"/>
                  </a:lnTo>
                  <a:lnTo>
                    <a:pt x="34429" y="205270"/>
                  </a:lnTo>
                  <a:lnTo>
                    <a:pt x="34480" y="213601"/>
                  </a:lnTo>
                  <a:lnTo>
                    <a:pt x="0" y="227787"/>
                  </a:lnTo>
                  <a:lnTo>
                    <a:pt x="3644" y="254622"/>
                  </a:lnTo>
                  <a:lnTo>
                    <a:pt x="40665" y="259079"/>
                  </a:lnTo>
                  <a:lnTo>
                    <a:pt x="42646" y="266382"/>
                  </a:lnTo>
                  <a:lnTo>
                    <a:pt x="45084" y="273583"/>
                  </a:lnTo>
                  <a:lnTo>
                    <a:pt x="47993" y="280619"/>
                  </a:lnTo>
                  <a:lnTo>
                    <a:pt x="21386" y="306730"/>
                  </a:lnTo>
                  <a:lnTo>
                    <a:pt x="34886" y="330212"/>
                  </a:lnTo>
                  <a:lnTo>
                    <a:pt x="70827" y="320395"/>
                  </a:lnTo>
                  <a:lnTo>
                    <a:pt x="75857" y="326986"/>
                  </a:lnTo>
                  <a:lnTo>
                    <a:pt x="81368" y="333273"/>
                  </a:lnTo>
                  <a:lnTo>
                    <a:pt x="87388" y="339216"/>
                  </a:lnTo>
                  <a:lnTo>
                    <a:pt x="72758" y="373951"/>
                  </a:lnTo>
                  <a:lnTo>
                    <a:pt x="94322" y="390359"/>
                  </a:lnTo>
                  <a:lnTo>
                    <a:pt x="123901" y="366966"/>
                  </a:lnTo>
                  <a:lnTo>
                    <a:pt x="130555" y="370801"/>
                  </a:lnTo>
                  <a:lnTo>
                    <a:pt x="137363" y="374154"/>
                  </a:lnTo>
                  <a:lnTo>
                    <a:pt x="144322" y="377050"/>
                  </a:lnTo>
                  <a:lnTo>
                    <a:pt x="143979" y="414286"/>
                  </a:lnTo>
                  <a:lnTo>
                    <a:pt x="170129" y="421360"/>
                  </a:lnTo>
                  <a:lnTo>
                    <a:pt x="188607" y="389000"/>
                  </a:lnTo>
                  <a:lnTo>
                    <a:pt x="196913" y="390118"/>
                  </a:lnTo>
                  <a:lnTo>
                    <a:pt x="205270" y="390639"/>
                  </a:lnTo>
                  <a:lnTo>
                    <a:pt x="213613" y="390588"/>
                  </a:lnTo>
                  <a:lnTo>
                    <a:pt x="227787" y="425081"/>
                  </a:lnTo>
                  <a:lnTo>
                    <a:pt x="254622" y="421424"/>
                  </a:lnTo>
                  <a:lnTo>
                    <a:pt x="259079" y="384390"/>
                  </a:lnTo>
                  <a:lnTo>
                    <a:pt x="266382" y="382409"/>
                  </a:lnTo>
                  <a:lnTo>
                    <a:pt x="273583" y="379984"/>
                  </a:lnTo>
                  <a:lnTo>
                    <a:pt x="280619" y="377088"/>
                  </a:lnTo>
                  <a:lnTo>
                    <a:pt x="306730" y="403669"/>
                  </a:lnTo>
                  <a:lnTo>
                    <a:pt x="330212" y="390182"/>
                  </a:lnTo>
                  <a:lnTo>
                    <a:pt x="320408" y="354241"/>
                  </a:lnTo>
                  <a:lnTo>
                    <a:pt x="326986" y="349224"/>
                  </a:lnTo>
                  <a:lnTo>
                    <a:pt x="333286" y="343712"/>
                  </a:lnTo>
                  <a:lnTo>
                    <a:pt x="339216" y="337680"/>
                  </a:lnTo>
                  <a:lnTo>
                    <a:pt x="373964" y="352298"/>
                  </a:lnTo>
                  <a:lnTo>
                    <a:pt x="390359" y="330746"/>
                  </a:lnTo>
                  <a:lnTo>
                    <a:pt x="366979" y="301180"/>
                  </a:lnTo>
                  <a:lnTo>
                    <a:pt x="370801" y="294525"/>
                  </a:lnTo>
                  <a:lnTo>
                    <a:pt x="374167" y="287693"/>
                  </a:lnTo>
                  <a:lnTo>
                    <a:pt x="377050" y="280746"/>
                  </a:lnTo>
                  <a:lnTo>
                    <a:pt x="414299" y="281089"/>
                  </a:lnTo>
                  <a:close/>
                </a:path>
              </a:pathLst>
            </a:custGeom>
            <a:ln w="10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82592" y="2243133"/>
              <a:ext cx="425450" cy="322580"/>
            </a:xfrm>
            <a:custGeom>
              <a:avLst/>
              <a:gdLst/>
              <a:ahLst/>
              <a:cxnLst/>
              <a:rect l="l" t="t" r="r" b="b"/>
              <a:pathLst>
                <a:path w="425450" h="322580">
                  <a:moveTo>
                    <a:pt x="395528" y="322287"/>
                  </a:moveTo>
                  <a:lnTo>
                    <a:pt x="384124" y="319985"/>
                  </a:lnTo>
                  <a:lnTo>
                    <a:pt x="374811" y="313705"/>
                  </a:lnTo>
                  <a:lnTo>
                    <a:pt x="368532" y="304392"/>
                  </a:lnTo>
                  <a:lnTo>
                    <a:pt x="366229" y="292989"/>
                  </a:lnTo>
                  <a:lnTo>
                    <a:pt x="366229" y="29298"/>
                  </a:lnTo>
                  <a:lnTo>
                    <a:pt x="368532" y="17895"/>
                  </a:lnTo>
                  <a:lnTo>
                    <a:pt x="374811" y="8582"/>
                  </a:lnTo>
                  <a:lnTo>
                    <a:pt x="384124" y="2302"/>
                  </a:lnTo>
                  <a:lnTo>
                    <a:pt x="395528" y="0"/>
                  </a:lnTo>
                  <a:lnTo>
                    <a:pt x="406932" y="2302"/>
                  </a:lnTo>
                  <a:lnTo>
                    <a:pt x="416245" y="8582"/>
                  </a:lnTo>
                  <a:lnTo>
                    <a:pt x="422525" y="17895"/>
                  </a:lnTo>
                  <a:lnTo>
                    <a:pt x="424827" y="29298"/>
                  </a:lnTo>
                  <a:lnTo>
                    <a:pt x="424827" y="292989"/>
                  </a:lnTo>
                  <a:lnTo>
                    <a:pt x="422525" y="304392"/>
                  </a:lnTo>
                  <a:lnTo>
                    <a:pt x="416245" y="313705"/>
                  </a:lnTo>
                  <a:lnTo>
                    <a:pt x="406932" y="319985"/>
                  </a:lnTo>
                  <a:lnTo>
                    <a:pt x="395528" y="322287"/>
                  </a:lnTo>
                  <a:close/>
                </a:path>
                <a:path w="425450" h="322580">
                  <a:moveTo>
                    <a:pt x="21971" y="227063"/>
                  </a:moveTo>
                  <a:lnTo>
                    <a:pt x="13415" y="225337"/>
                  </a:lnTo>
                  <a:lnTo>
                    <a:pt x="6432" y="220630"/>
                  </a:lnTo>
                  <a:lnTo>
                    <a:pt x="1725" y="213647"/>
                  </a:lnTo>
                  <a:lnTo>
                    <a:pt x="0" y="205092"/>
                  </a:lnTo>
                  <a:lnTo>
                    <a:pt x="0" y="117208"/>
                  </a:lnTo>
                  <a:lnTo>
                    <a:pt x="1725" y="108651"/>
                  </a:lnTo>
                  <a:lnTo>
                    <a:pt x="6432" y="101663"/>
                  </a:lnTo>
                  <a:lnTo>
                    <a:pt x="13415" y="96952"/>
                  </a:lnTo>
                  <a:lnTo>
                    <a:pt x="21971" y="95224"/>
                  </a:lnTo>
                  <a:lnTo>
                    <a:pt x="30520" y="96952"/>
                  </a:lnTo>
                  <a:lnTo>
                    <a:pt x="37504" y="101663"/>
                  </a:lnTo>
                  <a:lnTo>
                    <a:pt x="42214" y="108651"/>
                  </a:lnTo>
                  <a:lnTo>
                    <a:pt x="43942" y="117208"/>
                  </a:lnTo>
                  <a:lnTo>
                    <a:pt x="43942" y="205092"/>
                  </a:lnTo>
                  <a:lnTo>
                    <a:pt x="42214" y="213647"/>
                  </a:lnTo>
                  <a:lnTo>
                    <a:pt x="37504" y="220630"/>
                  </a:lnTo>
                  <a:lnTo>
                    <a:pt x="30520" y="225337"/>
                  </a:lnTo>
                  <a:lnTo>
                    <a:pt x="21971" y="227063"/>
                  </a:lnTo>
                  <a:close/>
                </a:path>
                <a:path w="425450" h="322580">
                  <a:moveTo>
                    <a:pt x="43942" y="117208"/>
                  </a:moveTo>
                  <a:lnTo>
                    <a:pt x="43942" y="161150"/>
                  </a:lnTo>
                  <a:lnTo>
                    <a:pt x="43942" y="205092"/>
                  </a:lnTo>
                  <a:lnTo>
                    <a:pt x="366229" y="285661"/>
                  </a:lnTo>
                  <a:lnTo>
                    <a:pt x="366229" y="161150"/>
                  </a:lnTo>
                  <a:lnTo>
                    <a:pt x="366229" y="36626"/>
                  </a:lnTo>
                  <a:lnTo>
                    <a:pt x="43942" y="11720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83778" y="2318317"/>
              <a:ext cx="248470" cy="2299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63179" y="4486898"/>
              <a:ext cx="391156" cy="2511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130596" y="4397230"/>
              <a:ext cx="528955" cy="208279"/>
            </a:xfrm>
            <a:custGeom>
              <a:avLst/>
              <a:gdLst/>
              <a:ahLst/>
              <a:cxnLst/>
              <a:rect l="l" t="t" r="r" b="b"/>
              <a:pathLst>
                <a:path w="528954" h="208279">
                  <a:moveTo>
                    <a:pt x="163677" y="62966"/>
                  </a:moveTo>
                  <a:lnTo>
                    <a:pt x="149814" y="56379"/>
                  </a:lnTo>
                  <a:lnTo>
                    <a:pt x="137715" y="48017"/>
                  </a:lnTo>
                  <a:lnTo>
                    <a:pt x="129155" y="40833"/>
                  </a:lnTo>
                  <a:lnTo>
                    <a:pt x="125907" y="37782"/>
                  </a:lnTo>
                </a:path>
                <a:path w="528954" h="208279">
                  <a:moveTo>
                    <a:pt x="358838" y="56680"/>
                  </a:moveTo>
                  <a:lnTo>
                    <a:pt x="336143" y="57450"/>
                  </a:lnTo>
                  <a:lnTo>
                    <a:pt x="315367" y="52428"/>
                  </a:lnTo>
                  <a:lnTo>
                    <a:pt x="296671" y="44764"/>
                  </a:lnTo>
                  <a:lnTo>
                    <a:pt x="280212" y="37604"/>
                  </a:lnTo>
                  <a:lnTo>
                    <a:pt x="272943" y="35485"/>
                  </a:lnTo>
                  <a:lnTo>
                    <a:pt x="265483" y="34597"/>
                  </a:lnTo>
                  <a:lnTo>
                    <a:pt x="257981" y="34943"/>
                  </a:lnTo>
                  <a:lnTo>
                    <a:pt x="250583" y="36525"/>
                  </a:lnTo>
                  <a:lnTo>
                    <a:pt x="140030" y="69684"/>
                  </a:lnTo>
                  <a:lnTo>
                    <a:pt x="147905" y="86341"/>
                  </a:lnTo>
                  <a:lnTo>
                    <a:pt x="163677" y="98999"/>
                  </a:lnTo>
                  <a:lnTo>
                    <a:pt x="183364" y="106443"/>
                  </a:lnTo>
                  <a:lnTo>
                    <a:pt x="202984" y="107454"/>
                  </a:lnTo>
                  <a:lnTo>
                    <a:pt x="291109" y="94856"/>
                  </a:lnTo>
                  <a:lnTo>
                    <a:pt x="404431" y="208178"/>
                  </a:lnTo>
                  <a:lnTo>
                    <a:pt x="423225" y="200950"/>
                  </a:lnTo>
                  <a:lnTo>
                    <a:pt x="442448" y="189711"/>
                  </a:lnTo>
                  <a:lnTo>
                    <a:pt x="459595" y="175011"/>
                  </a:lnTo>
                  <a:lnTo>
                    <a:pt x="472160" y="157403"/>
                  </a:lnTo>
                  <a:lnTo>
                    <a:pt x="497332" y="144792"/>
                  </a:lnTo>
                  <a:lnTo>
                    <a:pt x="396608" y="44068"/>
                  </a:lnTo>
                  <a:lnTo>
                    <a:pt x="384606" y="49470"/>
                  </a:lnTo>
                  <a:lnTo>
                    <a:pt x="375837" y="52712"/>
                  </a:lnTo>
                  <a:lnTo>
                    <a:pt x="368011" y="54786"/>
                  </a:lnTo>
                  <a:lnTo>
                    <a:pt x="358838" y="56680"/>
                  </a:lnTo>
                  <a:close/>
                </a:path>
                <a:path w="528954" h="208279">
                  <a:moveTo>
                    <a:pt x="528815" y="125920"/>
                  </a:moveTo>
                  <a:lnTo>
                    <a:pt x="503643" y="151104"/>
                  </a:lnTo>
                  <a:lnTo>
                    <a:pt x="390321" y="37782"/>
                  </a:lnTo>
                  <a:lnTo>
                    <a:pt x="415505" y="12598"/>
                  </a:lnTo>
                </a:path>
                <a:path w="528954" h="208279">
                  <a:moveTo>
                    <a:pt x="509930" y="119621"/>
                  </a:moveTo>
                  <a:lnTo>
                    <a:pt x="497332" y="107035"/>
                  </a:lnTo>
                </a:path>
                <a:path w="528954" h="208279">
                  <a:moveTo>
                    <a:pt x="113309" y="0"/>
                  </a:moveTo>
                  <a:lnTo>
                    <a:pt x="138506" y="25184"/>
                  </a:lnTo>
                  <a:lnTo>
                    <a:pt x="25184" y="138506"/>
                  </a:lnTo>
                  <a:lnTo>
                    <a:pt x="0" y="113322"/>
                  </a:lnTo>
                </a:path>
                <a:path w="528954" h="208279">
                  <a:moveTo>
                    <a:pt x="18884" y="107035"/>
                  </a:moveTo>
                  <a:lnTo>
                    <a:pt x="31470" y="94437"/>
                  </a:lnTo>
                </a:path>
              </a:pathLst>
            </a:custGeom>
            <a:ln w="10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4436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35863" y="456434"/>
            <a:ext cx="2160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DB3D6"/>
                </a:solidFill>
              </a:rPr>
              <a:t>CORE</a:t>
            </a:r>
            <a:r>
              <a:rPr spc="-140" dirty="0">
                <a:solidFill>
                  <a:srgbClr val="7DB3D6"/>
                </a:solidFill>
              </a:rPr>
              <a:t> </a:t>
            </a:r>
            <a:r>
              <a:rPr spc="-30" dirty="0"/>
              <a:t>VALUES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59725" y="3182007"/>
            <a:ext cx="862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PASSION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5309" y="5375551"/>
            <a:ext cx="1831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PROFESSIONALISM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41344" y="5375551"/>
            <a:ext cx="1090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DISCIPLINE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33885" y="5375551"/>
            <a:ext cx="16770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ACCOUNTABILITY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66506" y="5375551"/>
            <a:ext cx="1165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RELIABILITY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55568" y="3182007"/>
            <a:ext cx="1243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EXCELLENCE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14479" y="3182007"/>
            <a:ext cx="897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GROWTH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96784" y="3182007"/>
            <a:ext cx="1704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75B87"/>
                </a:solidFill>
                <a:latin typeface="Montserrat"/>
                <a:cs typeface="Montserrat"/>
              </a:rPr>
              <a:t>COMMUNICATION</a:t>
            </a:r>
            <a:endParaRPr sz="1400">
              <a:latin typeface="Montserrat"/>
              <a:cs typeface="Montserra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311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b="1" spc="-25" dirty="0">
                <a:solidFill>
                  <a:srgbClr val="3C5682"/>
                </a:solidFill>
                <a:latin typeface="Montserrat SemiBold"/>
                <a:cs typeface="Montserrat SemiBold"/>
              </a:rPr>
              <a:t>6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FFFF"/>
                </a:solidFill>
              </a:rPr>
              <a:t>Private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Confidential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©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NOW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CFO.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rights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reserved.</a:t>
            </a:r>
            <a:r>
              <a:rPr spc="225" dirty="0">
                <a:solidFill>
                  <a:srgbClr val="FFFFFF"/>
                </a:solidFill>
              </a:rPr>
              <a:t> </a:t>
            </a:r>
            <a:r>
              <a:rPr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1549901"/>
            <a:ext cx="10058400" cy="5504815"/>
          </a:xfrm>
          <a:custGeom>
            <a:avLst/>
            <a:gdLst/>
            <a:ahLst/>
            <a:cxnLst/>
            <a:rect l="l" t="t" r="r" b="b"/>
            <a:pathLst>
              <a:path w="10058400" h="5504815">
                <a:moveTo>
                  <a:pt x="10058400" y="5504294"/>
                </a:moveTo>
                <a:lnTo>
                  <a:pt x="0" y="5504294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5504294"/>
                </a:lnTo>
                <a:close/>
              </a:path>
            </a:pathLst>
          </a:custGeom>
          <a:solidFill>
            <a:srgbClr val="365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90909" y="4145328"/>
            <a:ext cx="167640" cy="309880"/>
          </a:xfrm>
          <a:custGeom>
            <a:avLst/>
            <a:gdLst/>
            <a:ahLst/>
            <a:cxnLst/>
            <a:rect l="l" t="t" r="r" b="b"/>
            <a:pathLst>
              <a:path w="167640" h="309879">
                <a:moveTo>
                  <a:pt x="167490" y="309357"/>
                </a:moveTo>
                <a:lnTo>
                  <a:pt x="0" y="309357"/>
                </a:lnTo>
                <a:lnTo>
                  <a:pt x="167490" y="0"/>
                </a:lnTo>
                <a:lnTo>
                  <a:pt x="167490" y="309357"/>
                </a:lnTo>
                <a:close/>
              </a:path>
            </a:pathLst>
          </a:custGeom>
          <a:solidFill>
            <a:srgbClr val="636466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3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48563" y="456434"/>
            <a:ext cx="22675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DB3D6"/>
                </a:solidFill>
              </a:rPr>
              <a:t>OUR</a:t>
            </a:r>
            <a:r>
              <a:rPr spc="-100" dirty="0">
                <a:solidFill>
                  <a:srgbClr val="7DB3D6"/>
                </a:solidFill>
              </a:rPr>
              <a:t> </a:t>
            </a:r>
            <a:r>
              <a:rPr spc="-15" dirty="0"/>
              <a:t>SERVICES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887829" y="5409400"/>
            <a:ext cx="2263140" cy="1196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300" b="1" spc="105" dirty="0">
                <a:solidFill>
                  <a:srgbClr val="FFFFFF"/>
                </a:solidFill>
                <a:latin typeface="Montserrat"/>
                <a:cs typeface="Montserrat"/>
              </a:rPr>
              <a:t>Staff</a:t>
            </a:r>
            <a:r>
              <a:rPr sz="1300" b="1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Training:</a:t>
            </a:r>
            <a:endParaRPr sz="1300">
              <a:latin typeface="Montserrat"/>
              <a:cs typeface="Montserrat"/>
            </a:endParaRPr>
          </a:p>
          <a:p>
            <a:pPr marL="12700" marR="5080" algn="ctr">
              <a:lnSpc>
                <a:spcPct val="109000"/>
              </a:lnSpc>
              <a:spcBef>
                <a:spcPts val="365"/>
              </a:spcBef>
            </a:pP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Training</a:t>
            </a:r>
            <a:r>
              <a:rPr sz="1300" spc="-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designed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to empower</a:t>
            </a:r>
            <a:r>
              <a:rPr sz="13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your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team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with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essential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financial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skills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knowledge.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641604" y="4325106"/>
            <a:ext cx="755650" cy="755650"/>
            <a:chOff x="7641604" y="4325106"/>
            <a:chExt cx="755650" cy="755650"/>
          </a:xfrm>
        </p:grpSpPr>
        <p:sp>
          <p:nvSpPr>
            <p:cNvPr id="36" name="object 36"/>
            <p:cNvSpPr/>
            <p:nvPr/>
          </p:nvSpPr>
          <p:spPr>
            <a:xfrm>
              <a:off x="7671842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71842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98674" y="4541909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158686" y="0"/>
                  </a:moveTo>
                  <a:lnTo>
                    <a:pt x="114401" y="4892"/>
                  </a:lnTo>
                  <a:lnTo>
                    <a:pt x="75793" y="19558"/>
                  </a:lnTo>
                  <a:lnTo>
                    <a:pt x="43949" y="43675"/>
                  </a:lnTo>
                  <a:lnTo>
                    <a:pt x="20002" y="76898"/>
                  </a:lnTo>
                  <a:lnTo>
                    <a:pt x="5000" y="118465"/>
                  </a:lnTo>
                  <a:lnTo>
                    <a:pt x="10" y="167360"/>
                  </a:lnTo>
                  <a:lnTo>
                    <a:pt x="0" y="167576"/>
                  </a:lnTo>
                  <a:lnTo>
                    <a:pt x="8840" y="231561"/>
                  </a:lnTo>
                  <a:lnTo>
                    <a:pt x="36893" y="281813"/>
                  </a:lnTo>
                  <a:lnTo>
                    <a:pt x="80900" y="311816"/>
                  </a:lnTo>
                  <a:lnTo>
                    <a:pt x="139128" y="321818"/>
                  </a:lnTo>
                  <a:lnTo>
                    <a:pt x="155202" y="321025"/>
                  </a:lnTo>
                  <a:lnTo>
                    <a:pt x="198920" y="309156"/>
                  </a:lnTo>
                  <a:lnTo>
                    <a:pt x="232874" y="284024"/>
                  </a:lnTo>
                  <a:lnTo>
                    <a:pt x="244079" y="268033"/>
                  </a:lnTo>
                  <a:lnTo>
                    <a:pt x="135127" y="268033"/>
                  </a:lnTo>
                  <a:lnTo>
                    <a:pt x="123549" y="267256"/>
                  </a:lnTo>
                  <a:lnTo>
                    <a:pt x="123251" y="267256"/>
                  </a:lnTo>
                  <a:lnTo>
                    <a:pt x="112956" y="264925"/>
                  </a:lnTo>
                  <a:lnTo>
                    <a:pt x="112719" y="264925"/>
                  </a:lnTo>
                  <a:lnTo>
                    <a:pt x="81482" y="231918"/>
                  </a:lnTo>
                  <a:lnTo>
                    <a:pt x="80454" y="221805"/>
                  </a:lnTo>
                  <a:lnTo>
                    <a:pt x="81399" y="212042"/>
                  </a:lnTo>
                  <a:lnTo>
                    <a:pt x="112788" y="178415"/>
                  </a:lnTo>
                  <a:lnTo>
                    <a:pt x="134238" y="175133"/>
                  </a:lnTo>
                  <a:lnTo>
                    <a:pt x="246929" y="175133"/>
                  </a:lnTo>
                  <a:lnTo>
                    <a:pt x="242814" y="167576"/>
                  </a:lnTo>
                  <a:lnTo>
                    <a:pt x="242696" y="167360"/>
                  </a:lnTo>
                  <a:lnTo>
                    <a:pt x="234943" y="156983"/>
                  </a:lnTo>
                  <a:lnTo>
                    <a:pt x="226955" y="148907"/>
                  </a:lnTo>
                  <a:lnTo>
                    <a:pt x="72897" y="148907"/>
                  </a:lnTo>
                  <a:lnTo>
                    <a:pt x="75116" y="128241"/>
                  </a:lnTo>
                  <a:lnTo>
                    <a:pt x="97789" y="81788"/>
                  </a:lnTo>
                  <a:lnTo>
                    <a:pt x="141709" y="60119"/>
                  </a:lnTo>
                  <a:lnTo>
                    <a:pt x="160464" y="58674"/>
                  </a:lnTo>
                  <a:lnTo>
                    <a:pt x="226538" y="58674"/>
                  </a:lnTo>
                  <a:lnTo>
                    <a:pt x="245363" y="21336"/>
                  </a:lnTo>
                  <a:lnTo>
                    <a:pt x="206476" y="5562"/>
                  </a:lnTo>
                  <a:lnTo>
                    <a:pt x="171007" y="347"/>
                  </a:lnTo>
                  <a:lnTo>
                    <a:pt x="158686" y="0"/>
                  </a:lnTo>
                  <a:close/>
                </a:path>
                <a:path w="257175" h="321945">
                  <a:moveTo>
                    <a:pt x="246929" y="175133"/>
                  </a:moveTo>
                  <a:lnTo>
                    <a:pt x="134238" y="175133"/>
                  </a:lnTo>
                  <a:lnTo>
                    <a:pt x="146054" y="175954"/>
                  </a:lnTo>
                  <a:lnTo>
                    <a:pt x="145765" y="175954"/>
                  </a:lnTo>
                  <a:lnTo>
                    <a:pt x="156343" y="178415"/>
                  </a:lnTo>
                  <a:lnTo>
                    <a:pt x="156113" y="178415"/>
                  </a:lnTo>
                  <a:lnTo>
                    <a:pt x="164869" y="182258"/>
                  </a:lnTo>
                  <a:lnTo>
                    <a:pt x="187134" y="221805"/>
                  </a:lnTo>
                  <a:lnTo>
                    <a:pt x="186262" y="231561"/>
                  </a:lnTo>
                  <a:lnTo>
                    <a:pt x="186230" y="231918"/>
                  </a:lnTo>
                  <a:lnTo>
                    <a:pt x="156073" y="264925"/>
                  </a:lnTo>
                  <a:lnTo>
                    <a:pt x="135127" y="268033"/>
                  </a:lnTo>
                  <a:lnTo>
                    <a:pt x="244079" y="268033"/>
                  </a:lnTo>
                  <a:lnTo>
                    <a:pt x="256920" y="218249"/>
                  </a:lnTo>
                  <a:lnTo>
                    <a:pt x="256032" y="204238"/>
                  </a:lnTo>
                  <a:lnTo>
                    <a:pt x="253366" y="191085"/>
                  </a:lnTo>
                  <a:lnTo>
                    <a:pt x="248921" y="178792"/>
                  </a:lnTo>
                  <a:lnTo>
                    <a:pt x="246929" y="175133"/>
                  </a:lnTo>
                  <a:close/>
                </a:path>
                <a:path w="257175" h="321945">
                  <a:moveTo>
                    <a:pt x="149796" y="121348"/>
                  </a:moveTo>
                  <a:lnTo>
                    <a:pt x="126488" y="123072"/>
                  </a:lnTo>
                  <a:lnTo>
                    <a:pt x="105903" y="128241"/>
                  </a:lnTo>
                  <a:lnTo>
                    <a:pt x="88040" y="136854"/>
                  </a:lnTo>
                  <a:lnTo>
                    <a:pt x="72897" y="148907"/>
                  </a:lnTo>
                  <a:lnTo>
                    <a:pt x="226955" y="148907"/>
                  </a:lnTo>
                  <a:lnTo>
                    <a:pt x="225913" y="147854"/>
                  </a:lnTo>
                  <a:lnTo>
                    <a:pt x="215607" y="139976"/>
                  </a:lnTo>
                  <a:lnTo>
                    <a:pt x="204025" y="133350"/>
                  </a:lnTo>
                  <a:lnTo>
                    <a:pt x="191809" y="128241"/>
                  </a:lnTo>
                  <a:lnTo>
                    <a:pt x="191970" y="128241"/>
                  </a:lnTo>
                  <a:lnTo>
                    <a:pt x="178244" y="124348"/>
                  </a:lnTo>
                  <a:lnTo>
                    <a:pt x="164352" y="122098"/>
                  </a:lnTo>
                  <a:lnTo>
                    <a:pt x="149796" y="121348"/>
                  </a:lnTo>
                  <a:close/>
                </a:path>
                <a:path w="257175" h="321945">
                  <a:moveTo>
                    <a:pt x="226538" y="58674"/>
                  </a:moveTo>
                  <a:lnTo>
                    <a:pt x="160464" y="58674"/>
                  </a:lnTo>
                  <a:lnTo>
                    <a:pt x="177269" y="59647"/>
                  </a:lnTo>
                  <a:lnTo>
                    <a:pt x="192574" y="62566"/>
                  </a:lnTo>
                  <a:lnTo>
                    <a:pt x="206382" y="67428"/>
                  </a:lnTo>
                  <a:lnTo>
                    <a:pt x="218693" y="74231"/>
                  </a:lnTo>
                  <a:lnTo>
                    <a:pt x="226538" y="58674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10316" y="2427773"/>
            <a:ext cx="2242185" cy="13436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7475" marR="107950" algn="ctr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Business</a:t>
            </a:r>
            <a:r>
              <a:rPr sz="1300" b="1" spc="9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Accounting</a:t>
            </a:r>
            <a:r>
              <a:rPr sz="1300" b="1" spc="9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Montserrat"/>
                <a:cs typeface="Montserrat"/>
              </a:rPr>
              <a:t>&amp; </a:t>
            </a:r>
            <a:r>
              <a:rPr sz="1300" b="1" spc="50" dirty="0">
                <a:solidFill>
                  <a:srgbClr val="FFFFFF"/>
                </a:solidFill>
                <a:latin typeface="Montserrat"/>
                <a:cs typeface="Montserrat"/>
              </a:rPr>
              <a:t>Financial</a:t>
            </a:r>
            <a:r>
              <a:rPr sz="1300" b="1" spc="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Statements:</a:t>
            </a:r>
            <a:endParaRPr sz="1300">
              <a:latin typeface="Montserrat"/>
              <a:cs typeface="Montserrat"/>
            </a:endParaRPr>
          </a:p>
          <a:p>
            <a:pPr marL="12065" marR="5080" algn="ctr">
              <a:lnSpc>
                <a:spcPct val="109000"/>
              </a:lnSpc>
              <a:spcBef>
                <a:spcPts val="415"/>
              </a:spcBef>
            </a:pP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Precise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financial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statement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preparation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3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accurately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reflect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your</a:t>
            </a:r>
            <a:r>
              <a:rPr sz="1300" spc="-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business’s performance.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54514" y="1371597"/>
            <a:ext cx="755650" cy="755650"/>
            <a:chOff x="1654514" y="1371597"/>
            <a:chExt cx="755650" cy="755650"/>
          </a:xfrm>
        </p:grpSpPr>
        <p:sp>
          <p:nvSpPr>
            <p:cNvPr id="41" name="object 41"/>
            <p:cNvSpPr/>
            <p:nvPr/>
          </p:nvSpPr>
          <p:spPr>
            <a:xfrm>
              <a:off x="1684752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84752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65096" y="1593735"/>
              <a:ext cx="134620" cy="311150"/>
            </a:xfrm>
            <a:custGeom>
              <a:avLst/>
              <a:gdLst/>
              <a:ahLst/>
              <a:cxnLst/>
              <a:rect l="l" t="t" r="r" b="b"/>
              <a:pathLst>
                <a:path w="134619" h="311150">
                  <a:moveTo>
                    <a:pt x="134239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62230" y="57150"/>
                  </a:lnTo>
                  <a:lnTo>
                    <a:pt x="62230" y="311150"/>
                  </a:lnTo>
                  <a:lnTo>
                    <a:pt x="134239" y="311150"/>
                  </a:lnTo>
                  <a:lnTo>
                    <a:pt x="134239" y="57150"/>
                  </a:lnTo>
                  <a:lnTo>
                    <a:pt x="134239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44555" y="5374011"/>
            <a:ext cx="2575560" cy="102044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Modeling</a:t>
            </a:r>
            <a:r>
              <a:rPr sz="1300" b="1" spc="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70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sz="1300" b="1" spc="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Forecasting:</a:t>
            </a:r>
            <a:endParaRPr sz="1300">
              <a:latin typeface="Montserrat"/>
              <a:cs typeface="Montserrat"/>
            </a:endParaRPr>
          </a:p>
          <a:p>
            <a:pPr marL="12065" marR="5080" algn="ctr">
              <a:lnSpc>
                <a:spcPct val="109000"/>
              </a:lnSpc>
              <a:spcBef>
                <a:spcPts val="520"/>
              </a:spcBef>
            </a:pP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Customized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financial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modeling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forecasting</a:t>
            </a:r>
            <a:r>
              <a:rPr sz="13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3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support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informed</a:t>
            </a:r>
            <a:r>
              <a:rPr sz="130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strategic</a:t>
            </a:r>
            <a:r>
              <a:rPr sz="130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decisions.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654514" y="4325106"/>
            <a:ext cx="755650" cy="755650"/>
            <a:chOff x="1654514" y="4325106"/>
            <a:chExt cx="755650" cy="755650"/>
          </a:xfrm>
        </p:grpSpPr>
        <p:sp>
          <p:nvSpPr>
            <p:cNvPr id="46" name="object 46"/>
            <p:cNvSpPr/>
            <p:nvPr/>
          </p:nvSpPr>
          <p:spPr>
            <a:xfrm>
              <a:off x="1684752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84752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87984" y="4547245"/>
              <a:ext cx="288925" cy="311150"/>
            </a:xfrm>
            <a:custGeom>
              <a:avLst/>
              <a:gdLst/>
              <a:ahLst/>
              <a:cxnLst/>
              <a:rect l="l" t="t" r="r" b="b"/>
              <a:pathLst>
                <a:path w="288925" h="311150">
                  <a:moveTo>
                    <a:pt x="222250" y="0"/>
                  </a:moveTo>
                  <a:lnTo>
                    <a:pt x="146685" y="0"/>
                  </a:lnTo>
                  <a:lnTo>
                    <a:pt x="0" y="197358"/>
                  </a:lnTo>
                  <a:lnTo>
                    <a:pt x="0" y="245808"/>
                  </a:lnTo>
                  <a:lnTo>
                    <a:pt x="167576" y="245808"/>
                  </a:lnTo>
                  <a:lnTo>
                    <a:pt x="167576" y="311150"/>
                  </a:lnTo>
                  <a:lnTo>
                    <a:pt x="237807" y="311150"/>
                  </a:lnTo>
                  <a:lnTo>
                    <a:pt x="237807" y="245808"/>
                  </a:lnTo>
                  <a:lnTo>
                    <a:pt x="288480" y="245808"/>
                  </a:lnTo>
                  <a:lnTo>
                    <a:pt x="288480" y="187134"/>
                  </a:lnTo>
                  <a:lnTo>
                    <a:pt x="237807" y="187134"/>
                  </a:lnTo>
                  <a:lnTo>
                    <a:pt x="237807" y="128905"/>
                  </a:lnTo>
                  <a:lnTo>
                    <a:pt x="169799" y="128905"/>
                  </a:lnTo>
                  <a:lnTo>
                    <a:pt x="169799" y="187134"/>
                  </a:lnTo>
                  <a:lnTo>
                    <a:pt x="86233" y="187134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704916" y="5470185"/>
            <a:ext cx="2640330" cy="11239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8620" marR="140335" indent="-239395" algn="just">
              <a:lnSpc>
                <a:spcPct val="102600"/>
              </a:lnSpc>
              <a:spcBef>
                <a:spcPts val="60"/>
              </a:spcBef>
            </a:pPr>
            <a:r>
              <a:rPr sz="1300" b="1" spc="50" dirty="0">
                <a:solidFill>
                  <a:srgbClr val="FFFFFF"/>
                </a:solidFill>
                <a:latin typeface="Montserrat"/>
                <a:cs typeface="Montserrat"/>
              </a:rPr>
              <a:t>Annual</a:t>
            </a:r>
            <a:r>
              <a:rPr sz="1300" b="1" spc="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Operating</a:t>
            </a:r>
            <a:r>
              <a:rPr sz="1300" b="1" spc="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75" dirty="0">
                <a:solidFill>
                  <a:srgbClr val="FFFFFF"/>
                </a:solidFill>
                <a:latin typeface="Montserrat"/>
                <a:cs typeface="Montserrat"/>
              </a:rPr>
              <a:t>Plans</a:t>
            </a:r>
            <a:r>
              <a:rPr sz="1300" b="1" spc="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Montserrat"/>
                <a:cs typeface="Montserrat"/>
              </a:rPr>
              <a:t>&amp; </a:t>
            </a:r>
            <a:r>
              <a:rPr sz="1300" b="1" spc="50" dirty="0">
                <a:solidFill>
                  <a:srgbClr val="FFFFFF"/>
                </a:solidFill>
                <a:latin typeface="Montserrat"/>
                <a:cs typeface="Montserrat"/>
              </a:rPr>
              <a:t>Financial</a:t>
            </a:r>
            <a:r>
              <a:rPr sz="1300" b="1" spc="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Strategies:</a:t>
            </a:r>
            <a:endParaRPr sz="1300">
              <a:latin typeface="Montserrat"/>
              <a:cs typeface="Montserrat"/>
            </a:endParaRPr>
          </a:p>
          <a:p>
            <a:pPr marL="46990" marR="5080" indent="-34925" algn="just">
              <a:lnSpc>
                <a:spcPct val="109000"/>
              </a:lnSpc>
              <a:spcBef>
                <a:spcPts val="385"/>
              </a:spcBef>
            </a:pP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Comprehensive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annual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budgets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financial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strategies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align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with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your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business</a:t>
            </a:r>
            <a:r>
              <a:rPr sz="13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objectives.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48058" y="4325106"/>
            <a:ext cx="755650" cy="755650"/>
            <a:chOff x="4648058" y="4325106"/>
            <a:chExt cx="755650" cy="755650"/>
          </a:xfrm>
        </p:grpSpPr>
        <p:sp>
          <p:nvSpPr>
            <p:cNvPr id="51" name="object 51"/>
            <p:cNvSpPr/>
            <p:nvPr/>
          </p:nvSpPr>
          <p:spPr>
            <a:xfrm>
              <a:off x="4678297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78297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89825" y="4544578"/>
              <a:ext cx="248285" cy="316865"/>
            </a:xfrm>
            <a:custGeom>
              <a:avLst/>
              <a:gdLst/>
              <a:ahLst/>
              <a:cxnLst/>
              <a:rect l="l" t="t" r="r" b="b"/>
              <a:pathLst>
                <a:path w="248285" h="316864">
                  <a:moveTo>
                    <a:pt x="228917" y="0"/>
                  </a:moveTo>
                  <a:lnTo>
                    <a:pt x="39116" y="0"/>
                  </a:lnTo>
                  <a:lnTo>
                    <a:pt x="23114" y="175133"/>
                  </a:lnTo>
                  <a:lnTo>
                    <a:pt x="102679" y="175133"/>
                  </a:lnTo>
                  <a:lnTo>
                    <a:pt x="121194" y="175773"/>
                  </a:lnTo>
                  <a:lnTo>
                    <a:pt x="158915" y="185356"/>
                  </a:lnTo>
                  <a:lnTo>
                    <a:pt x="175133" y="215582"/>
                  </a:lnTo>
                  <a:lnTo>
                    <a:pt x="174159" y="224614"/>
                  </a:lnTo>
                  <a:lnTo>
                    <a:pt x="141125" y="253365"/>
                  </a:lnTo>
                  <a:lnTo>
                    <a:pt x="116903" y="256032"/>
                  </a:lnTo>
                  <a:lnTo>
                    <a:pt x="104764" y="255572"/>
                  </a:lnTo>
                  <a:lnTo>
                    <a:pt x="58114" y="244655"/>
                  </a:lnTo>
                  <a:lnTo>
                    <a:pt x="28448" y="228028"/>
                  </a:lnTo>
                  <a:lnTo>
                    <a:pt x="0" y="283146"/>
                  </a:lnTo>
                  <a:lnTo>
                    <a:pt x="38708" y="303023"/>
                  </a:lnTo>
                  <a:lnTo>
                    <a:pt x="86059" y="314320"/>
                  </a:lnTo>
                  <a:lnTo>
                    <a:pt x="118681" y="316484"/>
                  </a:lnTo>
                  <a:lnTo>
                    <a:pt x="139169" y="315609"/>
                  </a:lnTo>
                  <a:lnTo>
                    <a:pt x="190461" y="302488"/>
                  </a:lnTo>
                  <a:lnTo>
                    <a:pt x="225760" y="276235"/>
                  </a:lnTo>
                  <a:lnTo>
                    <a:pt x="244471" y="240531"/>
                  </a:lnTo>
                  <a:lnTo>
                    <a:pt x="248031" y="213360"/>
                  </a:lnTo>
                  <a:lnTo>
                    <a:pt x="246073" y="192469"/>
                  </a:lnTo>
                  <a:lnTo>
                    <a:pt x="230403" y="157354"/>
                  </a:lnTo>
                  <a:lnTo>
                    <a:pt x="198871" y="131658"/>
                  </a:lnTo>
                  <a:lnTo>
                    <a:pt x="150309" y="118543"/>
                  </a:lnTo>
                  <a:lnTo>
                    <a:pt x="119570" y="116903"/>
                  </a:lnTo>
                  <a:lnTo>
                    <a:pt x="94234" y="116903"/>
                  </a:lnTo>
                  <a:lnTo>
                    <a:pt x="99123" y="57785"/>
                  </a:lnTo>
                  <a:lnTo>
                    <a:pt x="228917" y="57785"/>
                  </a:lnTo>
                  <a:lnTo>
                    <a:pt x="228917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721888" y="2379687"/>
            <a:ext cx="2595245" cy="1196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SEC</a:t>
            </a:r>
            <a:r>
              <a:rPr sz="1300" b="1" spc="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Compliance</a:t>
            </a:r>
            <a:r>
              <a:rPr sz="1300" b="1" spc="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70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r>
              <a:rPr sz="1300" b="1" spc="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Reporting:</a:t>
            </a:r>
            <a:endParaRPr sz="1300">
              <a:latin typeface="Montserrat"/>
              <a:cs typeface="Montserrat"/>
            </a:endParaRPr>
          </a:p>
          <a:p>
            <a:pPr marL="217170" marR="211454" indent="1270" algn="ctr">
              <a:lnSpc>
                <a:spcPct val="109000"/>
              </a:lnSpc>
              <a:spcBef>
                <a:spcPts val="365"/>
              </a:spcBef>
            </a:pP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Expert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guidance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SEC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compliance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reporting,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ensuring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adherence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regulations.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641604" y="1371597"/>
            <a:ext cx="755650" cy="755650"/>
            <a:chOff x="7641604" y="1371597"/>
            <a:chExt cx="755650" cy="755650"/>
          </a:xfrm>
        </p:grpSpPr>
        <p:sp>
          <p:nvSpPr>
            <p:cNvPr id="56" name="object 56"/>
            <p:cNvSpPr/>
            <p:nvPr/>
          </p:nvSpPr>
          <p:spPr>
            <a:xfrm>
              <a:off x="7671842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71842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95521" y="1591066"/>
              <a:ext cx="247650" cy="316865"/>
            </a:xfrm>
            <a:custGeom>
              <a:avLst/>
              <a:gdLst/>
              <a:ahLst/>
              <a:cxnLst/>
              <a:rect l="l" t="t" r="r" b="b"/>
              <a:pathLst>
                <a:path w="247650" h="316864">
                  <a:moveTo>
                    <a:pt x="233362" y="0"/>
                  </a:moveTo>
                  <a:lnTo>
                    <a:pt x="15557" y="0"/>
                  </a:lnTo>
                  <a:lnTo>
                    <a:pt x="15557" y="57785"/>
                  </a:lnTo>
                  <a:lnTo>
                    <a:pt x="148018" y="57785"/>
                  </a:lnTo>
                  <a:lnTo>
                    <a:pt x="84010" y="130238"/>
                  </a:lnTo>
                  <a:lnTo>
                    <a:pt x="84010" y="177800"/>
                  </a:lnTo>
                  <a:lnTo>
                    <a:pt x="116903" y="177800"/>
                  </a:lnTo>
                  <a:lnTo>
                    <a:pt x="142380" y="180190"/>
                  </a:lnTo>
                  <a:lnTo>
                    <a:pt x="160577" y="187359"/>
                  </a:lnTo>
                  <a:lnTo>
                    <a:pt x="171494" y="199306"/>
                  </a:lnTo>
                  <a:lnTo>
                    <a:pt x="175133" y="216027"/>
                  </a:lnTo>
                  <a:lnTo>
                    <a:pt x="174159" y="225046"/>
                  </a:lnTo>
                  <a:lnTo>
                    <a:pt x="141125" y="253420"/>
                  </a:lnTo>
                  <a:lnTo>
                    <a:pt x="116903" y="256032"/>
                  </a:lnTo>
                  <a:lnTo>
                    <a:pt x="104746" y="255572"/>
                  </a:lnTo>
                  <a:lnTo>
                    <a:pt x="57792" y="244655"/>
                  </a:lnTo>
                  <a:lnTo>
                    <a:pt x="28003" y="228028"/>
                  </a:lnTo>
                  <a:lnTo>
                    <a:pt x="0" y="283146"/>
                  </a:lnTo>
                  <a:lnTo>
                    <a:pt x="38713" y="303018"/>
                  </a:lnTo>
                  <a:lnTo>
                    <a:pt x="86061" y="314313"/>
                  </a:lnTo>
                  <a:lnTo>
                    <a:pt x="118681" y="316484"/>
                  </a:lnTo>
                  <a:lnTo>
                    <a:pt x="138971" y="315622"/>
                  </a:lnTo>
                  <a:lnTo>
                    <a:pt x="190017" y="302704"/>
                  </a:lnTo>
                  <a:lnTo>
                    <a:pt x="225316" y="276917"/>
                  </a:lnTo>
                  <a:lnTo>
                    <a:pt x="244027" y="242085"/>
                  </a:lnTo>
                  <a:lnTo>
                    <a:pt x="247586" y="216027"/>
                  </a:lnTo>
                  <a:lnTo>
                    <a:pt x="246224" y="199179"/>
                  </a:lnTo>
                  <a:lnTo>
                    <a:pt x="225806" y="157124"/>
                  </a:lnTo>
                  <a:lnTo>
                    <a:pt x="182380" y="131087"/>
                  </a:lnTo>
                  <a:lnTo>
                    <a:pt x="163131" y="126682"/>
                  </a:lnTo>
                  <a:lnTo>
                    <a:pt x="233362" y="46672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3824860" y="2380777"/>
            <a:ext cx="2400300" cy="11893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300" b="1" spc="85" dirty="0">
                <a:solidFill>
                  <a:srgbClr val="FFFFFF"/>
                </a:solidFill>
                <a:latin typeface="Montserrat"/>
                <a:cs typeface="Montserrat"/>
              </a:rPr>
              <a:t>Internal</a:t>
            </a:r>
            <a:r>
              <a:rPr sz="1300" b="1" spc="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85" dirty="0">
                <a:solidFill>
                  <a:srgbClr val="FFFFFF"/>
                </a:solidFill>
                <a:latin typeface="Montserrat"/>
                <a:cs typeface="Montserrat"/>
              </a:rPr>
              <a:t>Controls:</a:t>
            </a:r>
            <a:endParaRPr sz="1300">
              <a:latin typeface="Montserrat"/>
              <a:cs typeface="Montserrat"/>
            </a:endParaRPr>
          </a:p>
          <a:p>
            <a:pPr marL="12700" marR="5080" algn="ctr">
              <a:lnSpc>
                <a:spcPct val="109000"/>
              </a:lnSpc>
              <a:spcBef>
                <a:spcPts val="330"/>
              </a:spcBef>
            </a:pP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Implementation</a:t>
            </a:r>
            <a:r>
              <a:rPr sz="130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sz="1300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internal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control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systems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safeguard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assets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maintain</a:t>
            </a:r>
            <a:r>
              <a:rPr sz="1300" spc="-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financial integrity.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648058" y="1371597"/>
            <a:ext cx="755650" cy="755650"/>
            <a:chOff x="4648058" y="1371597"/>
            <a:chExt cx="755650" cy="755650"/>
          </a:xfrm>
        </p:grpSpPr>
        <p:sp>
          <p:nvSpPr>
            <p:cNvPr id="61" name="object 61"/>
            <p:cNvSpPr/>
            <p:nvPr/>
          </p:nvSpPr>
          <p:spPr>
            <a:xfrm>
              <a:off x="4678297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78297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01087" y="1591066"/>
              <a:ext cx="249554" cy="316865"/>
            </a:xfrm>
            <a:custGeom>
              <a:avLst/>
              <a:gdLst/>
              <a:ahLst/>
              <a:cxnLst/>
              <a:rect l="l" t="t" r="r" b="b"/>
              <a:pathLst>
                <a:path w="249554" h="316864">
                  <a:moveTo>
                    <a:pt x="123571" y="0"/>
                  </a:moveTo>
                  <a:lnTo>
                    <a:pt x="84566" y="3836"/>
                  </a:lnTo>
                  <a:lnTo>
                    <a:pt x="35086" y="23739"/>
                  </a:lnTo>
                  <a:lnTo>
                    <a:pt x="0" y="57785"/>
                  </a:lnTo>
                  <a:lnTo>
                    <a:pt x="52451" y="91567"/>
                  </a:lnTo>
                  <a:lnTo>
                    <a:pt x="58337" y="84278"/>
                  </a:lnTo>
                  <a:lnTo>
                    <a:pt x="64892" y="77957"/>
                  </a:lnTo>
                  <a:lnTo>
                    <a:pt x="106925" y="60939"/>
                  </a:lnTo>
                  <a:lnTo>
                    <a:pt x="116903" y="60452"/>
                  </a:lnTo>
                  <a:lnTo>
                    <a:pt x="128388" y="61077"/>
                  </a:lnTo>
                  <a:lnTo>
                    <a:pt x="163517" y="82618"/>
                  </a:lnTo>
                  <a:lnTo>
                    <a:pt x="166687" y="99123"/>
                  </a:lnTo>
                  <a:lnTo>
                    <a:pt x="166270" y="105585"/>
                  </a:lnTo>
                  <a:lnTo>
                    <a:pt x="143016" y="147675"/>
                  </a:lnTo>
                  <a:lnTo>
                    <a:pt x="14224" y="269811"/>
                  </a:lnTo>
                  <a:lnTo>
                    <a:pt x="14224" y="316484"/>
                  </a:lnTo>
                  <a:lnTo>
                    <a:pt x="249364" y="316484"/>
                  </a:lnTo>
                  <a:lnTo>
                    <a:pt x="249364" y="257810"/>
                  </a:lnTo>
                  <a:lnTo>
                    <a:pt x="115570" y="257810"/>
                  </a:lnTo>
                  <a:lnTo>
                    <a:pt x="187134" y="190246"/>
                  </a:lnTo>
                  <a:lnTo>
                    <a:pt x="221888" y="151076"/>
                  </a:lnTo>
                  <a:lnTo>
                    <a:pt x="238474" y="104484"/>
                  </a:lnTo>
                  <a:lnTo>
                    <a:pt x="239141" y="92011"/>
                  </a:lnTo>
                  <a:lnTo>
                    <a:pt x="238236" y="78467"/>
                  </a:lnTo>
                  <a:lnTo>
                    <a:pt x="216744" y="33582"/>
                  </a:lnTo>
                  <a:lnTo>
                    <a:pt x="184238" y="11328"/>
                  </a:lnTo>
                  <a:lnTo>
                    <a:pt x="140363" y="707"/>
                  </a:lnTo>
                  <a:lnTo>
                    <a:pt x="123571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0" y="4041142"/>
            <a:ext cx="10058400" cy="8890"/>
          </a:xfrm>
          <a:custGeom>
            <a:avLst/>
            <a:gdLst/>
            <a:ahLst/>
            <a:cxnLst/>
            <a:rect l="l" t="t" r="r" b="b"/>
            <a:pathLst>
              <a:path w="10058400" h="8889">
                <a:moveTo>
                  <a:pt x="0" y="0"/>
                </a:moveTo>
                <a:lnTo>
                  <a:pt x="0" y="8890"/>
                </a:lnTo>
                <a:lnTo>
                  <a:pt x="10058400" y="8890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311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b="1" spc="-25" dirty="0">
                <a:solidFill>
                  <a:srgbClr val="3C5682"/>
                </a:solidFill>
                <a:latin typeface="Montserrat SemiBold"/>
                <a:cs typeface="Montserrat SemiBold"/>
              </a:rPr>
              <a:t>7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FFFF"/>
                </a:solidFill>
              </a:rPr>
              <a:t>Private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Confidential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©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NOW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CFO.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rights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reserved.</a:t>
            </a:r>
            <a:r>
              <a:rPr spc="225" dirty="0">
                <a:solidFill>
                  <a:srgbClr val="FFFFFF"/>
                </a:solidFill>
              </a:rPr>
              <a:t> </a:t>
            </a:r>
            <a:r>
              <a:rPr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1549901"/>
            <a:ext cx="10058400" cy="5504815"/>
          </a:xfrm>
          <a:custGeom>
            <a:avLst/>
            <a:gdLst/>
            <a:ahLst/>
            <a:cxnLst/>
            <a:rect l="l" t="t" r="r" b="b"/>
            <a:pathLst>
              <a:path w="10058400" h="5504815">
                <a:moveTo>
                  <a:pt x="10058400" y="5504294"/>
                </a:moveTo>
                <a:lnTo>
                  <a:pt x="0" y="5504294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5504294"/>
                </a:lnTo>
                <a:close/>
              </a:path>
            </a:pathLst>
          </a:custGeom>
          <a:solidFill>
            <a:srgbClr val="365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90909" y="4145328"/>
            <a:ext cx="167640" cy="309880"/>
          </a:xfrm>
          <a:custGeom>
            <a:avLst/>
            <a:gdLst/>
            <a:ahLst/>
            <a:cxnLst/>
            <a:rect l="l" t="t" r="r" b="b"/>
            <a:pathLst>
              <a:path w="167640" h="309879">
                <a:moveTo>
                  <a:pt x="167490" y="309357"/>
                </a:moveTo>
                <a:lnTo>
                  <a:pt x="0" y="309357"/>
                </a:lnTo>
                <a:lnTo>
                  <a:pt x="167490" y="0"/>
                </a:lnTo>
                <a:lnTo>
                  <a:pt x="167490" y="309357"/>
                </a:lnTo>
                <a:close/>
              </a:path>
            </a:pathLst>
          </a:custGeom>
          <a:solidFill>
            <a:srgbClr val="636466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3659" y="90995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869" y="0"/>
                </a:lnTo>
              </a:path>
              <a:path w="629919">
                <a:moveTo>
                  <a:pt x="0" y="0"/>
                </a:moveTo>
                <a:lnTo>
                  <a:pt x="629869" y="0"/>
                </a:lnTo>
              </a:path>
            </a:pathLst>
          </a:custGeom>
          <a:ln w="8890">
            <a:solidFill>
              <a:srgbClr val="2C4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35863" y="456434"/>
            <a:ext cx="22675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DB3D6"/>
                </a:solidFill>
              </a:rPr>
              <a:t>OUR</a:t>
            </a:r>
            <a:r>
              <a:rPr spc="-100" dirty="0">
                <a:solidFill>
                  <a:srgbClr val="7DB3D6"/>
                </a:solidFill>
              </a:rPr>
              <a:t> </a:t>
            </a:r>
            <a:r>
              <a:rPr spc="-15" dirty="0"/>
              <a:t>SERVICES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46016" y="2356996"/>
            <a:ext cx="2399665" cy="12109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603250">
              <a:lnSpc>
                <a:spcPct val="100000"/>
              </a:lnSpc>
              <a:spcBef>
                <a:spcPts val="655"/>
              </a:spcBef>
            </a:pP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Bookkeeping:</a:t>
            </a:r>
            <a:endParaRPr sz="1300">
              <a:latin typeface="Montserrat"/>
              <a:cs typeface="Montserrat"/>
            </a:endParaRPr>
          </a:p>
          <a:p>
            <a:pPr marL="12700" marR="5080" indent="-1905" algn="ctr">
              <a:lnSpc>
                <a:spcPct val="109000"/>
              </a:lnSpc>
              <a:spcBef>
                <a:spcPts val="420"/>
              </a:spcBef>
            </a:pP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Expense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tracking,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invoicing,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account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reconciliation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to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keep</a:t>
            </a:r>
            <a:r>
              <a:rPr sz="1300" spc="-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your</a:t>
            </a:r>
            <a:r>
              <a:rPr sz="1300" spc="-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financials</a:t>
            </a:r>
            <a:r>
              <a:rPr sz="1300" spc="-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accurate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up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300" spc="-7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date.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67976" y="1371597"/>
            <a:ext cx="755650" cy="755650"/>
            <a:chOff x="1667976" y="1371597"/>
            <a:chExt cx="755650" cy="755650"/>
          </a:xfrm>
        </p:grpSpPr>
        <p:sp>
          <p:nvSpPr>
            <p:cNvPr id="36" name="object 36"/>
            <p:cNvSpPr/>
            <p:nvPr/>
          </p:nvSpPr>
          <p:spPr>
            <a:xfrm>
              <a:off x="1698214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98214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1004" y="1593733"/>
              <a:ext cx="249554" cy="311150"/>
            </a:xfrm>
            <a:custGeom>
              <a:avLst/>
              <a:gdLst/>
              <a:ahLst/>
              <a:cxnLst/>
              <a:rect l="l" t="t" r="r" b="b"/>
              <a:pathLst>
                <a:path w="249555" h="311150">
                  <a:moveTo>
                    <a:pt x="249364" y="0"/>
                  </a:moveTo>
                  <a:lnTo>
                    <a:pt x="0" y="0"/>
                  </a:lnTo>
                  <a:lnTo>
                    <a:pt x="0" y="109347"/>
                  </a:lnTo>
                  <a:lnTo>
                    <a:pt x="64008" y="109347"/>
                  </a:lnTo>
                  <a:lnTo>
                    <a:pt x="64008" y="58674"/>
                  </a:lnTo>
                  <a:lnTo>
                    <a:pt x="167132" y="58674"/>
                  </a:lnTo>
                  <a:lnTo>
                    <a:pt x="55562" y="311150"/>
                  </a:lnTo>
                  <a:lnTo>
                    <a:pt x="133794" y="311150"/>
                  </a:lnTo>
                  <a:lnTo>
                    <a:pt x="249364" y="46672"/>
                  </a:lnTo>
                  <a:lnTo>
                    <a:pt x="249364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15738" y="5377980"/>
            <a:ext cx="2058670" cy="10128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25"/>
              </a:spcBef>
            </a:pPr>
            <a:r>
              <a:rPr sz="1300" b="1" spc="-40" dirty="0">
                <a:solidFill>
                  <a:srgbClr val="FFFFFF"/>
                </a:solidFill>
                <a:latin typeface="Montserrat"/>
                <a:cs typeface="Montserrat"/>
              </a:rPr>
              <a:t>M&amp;A </a:t>
            </a:r>
            <a:r>
              <a:rPr sz="1300" b="1" spc="40" dirty="0">
                <a:solidFill>
                  <a:srgbClr val="FFFFFF"/>
                </a:solidFill>
                <a:latin typeface="Montserrat"/>
                <a:cs typeface="Montserrat"/>
              </a:rPr>
              <a:t>Preparation:</a:t>
            </a:r>
            <a:endParaRPr sz="1300">
              <a:latin typeface="Montserrat"/>
              <a:cs typeface="Montserrat"/>
            </a:endParaRPr>
          </a:p>
          <a:p>
            <a:pPr marL="12700" marR="5080" indent="1270" algn="ctr">
              <a:lnSpc>
                <a:spcPct val="109000"/>
              </a:lnSpc>
              <a:spcBef>
                <a:spcPts val="484"/>
              </a:spcBef>
            </a:pP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M&amp;A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by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preparing</a:t>
            </a:r>
            <a:r>
              <a:rPr sz="130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financials</a:t>
            </a:r>
            <a:r>
              <a:rPr sz="130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managing</a:t>
            </a:r>
            <a:r>
              <a:rPr sz="1300" spc="-6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due</a:t>
            </a:r>
            <a:r>
              <a:rPr sz="1300" spc="-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diligence.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67976" y="4325106"/>
            <a:ext cx="755650" cy="755650"/>
            <a:chOff x="1667976" y="4325106"/>
            <a:chExt cx="755650" cy="755650"/>
          </a:xfrm>
        </p:grpSpPr>
        <p:sp>
          <p:nvSpPr>
            <p:cNvPr id="41" name="object 41"/>
            <p:cNvSpPr/>
            <p:nvPr/>
          </p:nvSpPr>
          <p:spPr>
            <a:xfrm>
              <a:off x="1698214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8214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26992" y="4541911"/>
              <a:ext cx="437515" cy="321945"/>
            </a:xfrm>
            <a:custGeom>
              <a:avLst/>
              <a:gdLst/>
              <a:ahLst/>
              <a:cxnLst/>
              <a:rect l="l" t="t" r="r" b="b"/>
              <a:pathLst>
                <a:path w="437514" h="321945">
                  <a:moveTo>
                    <a:pt x="134239" y="5333"/>
                  </a:moveTo>
                  <a:lnTo>
                    <a:pt x="0" y="5333"/>
                  </a:lnTo>
                  <a:lnTo>
                    <a:pt x="0" y="63118"/>
                  </a:lnTo>
                  <a:lnTo>
                    <a:pt x="62230" y="63118"/>
                  </a:lnTo>
                  <a:lnTo>
                    <a:pt x="62230" y="316483"/>
                  </a:lnTo>
                  <a:lnTo>
                    <a:pt x="134239" y="316483"/>
                  </a:lnTo>
                  <a:lnTo>
                    <a:pt x="134239" y="5333"/>
                  </a:lnTo>
                  <a:close/>
                </a:path>
                <a:path w="437514" h="321945">
                  <a:moveTo>
                    <a:pt x="304038" y="0"/>
                  </a:moveTo>
                  <a:lnTo>
                    <a:pt x="250777" y="10753"/>
                  </a:lnTo>
                  <a:lnTo>
                    <a:pt x="208186" y="42510"/>
                  </a:lnTo>
                  <a:lnTo>
                    <a:pt x="180310" y="93450"/>
                  </a:lnTo>
                  <a:lnTo>
                    <a:pt x="171757" y="136675"/>
                  </a:lnTo>
                  <a:lnTo>
                    <a:pt x="170688" y="160908"/>
                  </a:lnTo>
                  <a:lnTo>
                    <a:pt x="171741" y="184805"/>
                  </a:lnTo>
                  <a:lnTo>
                    <a:pt x="171757" y="185150"/>
                  </a:lnTo>
                  <a:lnTo>
                    <a:pt x="174964" y="207638"/>
                  </a:lnTo>
                  <a:lnTo>
                    <a:pt x="180310" y="228374"/>
                  </a:lnTo>
                  <a:lnTo>
                    <a:pt x="187722" y="247173"/>
                  </a:lnTo>
                  <a:lnTo>
                    <a:pt x="187794" y="247357"/>
                  </a:lnTo>
                  <a:lnTo>
                    <a:pt x="220843" y="292081"/>
                  </a:lnTo>
                  <a:lnTo>
                    <a:pt x="267474" y="317042"/>
                  </a:lnTo>
                  <a:lnTo>
                    <a:pt x="304038" y="321817"/>
                  </a:lnTo>
                  <a:lnTo>
                    <a:pt x="322845" y="320624"/>
                  </a:lnTo>
                  <a:lnTo>
                    <a:pt x="372935" y="302704"/>
                  </a:lnTo>
                  <a:lnTo>
                    <a:pt x="410893" y="264410"/>
                  </a:lnTo>
                  <a:lnTo>
                    <a:pt x="412811" y="260921"/>
                  </a:lnTo>
                  <a:lnTo>
                    <a:pt x="304038" y="260921"/>
                  </a:lnTo>
                  <a:lnTo>
                    <a:pt x="290772" y="259394"/>
                  </a:lnTo>
                  <a:lnTo>
                    <a:pt x="259816" y="236473"/>
                  </a:lnTo>
                  <a:lnTo>
                    <a:pt x="244649" y="185150"/>
                  </a:lnTo>
                  <a:lnTo>
                    <a:pt x="243586" y="160908"/>
                  </a:lnTo>
                  <a:lnTo>
                    <a:pt x="244598" y="137020"/>
                  </a:lnTo>
                  <a:lnTo>
                    <a:pt x="252710" y="99238"/>
                  </a:lnTo>
                  <a:lnTo>
                    <a:pt x="278979" y="67009"/>
                  </a:lnTo>
                  <a:lnTo>
                    <a:pt x="304038" y="60896"/>
                  </a:lnTo>
                  <a:lnTo>
                    <a:pt x="412808" y="60896"/>
                  </a:lnTo>
                  <a:lnTo>
                    <a:pt x="410893" y="57414"/>
                  </a:lnTo>
                  <a:lnTo>
                    <a:pt x="372935" y="19113"/>
                  </a:lnTo>
                  <a:lnTo>
                    <a:pt x="322845" y="1195"/>
                  </a:lnTo>
                  <a:lnTo>
                    <a:pt x="304038" y="0"/>
                  </a:lnTo>
                  <a:close/>
                </a:path>
                <a:path w="437514" h="321945">
                  <a:moveTo>
                    <a:pt x="412808" y="60896"/>
                  </a:moveTo>
                  <a:lnTo>
                    <a:pt x="304038" y="60896"/>
                  </a:lnTo>
                  <a:lnTo>
                    <a:pt x="317494" y="62425"/>
                  </a:lnTo>
                  <a:lnTo>
                    <a:pt x="329425" y="67009"/>
                  </a:lnTo>
                  <a:lnTo>
                    <a:pt x="355810" y="99238"/>
                  </a:lnTo>
                  <a:lnTo>
                    <a:pt x="363869" y="136675"/>
                  </a:lnTo>
                  <a:lnTo>
                    <a:pt x="364934" y="160908"/>
                  </a:lnTo>
                  <a:lnTo>
                    <a:pt x="363920" y="184805"/>
                  </a:lnTo>
                  <a:lnTo>
                    <a:pt x="355810" y="222586"/>
                  </a:lnTo>
                  <a:lnTo>
                    <a:pt x="329425" y="254812"/>
                  </a:lnTo>
                  <a:lnTo>
                    <a:pt x="304038" y="260921"/>
                  </a:lnTo>
                  <a:lnTo>
                    <a:pt x="412811" y="260921"/>
                  </a:lnTo>
                  <a:lnTo>
                    <a:pt x="433104" y="207638"/>
                  </a:lnTo>
                  <a:lnTo>
                    <a:pt x="437388" y="160908"/>
                  </a:lnTo>
                  <a:lnTo>
                    <a:pt x="436332" y="137020"/>
                  </a:lnTo>
                  <a:lnTo>
                    <a:pt x="427754" y="93450"/>
                  </a:lnTo>
                  <a:lnTo>
                    <a:pt x="420268" y="74460"/>
                  </a:lnTo>
                  <a:lnTo>
                    <a:pt x="412808" y="60896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085335" y="2380777"/>
            <a:ext cx="1871345" cy="11893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Audit</a:t>
            </a:r>
            <a:r>
              <a:rPr sz="1300" b="1" spc="1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40" dirty="0">
                <a:solidFill>
                  <a:srgbClr val="FFFFFF"/>
                </a:solidFill>
                <a:latin typeface="Montserrat"/>
                <a:cs typeface="Montserrat"/>
              </a:rPr>
              <a:t>Preparation:</a:t>
            </a:r>
            <a:endParaRPr sz="1300">
              <a:latin typeface="Montserrat"/>
              <a:cs typeface="Montserrat"/>
            </a:endParaRPr>
          </a:p>
          <a:p>
            <a:pPr marL="12700" marR="5080" indent="-1905" algn="ctr">
              <a:lnSpc>
                <a:spcPct val="109000"/>
              </a:lnSpc>
              <a:spcBef>
                <a:spcPts val="330"/>
              </a:spcBef>
            </a:pP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Comprehensive</a:t>
            </a:r>
            <a:r>
              <a:rPr sz="1300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audit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preparation services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ensure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smooth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efficient</a:t>
            </a:r>
            <a:r>
              <a:rPr sz="1300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audit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process.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626851" y="1371597"/>
            <a:ext cx="755650" cy="755650"/>
            <a:chOff x="4626851" y="1371597"/>
            <a:chExt cx="755650" cy="755650"/>
          </a:xfrm>
        </p:grpSpPr>
        <p:sp>
          <p:nvSpPr>
            <p:cNvPr id="46" name="object 46"/>
            <p:cNvSpPr/>
            <p:nvPr/>
          </p:nvSpPr>
          <p:spPr>
            <a:xfrm>
              <a:off x="4657090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57090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73434" y="1588397"/>
              <a:ext cx="262255" cy="321945"/>
            </a:xfrm>
            <a:custGeom>
              <a:avLst/>
              <a:gdLst/>
              <a:ahLst/>
              <a:cxnLst/>
              <a:rect l="l" t="t" r="r" b="b"/>
              <a:pathLst>
                <a:path w="262254" h="321944">
                  <a:moveTo>
                    <a:pt x="130682" y="0"/>
                  </a:moveTo>
                  <a:lnTo>
                    <a:pt x="82507" y="6129"/>
                  </a:lnTo>
                  <a:lnTo>
                    <a:pt x="44334" y="24063"/>
                  </a:lnTo>
                  <a:lnTo>
                    <a:pt x="14978" y="63347"/>
                  </a:lnTo>
                  <a:lnTo>
                    <a:pt x="11112" y="88900"/>
                  </a:lnTo>
                  <a:lnTo>
                    <a:pt x="11695" y="99056"/>
                  </a:lnTo>
                  <a:lnTo>
                    <a:pt x="31781" y="140855"/>
                  </a:lnTo>
                  <a:lnTo>
                    <a:pt x="47116" y="152908"/>
                  </a:lnTo>
                  <a:lnTo>
                    <a:pt x="36434" y="159132"/>
                  </a:lnTo>
                  <a:lnTo>
                    <a:pt x="6868" y="192830"/>
                  </a:lnTo>
                  <a:lnTo>
                    <a:pt x="0" y="226250"/>
                  </a:lnTo>
                  <a:lnTo>
                    <a:pt x="1012" y="240240"/>
                  </a:lnTo>
                  <a:lnTo>
                    <a:pt x="16217" y="276694"/>
                  </a:lnTo>
                  <a:lnTo>
                    <a:pt x="48054" y="303541"/>
                  </a:lnTo>
                  <a:lnTo>
                    <a:pt x="93951" y="318868"/>
                  </a:lnTo>
                  <a:lnTo>
                    <a:pt x="130682" y="321818"/>
                  </a:lnTo>
                  <a:lnTo>
                    <a:pt x="149654" y="321080"/>
                  </a:lnTo>
                  <a:lnTo>
                    <a:pt x="199580" y="310032"/>
                  </a:lnTo>
                  <a:lnTo>
                    <a:pt x="236747" y="286872"/>
                  </a:lnTo>
                  <a:lnTo>
                    <a:pt x="250786" y="268922"/>
                  </a:lnTo>
                  <a:lnTo>
                    <a:pt x="130682" y="268922"/>
                  </a:lnTo>
                  <a:lnTo>
                    <a:pt x="118041" y="268172"/>
                  </a:lnTo>
                  <a:lnTo>
                    <a:pt x="81647" y="250365"/>
                  </a:lnTo>
                  <a:lnTo>
                    <a:pt x="72897" y="224028"/>
                  </a:lnTo>
                  <a:lnTo>
                    <a:pt x="73864" y="214389"/>
                  </a:lnTo>
                  <a:lnTo>
                    <a:pt x="106787" y="182578"/>
                  </a:lnTo>
                  <a:lnTo>
                    <a:pt x="130682" y="179578"/>
                  </a:lnTo>
                  <a:lnTo>
                    <a:pt x="247316" y="179578"/>
                  </a:lnTo>
                  <a:lnTo>
                    <a:pt x="243236" y="174244"/>
                  </a:lnTo>
                  <a:lnTo>
                    <a:pt x="235080" y="166244"/>
                  </a:lnTo>
                  <a:lnTo>
                    <a:pt x="225566" y="159132"/>
                  </a:lnTo>
                  <a:lnTo>
                    <a:pt x="214693" y="152908"/>
                  </a:lnTo>
                  <a:lnTo>
                    <a:pt x="223053" y="147228"/>
                  </a:lnTo>
                  <a:lnTo>
                    <a:pt x="230360" y="140855"/>
                  </a:lnTo>
                  <a:lnTo>
                    <a:pt x="236612" y="133787"/>
                  </a:lnTo>
                  <a:lnTo>
                    <a:pt x="238986" y="130238"/>
                  </a:lnTo>
                  <a:lnTo>
                    <a:pt x="130682" y="130238"/>
                  </a:lnTo>
                  <a:lnTo>
                    <a:pt x="120150" y="129600"/>
                  </a:lnTo>
                  <a:lnTo>
                    <a:pt x="85898" y="107908"/>
                  </a:lnTo>
                  <a:lnTo>
                    <a:pt x="82676" y="92011"/>
                  </a:lnTo>
                  <a:lnTo>
                    <a:pt x="83496" y="83389"/>
                  </a:lnTo>
                  <a:lnTo>
                    <a:pt x="111061" y="55511"/>
                  </a:lnTo>
                  <a:lnTo>
                    <a:pt x="130682" y="52895"/>
                  </a:lnTo>
                  <a:lnTo>
                    <a:pt x="242917" y="52895"/>
                  </a:lnTo>
                  <a:lnTo>
                    <a:pt x="242639" y="52229"/>
                  </a:lnTo>
                  <a:lnTo>
                    <a:pt x="206477" y="16912"/>
                  </a:lnTo>
                  <a:lnTo>
                    <a:pt x="164180" y="2724"/>
                  </a:lnTo>
                  <a:lnTo>
                    <a:pt x="147944" y="681"/>
                  </a:lnTo>
                  <a:lnTo>
                    <a:pt x="130682" y="0"/>
                  </a:lnTo>
                  <a:close/>
                </a:path>
                <a:path w="262254" h="321944">
                  <a:moveTo>
                    <a:pt x="247316" y="179578"/>
                  </a:moveTo>
                  <a:lnTo>
                    <a:pt x="130682" y="179578"/>
                  </a:lnTo>
                  <a:lnTo>
                    <a:pt x="143529" y="180328"/>
                  </a:lnTo>
                  <a:lnTo>
                    <a:pt x="154960" y="182578"/>
                  </a:lnTo>
                  <a:lnTo>
                    <a:pt x="185407" y="205693"/>
                  </a:lnTo>
                  <a:lnTo>
                    <a:pt x="189356" y="224028"/>
                  </a:lnTo>
                  <a:lnTo>
                    <a:pt x="188369" y="233741"/>
                  </a:lnTo>
                  <a:lnTo>
                    <a:pt x="156032" y="265462"/>
                  </a:lnTo>
                  <a:lnTo>
                    <a:pt x="130682" y="268922"/>
                  </a:lnTo>
                  <a:lnTo>
                    <a:pt x="250786" y="268922"/>
                  </a:lnTo>
                  <a:lnTo>
                    <a:pt x="253002" y="265462"/>
                  </a:lnTo>
                  <a:lnTo>
                    <a:pt x="258141" y="253311"/>
                  </a:lnTo>
                  <a:lnTo>
                    <a:pt x="261226" y="240240"/>
                  </a:lnTo>
                  <a:lnTo>
                    <a:pt x="262254" y="226250"/>
                  </a:lnTo>
                  <a:lnTo>
                    <a:pt x="261490" y="214389"/>
                  </a:lnTo>
                  <a:lnTo>
                    <a:pt x="259199" y="203249"/>
                  </a:lnTo>
                  <a:lnTo>
                    <a:pt x="255380" y="192830"/>
                  </a:lnTo>
                  <a:lnTo>
                    <a:pt x="250037" y="183134"/>
                  </a:lnTo>
                  <a:lnTo>
                    <a:pt x="247316" y="179578"/>
                  </a:lnTo>
                  <a:close/>
                </a:path>
                <a:path w="262254" h="321944">
                  <a:moveTo>
                    <a:pt x="242917" y="52895"/>
                  </a:moveTo>
                  <a:lnTo>
                    <a:pt x="130682" y="52895"/>
                  </a:lnTo>
                  <a:lnTo>
                    <a:pt x="141236" y="53549"/>
                  </a:lnTo>
                  <a:lnTo>
                    <a:pt x="150682" y="55511"/>
                  </a:lnTo>
                  <a:lnTo>
                    <a:pt x="178744" y="83389"/>
                  </a:lnTo>
                  <a:lnTo>
                    <a:pt x="179577" y="92011"/>
                  </a:lnTo>
                  <a:lnTo>
                    <a:pt x="178744" y="100433"/>
                  </a:lnTo>
                  <a:lnTo>
                    <a:pt x="150682" y="127684"/>
                  </a:lnTo>
                  <a:lnTo>
                    <a:pt x="130682" y="130238"/>
                  </a:lnTo>
                  <a:lnTo>
                    <a:pt x="238986" y="130238"/>
                  </a:lnTo>
                  <a:lnTo>
                    <a:pt x="251142" y="88900"/>
                  </a:lnTo>
                  <a:lnTo>
                    <a:pt x="250197" y="75789"/>
                  </a:lnTo>
                  <a:lnTo>
                    <a:pt x="247362" y="63565"/>
                  </a:lnTo>
                  <a:lnTo>
                    <a:pt x="242917" y="52895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651970" y="5470185"/>
            <a:ext cx="2780030" cy="11239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9255" marR="379730" algn="ctr">
              <a:lnSpc>
                <a:spcPct val="102600"/>
              </a:lnSpc>
              <a:spcBef>
                <a:spcPts val="60"/>
              </a:spcBef>
            </a:pPr>
            <a:r>
              <a:rPr sz="1300" b="1" spc="-35" dirty="0">
                <a:solidFill>
                  <a:srgbClr val="FFFFFF"/>
                </a:solidFill>
                <a:latin typeface="Montserrat"/>
                <a:cs typeface="Montserrat"/>
              </a:rPr>
              <a:t>Systems</a:t>
            </a:r>
            <a:r>
              <a:rPr sz="1300" b="1" spc="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b="1" spc="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75" dirty="0">
                <a:solidFill>
                  <a:srgbClr val="FFFFFF"/>
                </a:solidFill>
                <a:latin typeface="Montserrat"/>
                <a:cs typeface="Montserrat"/>
              </a:rPr>
              <a:t>Software </a:t>
            </a: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Implementation:</a:t>
            </a:r>
            <a:endParaRPr sz="1300">
              <a:latin typeface="Montserrat"/>
              <a:cs typeface="Montserrat"/>
            </a:endParaRPr>
          </a:p>
          <a:p>
            <a:pPr marL="12700" marR="5080" indent="1270" algn="ctr">
              <a:lnSpc>
                <a:spcPct val="109000"/>
              </a:lnSpc>
              <a:spcBef>
                <a:spcPts val="385"/>
              </a:spcBef>
            </a:pP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Seamless</a:t>
            </a:r>
            <a:r>
              <a:rPr sz="130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integration</a:t>
            </a:r>
            <a:r>
              <a:rPr sz="1300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implementation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various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accounting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systems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software.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64951" y="4325106"/>
            <a:ext cx="755650" cy="755650"/>
            <a:chOff x="4664951" y="4325106"/>
            <a:chExt cx="755650" cy="755650"/>
          </a:xfrm>
        </p:grpSpPr>
        <p:sp>
          <p:nvSpPr>
            <p:cNvPr id="51" name="object 51"/>
            <p:cNvSpPr/>
            <p:nvPr/>
          </p:nvSpPr>
          <p:spPr>
            <a:xfrm>
              <a:off x="4695190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95190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3" y="691771"/>
                  </a:lnTo>
                  <a:lnTo>
                    <a:pt x="439845" y="682531"/>
                  </a:lnTo>
                  <a:lnTo>
                    <a:pt x="482726" y="667637"/>
                  </a:lnTo>
                  <a:lnTo>
                    <a:pt x="522850" y="647502"/>
                  </a:lnTo>
                  <a:lnTo>
                    <a:pt x="559804" y="622541"/>
                  </a:lnTo>
                  <a:lnTo>
                    <a:pt x="593174" y="593169"/>
                  </a:lnTo>
                  <a:lnTo>
                    <a:pt x="622545" y="559799"/>
                  </a:lnTo>
                  <a:lnTo>
                    <a:pt x="647505" y="522844"/>
                  </a:lnTo>
                  <a:lnTo>
                    <a:pt x="667638" y="482721"/>
                  </a:lnTo>
                  <a:lnTo>
                    <a:pt x="682532" y="439841"/>
                  </a:lnTo>
                  <a:lnTo>
                    <a:pt x="691772" y="394620"/>
                  </a:lnTo>
                  <a:lnTo>
                    <a:pt x="694944" y="347471"/>
                  </a:lnTo>
                  <a:lnTo>
                    <a:pt x="691772" y="300323"/>
                  </a:lnTo>
                  <a:lnTo>
                    <a:pt x="682532" y="255102"/>
                  </a:lnTo>
                  <a:lnTo>
                    <a:pt x="667638" y="212222"/>
                  </a:lnTo>
                  <a:lnTo>
                    <a:pt x="647505" y="172099"/>
                  </a:lnTo>
                  <a:lnTo>
                    <a:pt x="622545" y="135144"/>
                  </a:lnTo>
                  <a:lnTo>
                    <a:pt x="593174" y="101774"/>
                  </a:lnTo>
                  <a:lnTo>
                    <a:pt x="559804" y="72402"/>
                  </a:lnTo>
                  <a:lnTo>
                    <a:pt x="522850" y="47441"/>
                  </a:lnTo>
                  <a:lnTo>
                    <a:pt x="482726" y="27306"/>
                  </a:lnTo>
                  <a:lnTo>
                    <a:pt x="439845" y="12412"/>
                  </a:lnTo>
                  <a:lnTo>
                    <a:pt x="394623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97310" y="4547247"/>
              <a:ext cx="290830" cy="311150"/>
            </a:xfrm>
            <a:custGeom>
              <a:avLst/>
              <a:gdLst/>
              <a:ahLst/>
              <a:cxnLst/>
              <a:rect l="l" t="t" r="r" b="b"/>
              <a:pathLst>
                <a:path w="290829" h="311150">
                  <a:moveTo>
                    <a:pt x="134239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62230" y="57150"/>
                  </a:lnTo>
                  <a:lnTo>
                    <a:pt x="62230" y="311150"/>
                  </a:lnTo>
                  <a:lnTo>
                    <a:pt x="134239" y="311150"/>
                  </a:lnTo>
                  <a:lnTo>
                    <a:pt x="134239" y="57150"/>
                  </a:lnTo>
                  <a:lnTo>
                    <a:pt x="134239" y="0"/>
                  </a:lnTo>
                  <a:close/>
                </a:path>
                <a:path w="290829" h="311150">
                  <a:moveTo>
                    <a:pt x="290703" y="0"/>
                  </a:moveTo>
                  <a:lnTo>
                    <a:pt x="156464" y="0"/>
                  </a:lnTo>
                  <a:lnTo>
                    <a:pt x="156464" y="57150"/>
                  </a:lnTo>
                  <a:lnTo>
                    <a:pt x="218694" y="57150"/>
                  </a:lnTo>
                  <a:lnTo>
                    <a:pt x="218694" y="311150"/>
                  </a:lnTo>
                  <a:lnTo>
                    <a:pt x="290703" y="311150"/>
                  </a:lnTo>
                  <a:lnTo>
                    <a:pt x="290703" y="57150"/>
                  </a:lnTo>
                  <a:lnTo>
                    <a:pt x="290703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974814" y="2392387"/>
            <a:ext cx="2165350" cy="955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0"/>
              </a:spcBef>
            </a:pPr>
            <a:r>
              <a:rPr sz="1300" b="1" spc="50" dirty="0">
                <a:solidFill>
                  <a:srgbClr val="FFFFFF"/>
                </a:solidFill>
                <a:latin typeface="Montserrat"/>
                <a:cs typeface="Montserrat"/>
              </a:rPr>
              <a:t>Inventory</a:t>
            </a: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"/>
                <a:cs typeface="Montserrat"/>
              </a:rPr>
              <a:t>Management:</a:t>
            </a:r>
            <a:endParaRPr sz="1300">
              <a:latin typeface="Montserrat"/>
              <a:cs typeface="Montserrat"/>
            </a:endParaRPr>
          </a:p>
          <a:p>
            <a:pPr marL="12700" marR="5080" algn="ctr">
              <a:lnSpc>
                <a:spcPct val="109000"/>
              </a:lnSpc>
              <a:spcBef>
                <a:spcPts val="265"/>
              </a:spcBef>
            </a:pP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Inventory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management solutions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300" spc="-6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streamline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tracking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control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costs.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667766" y="1371597"/>
            <a:ext cx="755650" cy="755650"/>
            <a:chOff x="7667766" y="1371597"/>
            <a:chExt cx="755650" cy="755650"/>
          </a:xfrm>
        </p:grpSpPr>
        <p:sp>
          <p:nvSpPr>
            <p:cNvPr id="56" name="object 56"/>
            <p:cNvSpPr/>
            <p:nvPr/>
          </p:nvSpPr>
          <p:spPr>
            <a:xfrm>
              <a:off x="7698004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0" y="691771"/>
                  </a:lnTo>
                  <a:lnTo>
                    <a:pt x="439841" y="682531"/>
                  </a:lnTo>
                  <a:lnTo>
                    <a:pt x="482721" y="667637"/>
                  </a:lnTo>
                  <a:lnTo>
                    <a:pt x="522844" y="647502"/>
                  </a:lnTo>
                  <a:lnTo>
                    <a:pt x="559799" y="622541"/>
                  </a:lnTo>
                  <a:lnTo>
                    <a:pt x="593169" y="593169"/>
                  </a:lnTo>
                  <a:lnTo>
                    <a:pt x="622541" y="559799"/>
                  </a:lnTo>
                  <a:lnTo>
                    <a:pt x="647502" y="522844"/>
                  </a:lnTo>
                  <a:lnTo>
                    <a:pt x="667637" y="482721"/>
                  </a:lnTo>
                  <a:lnTo>
                    <a:pt x="682531" y="439841"/>
                  </a:lnTo>
                  <a:lnTo>
                    <a:pt x="691771" y="394620"/>
                  </a:lnTo>
                  <a:lnTo>
                    <a:pt x="694944" y="347471"/>
                  </a:lnTo>
                  <a:lnTo>
                    <a:pt x="691771" y="300323"/>
                  </a:lnTo>
                  <a:lnTo>
                    <a:pt x="682531" y="255102"/>
                  </a:lnTo>
                  <a:lnTo>
                    <a:pt x="667637" y="212222"/>
                  </a:lnTo>
                  <a:lnTo>
                    <a:pt x="647502" y="172099"/>
                  </a:lnTo>
                  <a:lnTo>
                    <a:pt x="622541" y="135144"/>
                  </a:lnTo>
                  <a:lnTo>
                    <a:pt x="593169" y="101774"/>
                  </a:lnTo>
                  <a:lnTo>
                    <a:pt x="559799" y="72402"/>
                  </a:lnTo>
                  <a:lnTo>
                    <a:pt x="522844" y="47441"/>
                  </a:lnTo>
                  <a:lnTo>
                    <a:pt x="482721" y="27306"/>
                  </a:lnTo>
                  <a:lnTo>
                    <a:pt x="439841" y="12412"/>
                  </a:lnTo>
                  <a:lnTo>
                    <a:pt x="394620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8004" y="140183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0" y="691771"/>
                  </a:lnTo>
                  <a:lnTo>
                    <a:pt x="439841" y="682531"/>
                  </a:lnTo>
                  <a:lnTo>
                    <a:pt x="482721" y="667637"/>
                  </a:lnTo>
                  <a:lnTo>
                    <a:pt x="522844" y="647502"/>
                  </a:lnTo>
                  <a:lnTo>
                    <a:pt x="559799" y="622541"/>
                  </a:lnTo>
                  <a:lnTo>
                    <a:pt x="593169" y="593169"/>
                  </a:lnTo>
                  <a:lnTo>
                    <a:pt x="622541" y="559799"/>
                  </a:lnTo>
                  <a:lnTo>
                    <a:pt x="647502" y="522844"/>
                  </a:lnTo>
                  <a:lnTo>
                    <a:pt x="667637" y="482721"/>
                  </a:lnTo>
                  <a:lnTo>
                    <a:pt x="682531" y="439841"/>
                  </a:lnTo>
                  <a:lnTo>
                    <a:pt x="691771" y="394620"/>
                  </a:lnTo>
                  <a:lnTo>
                    <a:pt x="694944" y="347471"/>
                  </a:lnTo>
                  <a:lnTo>
                    <a:pt x="691771" y="300323"/>
                  </a:lnTo>
                  <a:lnTo>
                    <a:pt x="682531" y="255102"/>
                  </a:lnTo>
                  <a:lnTo>
                    <a:pt x="667637" y="212222"/>
                  </a:lnTo>
                  <a:lnTo>
                    <a:pt x="647502" y="172099"/>
                  </a:lnTo>
                  <a:lnTo>
                    <a:pt x="622541" y="135144"/>
                  </a:lnTo>
                  <a:lnTo>
                    <a:pt x="593169" y="101774"/>
                  </a:lnTo>
                  <a:lnTo>
                    <a:pt x="559799" y="72402"/>
                  </a:lnTo>
                  <a:lnTo>
                    <a:pt x="522844" y="47441"/>
                  </a:lnTo>
                  <a:lnTo>
                    <a:pt x="482721" y="27306"/>
                  </a:lnTo>
                  <a:lnTo>
                    <a:pt x="439841" y="12412"/>
                  </a:lnTo>
                  <a:lnTo>
                    <a:pt x="394620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17015" y="1588397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4">
                  <a:moveTo>
                    <a:pt x="38671" y="247586"/>
                  </a:moveTo>
                  <a:lnTo>
                    <a:pt x="12001" y="300482"/>
                  </a:lnTo>
                  <a:lnTo>
                    <a:pt x="20419" y="305304"/>
                  </a:lnTo>
                  <a:lnTo>
                    <a:pt x="29670" y="309541"/>
                  </a:lnTo>
                  <a:lnTo>
                    <a:pt x="73896" y="320428"/>
                  </a:lnTo>
                  <a:lnTo>
                    <a:pt x="98234" y="321818"/>
                  </a:lnTo>
                  <a:lnTo>
                    <a:pt x="121096" y="320596"/>
                  </a:lnTo>
                  <a:lnTo>
                    <a:pt x="162658" y="310818"/>
                  </a:lnTo>
                  <a:lnTo>
                    <a:pt x="198344" y="291346"/>
                  </a:lnTo>
                  <a:lnTo>
                    <a:pt x="225847" y="263144"/>
                  </a:lnTo>
                  <a:lnTo>
                    <a:pt x="96900" y="263144"/>
                  </a:lnTo>
                  <a:lnTo>
                    <a:pt x="79924" y="262172"/>
                  </a:lnTo>
                  <a:lnTo>
                    <a:pt x="64562" y="259256"/>
                  </a:lnTo>
                  <a:lnTo>
                    <a:pt x="50811" y="254394"/>
                  </a:lnTo>
                  <a:lnTo>
                    <a:pt x="38671" y="247586"/>
                  </a:lnTo>
                  <a:close/>
                </a:path>
                <a:path w="257175" h="321944">
                  <a:moveTo>
                    <a:pt x="256036" y="172466"/>
                  </a:moveTo>
                  <a:lnTo>
                    <a:pt x="184467" y="172466"/>
                  </a:lnTo>
                  <a:lnTo>
                    <a:pt x="182240" y="193177"/>
                  </a:lnTo>
                  <a:lnTo>
                    <a:pt x="177350" y="211307"/>
                  </a:lnTo>
                  <a:lnTo>
                    <a:pt x="146987" y="250022"/>
                  </a:lnTo>
                  <a:lnTo>
                    <a:pt x="96900" y="263144"/>
                  </a:lnTo>
                  <a:lnTo>
                    <a:pt x="225847" y="263144"/>
                  </a:lnTo>
                  <a:lnTo>
                    <a:pt x="245792" y="225086"/>
                  </a:lnTo>
                  <a:lnTo>
                    <a:pt x="255683" y="179747"/>
                  </a:lnTo>
                  <a:lnTo>
                    <a:pt x="255963" y="173969"/>
                  </a:lnTo>
                  <a:lnTo>
                    <a:pt x="256036" y="172466"/>
                  </a:lnTo>
                  <a:close/>
                </a:path>
                <a:path w="257175" h="321944">
                  <a:moveTo>
                    <a:pt x="117792" y="0"/>
                  </a:moveTo>
                  <a:lnTo>
                    <a:pt x="71829" y="7125"/>
                  </a:lnTo>
                  <a:lnTo>
                    <a:pt x="33942" y="28063"/>
                  </a:lnTo>
                  <a:lnTo>
                    <a:pt x="8749" y="61148"/>
                  </a:lnTo>
                  <a:lnTo>
                    <a:pt x="1012" y="88290"/>
                  </a:lnTo>
                  <a:lnTo>
                    <a:pt x="971" y="88485"/>
                  </a:lnTo>
                  <a:lnTo>
                    <a:pt x="0" y="103568"/>
                  </a:lnTo>
                  <a:lnTo>
                    <a:pt x="888" y="117586"/>
                  </a:lnTo>
                  <a:lnTo>
                    <a:pt x="3554" y="130743"/>
                  </a:lnTo>
                  <a:lnTo>
                    <a:pt x="21971" y="164845"/>
                  </a:lnTo>
                  <a:lnTo>
                    <a:pt x="52895" y="188468"/>
                  </a:lnTo>
                  <a:lnTo>
                    <a:pt x="92562" y="199719"/>
                  </a:lnTo>
                  <a:lnTo>
                    <a:pt x="107124" y="200469"/>
                  </a:lnTo>
                  <a:lnTo>
                    <a:pt x="130460" y="198719"/>
                  </a:lnTo>
                  <a:lnTo>
                    <a:pt x="151129" y="193468"/>
                  </a:lnTo>
                  <a:lnTo>
                    <a:pt x="169132" y="184717"/>
                  </a:lnTo>
                  <a:lnTo>
                    <a:pt x="184467" y="172466"/>
                  </a:lnTo>
                  <a:lnTo>
                    <a:pt x="256036" y="172466"/>
                  </a:lnTo>
                  <a:lnTo>
                    <a:pt x="256909" y="154470"/>
                  </a:lnTo>
                  <a:lnTo>
                    <a:pt x="256920" y="154241"/>
                  </a:lnTo>
                  <a:lnTo>
                    <a:pt x="256425" y="146685"/>
                  </a:lnTo>
                  <a:lnTo>
                    <a:pt x="123126" y="146685"/>
                  </a:lnTo>
                  <a:lnTo>
                    <a:pt x="111722" y="145894"/>
                  </a:lnTo>
                  <a:lnTo>
                    <a:pt x="78358" y="127146"/>
                  </a:lnTo>
                  <a:lnTo>
                    <a:pt x="70230" y="100012"/>
                  </a:lnTo>
                  <a:lnTo>
                    <a:pt x="71101" y="90263"/>
                  </a:lnTo>
                  <a:lnTo>
                    <a:pt x="101032" y="57010"/>
                  </a:lnTo>
                  <a:lnTo>
                    <a:pt x="100809" y="57010"/>
                  </a:lnTo>
                  <a:lnTo>
                    <a:pt x="111098" y="54591"/>
                  </a:lnTo>
                  <a:lnTo>
                    <a:pt x="110817" y="54591"/>
                  </a:lnTo>
                  <a:lnTo>
                    <a:pt x="122237" y="53784"/>
                  </a:lnTo>
                  <a:lnTo>
                    <a:pt x="230264" y="53784"/>
                  </a:lnTo>
                  <a:lnTo>
                    <a:pt x="220027" y="39789"/>
                  </a:lnTo>
                  <a:lnTo>
                    <a:pt x="199800" y="22384"/>
                  </a:lnTo>
                  <a:lnTo>
                    <a:pt x="176020" y="9950"/>
                  </a:lnTo>
                  <a:lnTo>
                    <a:pt x="148684" y="2488"/>
                  </a:lnTo>
                  <a:lnTo>
                    <a:pt x="117792" y="0"/>
                  </a:lnTo>
                  <a:close/>
                </a:path>
                <a:path w="257175" h="321944">
                  <a:moveTo>
                    <a:pt x="230264" y="53784"/>
                  </a:moveTo>
                  <a:lnTo>
                    <a:pt x="122237" y="53784"/>
                  </a:lnTo>
                  <a:lnTo>
                    <a:pt x="134224" y="54591"/>
                  </a:lnTo>
                  <a:lnTo>
                    <a:pt x="144849" y="57010"/>
                  </a:lnTo>
                  <a:lnTo>
                    <a:pt x="175450" y="89901"/>
                  </a:lnTo>
                  <a:lnTo>
                    <a:pt x="175562" y="90263"/>
                  </a:lnTo>
                  <a:lnTo>
                    <a:pt x="161582" y="133578"/>
                  </a:lnTo>
                  <a:lnTo>
                    <a:pt x="144262" y="143521"/>
                  </a:lnTo>
                  <a:lnTo>
                    <a:pt x="144046" y="143521"/>
                  </a:lnTo>
                  <a:lnTo>
                    <a:pt x="134241" y="145894"/>
                  </a:lnTo>
                  <a:lnTo>
                    <a:pt x="133969" y="145894"/>
                  </a:lnTo>
                  <a:lnTo>
                    <a:pt x="123126" y="146685"/>
                  </a:lnTo>
                  <a:lnTo>
                    <a:pt x="256425" y="146685"/>
                  </a:lnTo>
                  <a:lnTo>
                    <a:pt x="247743" y="88485"/>
                  </a:lnTo>
                  <a:lnTo>
                    <a:pt x="236170" y="61858"/>
                  </a:lnTo>
                  <a:lnTo>
                    <a:pt x="230264" y="53784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809153" y="5409400"/>
            <a:ext cx="2471420" cy="9810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Accounting</a:t>
            </a:r>
            <a:r>
              <a:rPr sz="1300" b="1" spc="2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"/>
                <a:cs typeface="Montserrat"/>
              </a:rPr>
              <a:t>Clean-</a:t>
            </a:r>
            <a:r>
              <a:rPr sz="1300" b="1" spc="-25" dirty="0">
                <a:solidFill>
                  <a:srgbClr val="FFFFFF"/>
                </a:solidFill>
                <a:latin typeface="Montserrat"/>
                <a:cs typeface="Montserrat"/>
              </a:rPr>
              <a:t>Up:</a:t>
            </a:r>
            <a:endParaRPr sz="1300">
              <a:latin typeface="Montserrat"/>
              <a:cs typeface="Montserrat"/>
            </a:endParaRPr>
          </a:p>
          <a:p>
            <a:pPr marL="12065" marR="5080" indent="-635" algn="ctr">
              <a:lnSpc>
                <a:spcPct val="109000"/>
              </a:lnSpc>
              <a:spcBef>
                <a:spcPts val="365"/>
              </a:spcBef>
            </a:pP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Accounting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ontserrat"/>
                <a:cs typeface="Montserrat"/>
              </a:rPr>
              <a:t>clean-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up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 services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300" spc="-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reorganize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ontserrat"/>
                <a:cs typeface="Montserrat"/>
              </a:rPr>
              <a:t>correct</a:t>
            </a:r>
            <a:r>
              <a:rPr sz="1300" spc="-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ontserrat"/>
                <a:cs typeface="Montserrat"/>
              </a:rPr>
              <a:t>your </a:t>
            </a:r>
            <a:r>
              <a:rPr sz="1300" dirty="0">
                <a:solidFill>
                  <a:srgbClr val="FFFFFF"/>
                </a:solidFill>
                <a:latin typeface="Montserrat"/>
                <a:cs typeface="Montserrat"/>
              </a:rPr>
              <a:t>financial</a:t>
            </a:r>
            <a:r>
              <a:rPr sz="1300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ontserrat"/>
                <a:cs typeface="Montserrat"/>
              </a:rPr>
              <a:t>records.</a:t>
            </a:r>
            <a:endParaRPr sz="1300">
              <a:latin typeface="Montserrat"/>
              <a:cs typeface="Montserra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667766" y="4325106"/>
            <a:ext cx="755650" cy="755650"/>
            <a:chOff x="7667766" y="4325106"/>
            <a:chExt cx="755650" cy="755650"/>
          </a:xfrm>
        </p:grpSpPr>
        <p:sp>
          <p:nvSpPr>
            <p:cNvPr id="61" name="object 61"/>
            <p:cNvSpPr/>
            <p:nvPr/>
          </p:nvSpPr>
          <p:spPr>
            <a:xfrm>
              <a:off x="7698004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0"/>
                  </a:move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94620" y="691771"/>
                  </a:lnTo>
                  <a:lnTo>
                    <a:pt x="439841" y="682531"/>
                  </a:lnTo>
                  <a:lnTo>
                    <a:pt x="482721" y="667637"/>
                  </a:lnTo>
                  <a:lnTo>
                    <a:pt x="522844" y="647502"/>
                  </a:lnTo>
                  <a:lnTo>
                    <a:pt x="559799" y="622541"/>
                  </a:lnTo>
                  <a:lnTo>
                    <a:pt x="593169" y="593169"/>
                  </a:lnTo>
                  <a:lnTo>
                    <a:pt x="622541" y="559799"/>
                  </a:lnTo>
                  <a:lnTo>
                    <a:pt x="647502" y="522844"/>
                  </a:lnTo>
                  <a:lnTo>
                    <a:pt x="667637" y="482721"/>
                  </a:lnTo>
                  <a:lnTo>
                    <a:pt x="682531" y="439841"/>
                  </a:lnTo>
                  <a:lnTo>
                    <a:pt x="691771" y="394620"/>
                  </a:lnTo>
                  <a:lnTo>
                    <a:pt x="694944" y="347471"/>
                  </a:lnTo>
                  <a:lnTo>
                    <a:pt x="691771" y="300323"/>
                  </a:lnTo>
                  <a:lnTo>
                    <a:pt x="682531" y="255102"/>
                  </a:lnTo>
                  <a:lnTo>
                    <a:pt x="667637" y="212222"/>
                  </a:lnTo>
                  <a:lnTo>
                    <a:pt x="647502" y="172099"/>
                  </a:lnTo>
                  <a:lnTo>
                    <a:pt x="622541" y="135144"/>
                  </a:lnTo>
                  <a:lnTo>
                    <a:pt x="593169" y="101774"/>
                  </a:lnTo>
                  <a:lnTo>
                    <a:pt x="559799" y="72402"/>
                  </a:lnTo>
                  <a:lnTo>
                    <a:pt x="522844" y="47441"/>
                  </a:lnTo>
                  <a:lnTo>
                    <a:pt x="482721" y="27306"/>
                  </a:lnTo>
                  <a:lnTo>
                    <a:pt x="439841" y="12412"/>
                  </a:lnTo>
                  <a:lnTo>
                    <a:pt x="394620" y="317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98004" y="4355345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472" y="694943"/>
                  </a:moveTo>
                  <a:lnTo>
                    <a:pt x="394620" y="691771"/>
                  </a:lnTo>
                  <a:lnTo>
                    <a:pt x="439841" y="682531"/>
                  </a:lnTo>
                  <a:lnTo>
                    <a:pt x="482721" y="667637"/>
                  </a:lnTo>
                  <a:lnTo>
                    <a:pt x="522844" y="647502"/>
                  </a:lnTo>
                  <a:lnTo>
                    <a:pt x="559799" y="622541"/>
                  </a:lnTo>
                  <a:lnTo>
                    <a:pt x="593169" y="593169"/>
                  </a:lnTo>
                  <a:lnTo>
                    <a:pt x="622541" y="559799"/>
                  </a:lnTo>
                  <a:lnTo>
                    <a:pt x="647502" y="522844"/>
                  </a:lnTo>
                  <a:lnTo>
                    <a:pt x="667637" y="482721"/>
                  </a:lnTo>
                  <a:lnTo>
                    <a:pt x="682531" y="439841"/>
                  </a:lnTo>
                  <a:lnTo>
                    <a:pt x="691771" y="394620"/>
                  </a:lnTo>
                  <a:lnTo>
                    <a:pt x="694944" y="347471"/>
                  </a:lnTo>
                  <a:lnTo>
                    <a:pt x="691771" y="300323"/>
                  </a:lnTo>
                  <a:lnTo>
                    <a:pt x="682531" y="255102"/>
                  </a:lnTo>
                  <a:lnTo>
                    <a:pt x="667637" y="212222"/>
                  </a:lnTo>
                  <a:lnTo>
                    <a:pt x="647502" y="172099"/>
                  </a:lnTo>
                  <a:lnTo>
                    <a:pt x="622541" y="135144"/>
                  </a:lnTo>
                  <a:lnTo>
                    <a:pt x="593169" y="101774"/>
                  </a:lnTo>
                  <a:lnTo>
                    <a:pt x="559799" y="72402"/>
                  </a:lnTo>
                  <a:lnTo>
                    <a:pt x="522844" y="47441"/>
                  </a:lnTo>
                  <a:lnTo>
                    <a:pt x="482721" y="27306"/>
                  </a:lnTo>
                  <a:lnTo>
                    <a:pt x="439841" y="12412"/>
                  </a:lnTo>
                  <a:lnTo>
                    <a:pt x="394620" y="3172"/>
                  </a:ln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close/>
                </a:path>
              </a:pathLst>
            </a:custGeom>
            <a:ln w="60477">
              <a:solidFill>
                <a:srgbClr val="89B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43896" y="4544578"/>
              <a:ext cx="403225" cy="316865"/>
            </a:xfrm>
            <a:custGeom>
              <a:avLst/>
              <a:gdLst/>
              <a:ahLst/>
              <a:cxnLst/>
              <a:rect l="l" t="t" r="r" b="b"/>
              <a:pathLst>
                <a:path w="403225" h="316864">
                  <a:moveTo>
                    <a:pt x="134239" y="5333"/>
                  </a:moveTo>
                  <a:lnTo>
                    <a:pt x="0" y="5333"/>
                  </a:lnTo>
                  <a:lnTo>
                    <a:pt x="0" y="63118"/>
                  </a:lnTo>
                  <a:lnTo>
                    <a:pt x="62230" y="63118"/>
                  </a:lnTo>
                  <a:lnTo>
                    <a:pt x="62230" y="316483"/>
                  </a:lnTo>
                  <a:lnTo>
                    <a:pt x="134239" y="316483"/>
                  </a:lnTo>
                  <a:lnTo>
                    <a:pt x="134239" y="5333"/>
                  </a:lnTo>
                  <a:close/>
                </a:path>
                <a:path w="403225" h="316864">
                  <a:moveTo>
                    <a:pt x="387244" y="60451"/>
                  </a:moveTo>
                  <a:lnTo>
                    <a:pt x="270700" y="60451"/>
                  </a:lnTo>
                  <a:lnTo>
                    <a:pt x="282187" y="61076"/>
                  </a:lnTo>
                  <a:lnTo>
                    <a:pt x="292203" y="62950"/>
                  </a:lnTo>
                  <a:lnTo>
                    <a:pt x="319691" y="90329"/>
                  </a:lnTo>
                  <a:lnTo>
                    <a:pt x="320484" y="99123"/>
                  </a:lnTo>
                  <a:lnTo>
                    <a:pt x="320138" y="104486"/>
                  </a:lnTo>
                  <a:lnTo>
                    <a:pt x="303990" y="139572"/>
                  </a:lnTo>
                  <a:lnTo>
                    <a:pt x="168021" y="269811"/>
                  </a:lnTo>
                  <a:lnTo>
                    <a:pt x="168021" y="316483"/>
                  </a:lnTo>
                  <a:lnTo>
                    <a:pt x="403161" y="316483"/>
                  </a:lnTo>
                  <a:lnTo>
                    <a:pt x="403161" y="257809"/>
                  </a:lnTo>
                  <a:lnTo>
                    <a:pt x="269367" y="257809"/>
                  </a:lnTo>
                  <a:lnTo>
                    <a:pt x="340931" y="190245"/>
                  </a:lnTo>
                  <a:lnTo>
                    <a:pt x="375685" y="151076"/>
                  </a:lnTo>
                  <a:lnTo>
                    <a:pt x="392271" y="104486"/>
                  </a:lnTo>
                  <a:lnTo>
                    <a:pt x="392938" y="92011"/>
                  </a:lnTo>
                  <a:lnTo>
                    <a:pt x="392033" y="78467"/>
                  </a:lnTo>
                  <a:lnTo>
                    <a:pt x="389373" y="66077"/>
                  </a:lnTo>
                  <a:lnTo>
                    <a:pt x="389321" y="65838"/>
                  </a:lnTo>
                  <a:lnTo>
                    <a:pt x="387244" y="60451"/>
                  </a:lnTo>
                  <a:close/>
                </a:path>
                <a:path w="403225" h="316864">
                  <a:moveTo>
                    <a:pt x="277368" y="0"/>
                  </a:moveTo>
                  <a:lnTo>
                    <a:pt x="238363" y="3832"/>
                  </a:lnTo>
                  <a:lnTo>
                    <a:pt x="188883" y="23739"/>
                  </a:lnTo>
                  <a:lnTo>
                    <a:pt x="153797" y="57784"/>
                  </a:lnTo>
                  <a:lnTo>
                    <a:pt x="206247" y="91566"/>
                  </a:lnTo>
                  <a:lnTo>
                    <a:pt x="212134" y="84278"/>
                  </a:lnTo>
                  <a:lnTo>
                    <a:pt x="218689" y="77957"/>
                  </a:lnTo>
                  <a:lnTo>
                    <a:pt x="260722" y="60939"/>
                  </a:lnTo>
                  <a:lnTo>
                    <a:pt x="270700" y="60451"/>
                  </a:lnTo>
                  <a:lnTo>
                    <a:pt x="387244" y="60451"/>
                  </a:lnTo>
                  <a:lnTo>
                    <a:pt x="384804" y="54126"/>
                  </a:lnTo>
                  <a:lnTo>
                    <a:pt x="350315" y="17591"/>
                  </a:lnTo>
                  <a:lnTo>
                    <a:pt x="309873" y="2836"/>
                  </a:lnTo>
                  <a:lnTo>
                    <a:pt x="294162" y="709"/>
                  </a:lnTo>
                  <a:lnTo>
                    <a:pt x="277368" y="0"/>
                  </a:lnTo>
                  <a:close/>
                </a:path>
              </a:pathLst>
            </a:custGeom>
            <a:solidFill>
              <a:srgbClr val="475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0" y="4041142"/>
            <a:ext cx="10058400" cy="8890"/>
          </a:xfrm>
          <a:custGeom>
            <a:avLst/>
            <a:gdLst/>
            <a:ahLst/>
            <a:cxnLst/>
            <a:rect l="l" t="t" r="r" b="b"/>
            <a:pathLst>
              <a:path w="10058400" h="8889">
                <a:moveTo>
                  <a:pt x="0" y="0"/>
                </a:moveTo>
                <a:lnTo>
                  <a:pt x="0" y="8890"/>
                </a:lnTo>
                <a:lnTo>
                  <a:pt x="10058400" y="8890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8439673" y="591694"/>
            <a:ext cx="615315" cy="177800"/>
            <a:chOff x="8439673" y="591694"/>
            <a:chExt cx="615315" cy="177800"/>
          </a:xfrm>
        </p:grpSpPr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673" y="591694"/>
              <a:ext cx="353937" cy="1773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780358" y="594678"/>
              <a:ext cx="274320" cy="172085"/>
            </a:xfrm>
            <a:custGeom>
              <a:avLst/>
              <a:gdLst/>
              <a:ahLst/>
              <a:cxnLst/>
              <a:rect l="l" t="t" r="r" b="b"/>
              <a:pathLst>
                <a:path w="274320" h="172084">
                  <a:moveTo>
                    <a:pt x="41147" y="38"/>
                  </a:moveTo>
                  <a:lnTo>
                    <a:pt x="0" y="0"/>
                  </a:lnTo>
                  <a:lnTo>
                    <a:pt x="56210" y="171475"/>
                  </a:lnTo>
                  <a:lnTo>
                    <a:pt x="98590" y="171513"/>
                  </a:lnTo>
                  <a:lnTo>
                    <a:pt x="137604" y="55448"/>
                  </a:lnTo>
                  <a:lnTo>
                    <a:pt x="175234" y="171564"/>
                  </a:lnTo>
                  <a:lnTo>
                    <a:pt x="217855" y="171589"/>
                  </a:lnTo>
                  <a:lnTo>
                    <a:pt x="274053" y="190"/>
                  </a:lnTo>
                  <a:lnTo>
                    <a:pt x="236092" y="165"/>
                  </a:lnTo>
                  <a:lnTo>
                    <a:pt x="196087" y="121615"/>
                  </a:lnTo>
                  <a:lnTo>
                    <a:pt x="156984" y="114"/>
                  </a:lnTo>
                  <a:lnTo>
                    <a:pt x="120256" y="88"/>
                  </a:lnTo>
                  <a:lnTo>
                    <a:pt x="79755" y="120561"/>
                  </a:lnTo>
                  <a:lnTo>
                    <a:pt x="41147" y="38"/>
                  </a:lnTo>
                  <a:close/>
                </a:path>
              </a:pathLst>
            </a:custGeom>
            <a:solidFill>
              <a:srgbClr val="38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9105900" y="591476"/>
            <a:ext cx="490220" cy="178435"/>
          </a:xfrm>
          <a:custGeom>
            <a:avLst/>
            <a:gdLst/>
            <a:ahLst/>
            <a:cxnLst/>
            <a:rect l="l" t="t" r="r" b="b"/>
            <a:pathLst>
              <a:path w="490220" h="178434">
                <a:moveTo>
                  <a:pt x="163639" y="30975"/>
                </a:moveTo>
                <a:lnTo>
                  <a:pt x="124142" y="4978"/>
                </a:lnTo>
                <a:lnTo>
                  <a:pt x="93116" y="546"/>
                </a:lnTo>
                <a:lnTo>
                  <a:pt x="80225" y="1257"/>
                </a:lnTo>
                <a:lnTo>
                  <a:pt x="35445" y="18148"/>
                </a:lnTo>
                <a:lnTo>
                  <a:pt x="6845" y="53911"/>
                </a:lnTo>
                <a:lnTo>
                  <a:pt x="0" y="89141"/>
                </a:lnTo>
                <a:lnTo>
                  <a:pt x="749" y="101549"/>
                </a:lnTo>
                <a:lnTo>
                  <a:pt x="18707" y="144386"/>
                </a:lnTo>
                <a:lnTo>
                  <a:pt x="56273" y="171424"/>
                </a:lnTo>
                <a:lnTo>
                  <a:pt x="92760" y="177863"/>
                </a:lnTo>
                <a:lnTo>
                  <a:pt x="103632" y="177380"/>
                </a:lnTo>
                <a:lnTo>
                  <a:pt x="141871" y="165696"/>
                </a:lnTo>
                <a:lnTo>
                  <a:pt x="138099" y="123774"/>
                </a:lnTo>
                <a:lnTo>
                  <a:pt x="128879" y="132651"/>
                </a:lnTo>
                <a:lnTo>
                  <a:pt x="118618" y="139001"/>
                </a:lnTo>
                <a:lnTo>
                  <a:pt x="107315" y="142798"/>
                </a:lnTo>
                <a:lnTo>
                  <a:pt x="94983" y="144068"/>
                </a:lnTo>
                <a:lnTo>
                  <a:pt x="87236" y="143624"/>
                </a:lnTo>
                <a:lnTo>
                  <a:pt x="50952" y="123494"/>
                </a:lnTo>
                <a:lnTo>
                  <a:pt x="40157" y="89179"/>
                </a:lnTo>
                <a:lnTo>
                  <a:pt x="40601" y="81432"/>
                </a:lnTo>
                <a:lnTo>
                  <a:pt x="60744" y="45135"/>
                </a:lnTo>
                <a:lnTo>
                  <a:pt x="95059" y="34353"/>
                </a:lnTo>
                <a:lnTo>
                  <a:pt x="107391" y="35610"/>
                </a:lnTo>
                <a:lnTo>
                  <a:pt x="118694" y="39382"/>
                </a:lnTo>
                <a:lnTo>
                  <a:pt x="128943" y="45669"/>
                </a:lnTo>
                <a:lnTo>
                  <a:pt x="138150" y="54457"/>
                </a:lnTo>
                <a:lnTo>
                  <a:pt x="163639" y="30975"/>
                </a:lnTo>
                <a:close/>
              </a:path>
              <a:path w="490220" h="178434">
                <a:moveTo>
                  <a:pt x="302679" y="3657"/>
                </a:moveTo>
                <a:lnTo>
                  <a:pt x="173126" y="3657"/>
                </a:lnTo>
                <a:lnTo>
                  <a:pt x="173126" y="35407"/>
                </a:lnTo>
                <a:lnTo>
                  <a:pt x="173088" y="81127"/>
                </a:lnTo>
                <a:lnTo>
                  <a:pt x="173062" y="112877"/>
                </a:lnTo>
                <a:lnTo>
                  <a:pt x="173024" y="175107"/>
                </a:lnTo>
                <a:lnTo>
                  <a:pt x="212712" y="175107"/>
                </a:lnTo>
                <a:lnTo>
                  <a:pt x="212712" y="112877"/>
                </a:lnTo>
                <a:lnTo>
                  <a:pt x="292100" y="112877"/>
                </a:lnTo>
                <a:lnTo>
                  <a:pt x="292100" y="81127"/>
                </a:lnTo>
                <a:lnTo>
                  <a:pt x="212763" y="81127"/>
                </a:lnTo>
                <a:lnTo>
                  <a:pt x="212763" y="35407"/>
                </a:lnTo>
                <a:lnTo>
                  <a:pt x="302679" y="35407"/>
                </a:lnTo>
                <a:lnTo>
                  <a:pt x="302679" y="3657"/>
                </a:lnTo>
                <a:close/>
              </a:path>
              <a:path w="490220" h="178434">
                <a:moveTo>
                  <a:pt x="489699" y="88709"/>
                </a:moveTo>
                <a:lnTo>
                  <a:pt x="477494" y="43281"/>
                </a:lnTo>
                <a:lnTo>
                  <a:pt x="449541" y="15036"/>
                </a:lnTo>
                <a:lnTo>
                  <a:pt x="449541" y="88709"/>
                </a:lnTo>
                <a:lnTo>
                  <a:pt x="449097" y="96431"/>
                </a:lnTo>
                <a:lnTo>
                  <a:pt x="429107" y="132715"/>
                </a:lnTo>
                <a:lnTo>
                  <a:pt x="395871" y="143510"/>
                </a:lnTo>
                <a:lnTo>
                  <a:pt x="388620" y="143078"/>
                </a:lnTo>
                <a:lnTo>
                  <a:pt x="353098" y="122986"/>
                </a:lnTo>
                <a:lnTo>
                  <a:pt x="342290" y="88709"/>
                </a:lnTo>
                <a:lnTo>
                  <a:pt x="342709" y="80937"/>
                </a:lnTo>
                <a:lnTo>
                  <a:pt x="362661" y="44627"/>
                </a:lnTo>
                <a:lnTo>
                  <a:pt x="395947" y="33794"/>
                </a:lnTo>
                <a:lnTo>
                  <a:pt x="403352" y="34226"/>
                </a:lnTo>
                <a:lnTo>
                  <a:pt x="438772" y="54368"/>
                </a:lnTo>
                <a:lnTo>
                  <a:pt x="449541" y="88709"/>
                </a:lnTo>
                <a:lnTo>
                  <a:pt x="449541" y="15036"/>
                </a:lnTo>
                <a:lnTo>
                  <a:pt x="408978" y="723"/>
                </a:lnTo>
                <a:lnTo>
                  <a:pt x="395960" y="0"/>
                </a:lnTo>
                <a:lnTo>
                  <a:pt x="382600" y="723"/>
                </a:lnTo>
                <a:lnTo>
                  <a:pt x="382841" y="723"/>
                </a:lnTo>
                <a:lnTo>
                  <a:pt x="370459" y="2895"/>
                </a:lnTo>
                <a:lnTo>
                  <a:pt x="328637" y="25234"/>
                </a:lnTo>
                <a:lnTo>
                  <a:pt x="305130" y="64744"/>
                </a:lnTo>
                <a:lnTo>
                  <a:pt x="302120" y="88709"/>
                </a:lnTo>
                <a:lnTo>
                  <a:pt x="302882" y="101015"/>
                </a:lnTo>
                <a:lnTo>
                  <a:pt x="320484" y="143078"/>
                </a:lnTo>
                <a:lnTo>
                  <a:pt x="358940" y="170853"/>
                </a:lnTo>
                <a:lnTo>
                  <a:pt x="395846" y="177304"/>
                </a:lnTo>
                <a:lnTo>
                  <a:pt x="408863" y="176593"/>
                </a:lnTo>
                <a:lnTo>
                  <a:pt x="453948" y="159537"/>
                </a:lnTo>
                <a:lnTo>
                  <a:pt x="482790" y="123723"/>
                </a:lnTo>
                <a:lnTo>
                  <a:pt x="488924" y="101015"/>
                </a:lnTo>
                <a:lnTo>
                  <a:pt x="489699" y="88709"/>
                </a:lnTo>
                <a:close/>
              </a:path>
            </a:pathLst>
          </a:custGeom>
          <a:solidFill>
            <a:srgbClr val="387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284" y="557787"/>
            <a:ext cx="206604" cy="222947"/>
          </a:xfrm>
          <a:prstGeom prst="rect">
            <a:avLst/>
          </a:prstGeom>
        </p:spPr>
      </p:pic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311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b="1" spc="-25" dirty="0">
                <a:solidFill>
                  <a:srgbClr val="3C5682"/>
                </a:solidFill>
                <a:latin typeface="Montserrat SemiBold"/>
                <a:cs typeface="Montserrat SemiBold"/>
              </a:rPr>
              <a:t>8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1488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FFFF"/>
                </a:solidFill>
              </a:rPr>
              <a:t>Private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Confidential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©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NOW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CFO.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rights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reserved.</a:t>
            </a:r>
            <a:r>
              <a:rPr spc="225" dirty="0">
                <a:solidFill>
                  <a:srgbClr val="FFFFFF"/>
                </a:solidFill>
              </a:rPr>
              <a:t> </a:t>
            </a:r>
            <a:r>
              <a:rPr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nowcfo.com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1804</Words>
  <Application>Microsoft Macintosh PowerPoint</Application>
  <PresentationFormat>Custom</PresentationFormat>
  <Paragraphs>524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Gilroy-RegularItalic</vt:lpstr>
      <vt:lpstr>Gilroy-SemiBoldItalic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Times New Roman</vt:lpstr>
      <vt:lpstr>Office Theme</vt:lpstr>
      <vt:lpstr>PowerPoint Presentation</vt:lpstr>
      <vt:lpstr>PowerPoint Presentation</vt:lpstr>
      <vt:lpstr>OUR LOCATIONS</vt:lpstr>
      <vt:lpstr>FINANCIAL</vt:lpstr>
      <vt:lpstr>INDUSTRY EXPERTISE</vt:lpstr>
      <vt:lpstr>OUTSOURCED EXPERTS</vt:lpstr>
      <vt:lpstr>CORE VALUES</vt:lpstr>
      <vt:lpstr>OUR SERVICES</vt:lpstr>
      <vt:lpstr>OUR SERVICES</vt:lpstr>
      <vt:lpstr>REMOTE ACCOUNTING</vt:lpstr>
      <vt:lpstr>ADVANTAGES OF OUTSOURCED ACCOUNTING</vt:lpstr>
      <vt:lpstr>WE HAVE TRUSTED RELATIONSHIPS</vt:lpstr>
      <vt:lpstr>PLACEMENT SERVICES</vt:lpstr>
      <vt:lpstr>BIZVUE: BUSINESS COLLABORATION TOOL</vt:lpstr>
      <vt:lpstr>BIZVUE SERVICES</vt:lpstr>
      <vt:lpstr>THE COMPANY WE KEEP</vt:lpstr>
      <vt:lpstr>THE COMPANY WE KEEP</vt:lpstr>
      <vt:lpstr>NATIONAL EXECUTIVE TEAM</vt:lpstr>
      <vt:lpstr>MARKET LEADERSHIP TEAM</vt:lpstr>
      <vt:lpstr>MARKET LEADERSHIP TEAM</vt:lpstr>
      <vt:lpstr>MARKET LEADERSHIP TEAM</vt:lpstr>
      <vt:lpstr>PowerPoint Presentation</vt:lpstr>
      <vt:lpstr>Experience the Power of Outsourced Financial Expertise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Vanja Peric</cp:lastModifiedBy>
  <cp:revision>1</cp:revision>
  <dcterms:created xsi:type="dcterms:W3CDTF">2024-11-06T16:02:59Z</dcterms:created>
  <dcterms:modified xsi:type="dcterms:W3CDTF">2024-11-06T23:17:30Z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2024-11-06T00:00:00Z</vt:filetime>
  </property>
  <property fmtid="{D5CDD505-2E9C-101B-9397-08002B2CF9AE}" pid="5" name="Producer">
    <vt:lpwstr>Adobe PDF Library 17.0</vt:lpwstr>
  </property>
</Properties>
</file>